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82" r:id="rId3"/>
    <p:sldId id="257" r:id="rId4"/>
    <p:sldId id="278" r:id="rId5"/>
    <p:sldId id="279" r:id="rId6"/>
    <p:sldId id="280" r:id="rId7"/>
    <p:sldId id="258" r:id="rId8"/>
    <p:sldId id="259" r:id="rId9"/>
    <p:sldId id="261" r:id="rId10"/>
    <p:sldId id="262" r:id="rId11"/>
    <p:sldId id="263" r:id="rId12"/>
    <p:sldId id="264" r:id="rId13"/>
    <p:sldId id="265" r:id="rId14"/>
    <p:sldId id="266" r:id="rId15"/>
    <p:sldId id="268" r:id="rId16"/>
    <p:sldId id="269" r:id="rId17"/>
    <p:sldId id="270" r:id="rId18"/>
    <p:sldId id="271" r:id="rId19"/>
    <p:sldId id="272" r:id="rId20"/>
    <p:sldId id="273" r:id="rId21"/>
    <p:sldId id="274" r:id="rId22"/>
    <p:sldId id="275" r:id="rId23"/>
    <p:sldId id="276" r:id="rId24"/>
    <p:sldId id="277" r:id="rId25"/>
    <p:sldId id="281" r:id="rId26"/>
    <p:sldId id="283" r:id="rId2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F9B281-57AC-4133-8AEF-CC2BB699043F}" type="datetimeFigureOut">
              <a:rPr lang="cs-CZ" smtClean="0"/>
              <a:t>24.11.2014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4C34D-F061-44D6-96DD-130F81FA018E}" type="slidenum">
              <a:rPr lang="cs-CZ" smtClean="0"/>
              <a:t>‹#›</a:t>
            </a:fld>
            <a:endParaRPr lang="cs-CZ"/>
          </a:p>
        </p:txBody>
      </p:sp>
    </p:spTree>
    <p:extLst>
      <p:ext uri="{BB962C8B-B14F-4D97-AF65-F5344CB8AC3E}">
        <p14:creationId xmlns:p14="http://schemas.microsoft.com/office/powerpoint/2010/main" val="3678891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http://upload.wikimedia.org/wikipedia/commons/b/b5/RomanAbacusRecon.jpg</a:t>
            </a:r>
            <a:endParaRPr lang="cs-CZ" dirty="0"/>
          </a:p>
        </p:txBody>
      </p:sp>
      <p:sp>
        <p:nvSpPr>
          <p:cNvPr id="4" name="Zástupný symbol pro číslo snímku 3"/>
          <p:cNvSpPr>
            <a:spLocks noGrp="1"/>
          </p:cNvSpPr>
          <p:nvPr>
            <p:ph type="sldNum" sz="quarter" idx="10"/>
          </p:nvPr>
        </p:nvSpPr>
        <p:spPr/>
        <p:txBody>
          <a:bodyPr/>
          <a:lstStyle/>
          <a:p>
            <a:fld id="{2904C34D-F061-44D6-96DD-130F81FA018E}" type="slidenum">
              <a:rPr lang="cs-CZ" smtClean="0"/>
              <a:t>7</a:t>
            </a:fld>
            <a:endParaRPr lang="cs-CZ"/>
          </a:p>
        </p:txBody>
      </p:sp>
    </p:spTree>
    <p:extLst>
      <p:ext uri="{BB962C8B-B14F-4D97-AF65-F5344CB8AC3E}">
        <p14:creationId xmlns:p14="http://schemas.microsoft.com/office/powerpoint/2010/main" val="1571618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http://upload.wikimedia.org/wikipedia/commons/thumb/4/4e/Eniac.jpg/250px-Eniac.jpg</a:t>
            </a:r>
            <a:endParaRPr lang="cs-CZ" dirty="0"/>
          </a:p>
        </p:txBody>
      </p:sp>
      <p:sp>
        <p:nvSpPr>
          <p:cNvPr id="4" name="Zástupný symbol pro číslo snímku 3"/>
          <p:cNvSpPr>
            <a:spLocks noGrp="1"/>
          </p:cNvSpPr>
          <p:nvPr>
            <p:ph type="sldNum" sz="quarter" idx="10"/>
          </p:nvPr>
        </p:nvSpPr>
        <p:spPr/>
        <p:txBody>
          <a:bodyPr/>
          <a:lstStyle/>
          <a:p>
            <a:fld id="{2904C34D-F061-44D6-96DD-130F81FA018E}" type="slidenum">
              <a:rPr lang="cs-CZ" smtClean="0"/>
              <a:t>18</a:t>
            </a:fld>
            <a:endParaRPr lang="cs-CZ"/>
          </a:p>
        </p:txBody>
      </p:sp>
    </p:spTree>
    <p:extLst>
      <p:ext uri="{BB962C8B-B14F-4D97-AF65-F5344CB8AC3E}">
        <p14:creationId xmlns:p14="http://schemas.microsoft.com/office/powerpoint/2010/main" val="772441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http://upload.wikimedia.org/wikipedia/commons/thumb/5/5a/Transistors.agr.jpg/220px-Transistors.agr.jpg</a:t>
            </a:r>
            <a:endParaRPr lang="cs-CZ" dirty="0"/>
          </a:p>
        </p:txBody>
      </p:sp>
      <p:sp>
        <p:nvSpPr>
          <p:cNvPr id="4" name="Zástupný symbol pro číslo snímku 3"/>
          <p:cNvSpPr>
            <a:spLocks noGrp="1"/>
          </p:cNvSpPr>
          <p:nvPr>
            <p:ph type="sldNum" sz="quarter" idx="10"/>
          </p:nvPr>
        </p:nvSpPr>
        <p:spPr/>
        <p:txBody>
          <a:bodyPr/>
          <a:lstStyle/>
          <a:p>
            <a:fld id="{2904C34D-F061-44D6-96DD-130F81FA018E}" type="slidenum">
              <a:rPr lang="cs-CZ" smtClean="0"/>
              <a:t>19</a:t>
            </a:fld>
            <a:endParaRPr lang="cs-CZ"/>
          </a:p>
        </p:txBody>
      </p:sp>
    </p:spTree>
    <p:extLst>
      <p:ext uri="{BB962C8B-B14F-4D97-AF65-F5344CB8AC3E}">
        <p14:creationId xmlns:p14="http://schemas.microsoft.com/office/powerpoint/2010/main" val="176332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http://upload.wikimedia.org/wikipedia/commons/thumb/b/bd/UNIVAC-I-BRL61-0977.jpg/220px-UNIVAC-I-BRL61-0977.jpg</a:t>
            </a:r>
            <a:endParaRPr lang="cs-CZ" dirty="0"/>
          </a:p>
        </p:txBody>
      </p:sp>
      <p:sp>
        <p:nvSpPr>
          <p:cNvPr id="4" name="Zástupný symbol pro číslo snímku 3"/>
          <p:cNvSpPr>
            <a:spLocks noGrp="1"/>
          </p:cNvSpPr>
          <p:nvPr>
            <p:ph type="sldNum" sz="quarter" idx="10"/>
          </p:nvPr>
        </p:nvSpPr>
        <p:spPr/>
        <p:txBody>
          <a:bodyPr/>
          <a:lstStyle/>
          <a:p>
            <a:fld id="{2904C34D-F061-44D6-96DD-130F81FA018E}" type="slidenum">
              <a:rPr lang="cs-CZ" smtClean="0"/>
              <a:t>20</a:t>
            </a:fld>
            <a:endParaRPr lang="cs-CZ"/>
          </a:p>
        </p:txBody>
      </p:sp>
    </p:spTree>
    <p:extLst>
      <p:ext uri="{BB962C8B-B14F-4D97-AF65-F5344CB8AC3E}">
        <p14:creationId xmlns:p14="http://schemas.microsoft.com/office/powerpoint/2010/main" val="2429027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http://t3.gstatic.com/images?q=tbn:ANd9GcSt0IuNrftBJWJeEEBXXcwjS6flpCnfGrJ2LHo12RDneIbKjMPo</a:t>
            </a:r>
            <a:endParaRPr lang="cs-CZ" dirty="0"/>
          </a:p>
        </p:txBody>
      </p:sp>
      <p:sp>
        <p:nvSpPr>
          <p:cNvPr id="4" name="Zástupný symbol pro číslo snímku 3"/>
          <p:cNvSpPr>
            <a:spLocks noGrp="1"/>
          </p:cNvSpPr>
          <p:nvPr>
            <p:ph type="sldNum" sz="quarter" idx="10"/>
          </p:nvPr>
        </p:nvSpPr>
        <p:spPr/>
        <p:txBody>
          <a:bodyPr/>
          <a:lstStyle/>
          <a:p>
            <a:fld id="{2904C34D-F061-44D6-96DD-130F81FA018E}" type="slidenum">
              <a:rPr lang="cs-CZ" smtClean="0"/>
              <a:t>21</a:t>
            </a:fld>
            <a:endParaRPr lang="cs-CZ"/>
          </a:p>
        </p:txBody>
      </p:sp>
    </p:spTree>
    <p:extLst>
      <p:ext uri="{BB962C8B-B14F-4D97-AF65-F5344CB8AC3E}">
        <p14:creationId xmlns:p14="http://schemas.microsoft.com/office/powerpoint/2010/main" val="218662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http://t3.gstatic.com/images?q=tbn:ANd9GcQvLZ7gTCjjU2GibtT9KkEi3s0HJi5itvhn3bkzyZL23Ebn5PCM</a:t>
            </a:r>
            <a:endParaRPr lang="cs-CZ" dirty="0"/>
          </a:p>
        </p:txBody>
      </p:sp>
      <p:sp>
        <p:nvSpPr>
          <p:cNvPr id="4" name="Zástupný symbol pro číslo snímku 3"/>
          <p:cNvSpPr>
            <a:spLocks noGrp="1"/>
          </p:cNvSpPr>
          <p:nvPr>
            <p:ph type="sldNum" sz="quarter" idx="10"/>
          </p:nvPr>
        </p:nvSpPr>
        <p:spPr/>
        <p:txBody>
          <a:bodyPr/>
          <a:lstStyle/>
          <a:p>
            <a:fld id="{2904C34D-F061-44D6-96DD-130F81FA018E}" type="slidenum">
              <a:rPr lang="cs-CZ" smtClean="0"/>
              <a:t>22</a:t>
            </a:fld>
            <a:endParaRPr lang="cs-CZ"/>
          </a:p>
        </p:txBody>
      </p:sp>
    </p:spTree>
    <p:extLst>
      <p:ext uri="{BB962C8B-B14F-4D97-AF65-F5344CB8AC3E}">
        <p14:creationId xmlns:p14="http://schemas.microsoft.com/office/powerpoint/2010/main" val="4169542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http://upload.wikimedia.org/wikipedia/commons/thumb/6/69/IBM_System360_Model_30.jpg/220px-IBM_System360_Model_30.jpg</a:t>
            </a:r>
            <a:endParaRPr lang="cs-CZ" dirty="0"/>
          </a:p>
        </p:txBody>
      </p:sp>
      <p:sp>
        <p:nvSpPr>
          <p:cNvPr id="4" name="Zástupný symbol pro číslo snímku 3"/>
          <p:cNvSpPr>
            <a:spLocks noGrp="1"/>
          </p:cNvSpPr>
          <p:nvPr>
            <p:ph type="sldNum" sz="quarter" idx="10"/>
          </p:nvPr>
        </p:nvSpPr>
        <p:spPr/>
        <p:txBody>
          <a:bodyPr/>
          <a:lstStyle/>
          <a:p>
            <a:fld id="{2904C34D-F061-44D6-96DD-130F81FA018E}" type="slidenum">
              <a:rPr lang="cs-CZ" smtClean="0"/>
              <a:t>23</a:t>
            </a:fld>
            <a:endParaRPr lang="cs-CZ"/>
          </a:p>
        </p:txBody>
      </p:sp>
    </p:spTree>
    <p:extLst>
      <p:ext uri="{BB962C8B-B14F-4D97-AF65-F5344CB8AC3E}">
        <p14:creationId xmlns:p14="http://schemas.microsoft.com/office/powerpoint/2010/main" val="617915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http://t2.gstatic.com/images?q=tbn:ANd9GcSmO3aVVldylUmaGR23dBJAyWrdSF5YImgs2XzgLFd7RZluumaCJw</a:t>
            </a:r>
            <a:br>
              <a:rPr lang="cs-CZ" dirty="0" smtClean="0"/>
            </a:br>
            <a:r>
              <a:rPr lang="cs-CZ" dirty="0" smtClean="0"/>
              <a:t>http://www.google.cz/imgres?q=mikroprocesor&amp;um=1&amp;hl=cs&amp;sa=N&amp;tbo=d&amp;biw=1308&amp;bih=751&amp;tbm=isch&amp;tbnid=HfNT4xhWBxlQXM:&amp;imgrefurl=http://eamos.pf.jcu.cz/amos/demo/modules/low/kurz_text.php%3Fid_kap%3D9%26kod_kurzu%3Ddemo_47263&amp;docid=QlGTzWN7ZSvWzM&amp;imgurl=http://www.eamos.cz/amos/demo/externi/demo_47263/procesor.jpg&amp;w=785&amp;h=596&amp;ei=4xm_UJmwGcXFtAbzuIHYCA&amp;zoom=1&amp;iact=rc&amp;dur=669&amp;sig=118180763040748605139&amp;page=1&amp;tbnh=138&amp;tbnw=182&amp;start=0&amp;ndsp=28&amp;ved=1t:429,r:1,s:0,i:101&amp;tx=73&amp;ty=74</a:t>
            </a:r>
            <a:endParaRPr lang="cs-CZ" dirty="0"/>
          </a:p>
        </p:txBody>
      </p:sp>
      <p:sp>
        <p:nvSpPr>
          <p:cNvPr id="4" name="Zástupný symbol pro číslo snímku 3"/>
          <p:cNvSpPr>
            <a:spLocks noGrp="1"/>
          </p:cNvSpPr>
          <p:nvPr>
            <p:ph type="sldNum" sz="quarter" idx="10"/>
          </p:nvPr>
        </p:nvSpPr>
        <p:spPr/>
        <p:txBody>
          <a:bodyPr/>
          <a:lstStyle/>
          <a:p>
            <a:fld id="{2904C34D-F061-44D6-96DD-130F81FA018E}" type="slidenum">
              <a:rPr lang="cs-CZ" smtClean="0"/>
              <a:t>24</a:t>
            </a:fld>
            <a:endParaRPr lang="cs-CZ"/>
          </a:p>
        </p:txBody>
      </p:sp>
    </p:spTree>
    <p:extLst>
      <p:ext uri="{BB962C8B-B14F-4D97-AF65-F5344CB8AC3E}">
        <p14:creationId xmlns:p14="http://schemas.microsoft.com/office/powerpoint/2010/main" val="3171728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http://upload.wikimedia.org/wikipedia/commons/thumb/2/27/Sliderule_2005.jpg/800px-Sliderule_2005.jpg</a:t>
            </a:r>
            <a:endParaRPr lang="cs-CZ" dirty="0"/>
          </a:p>
        </p:txBody>
      </p:sp>
      <p:sp>
        <p:nvSpPr>
          <p:cNvPr id="4" name="Zástupný symbol pro číslo snímku 3"/>
          <p:cNvSpPr>
            <a:spLocks noGrp="1"/>
          </p:cNvSpPr>
          <p:nvPr>
            <p:ph type="sldNum" sz="quarter" idx="10"/>
          </p:nvPr>
        </p:nvSpPr>
        <p:spPr/>
        <p:txBody>
          <a:bodyPr/>
          <a:lstStyle/>
          <a:p>
            <a:fld id="{2904C34D-F061-44D6-96DD-130F81FA018E}" type="slidenum">
              <a:rPr lang="cs-CZ" smtClean="0"/>
              <a:t>8</a:t>
            </a:fld>
            <a:endParaRPr lang="cs-CZ"/>
          </a:p>
        </p:txBody>
      </p:sp>
    </p:spTree>
    <p:extLst>
      <p:ext uri="{BB962C8B-B14F-4D97-AF65-F5344CB8AC3E}">
        <p14:creationId xmlns:p14="http://schemas.microsoft.com/office/powerpoint/2010/main" val="120052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http://upload.wikimedia.org/wikipedia/commons/thumb/8/80/Arts_et_Metiers_Pascaline_dsc03869.jpg/220px-Arts_et_Metiers_Pascaline_dsc03869.jpg</a:t>
            </a:r>
            <a:endParaRPr lang="cs-CZ" dirty="0"/>
          </a:p>
        </p:txBody>
      </p:sp>
      <p:sp>
        <p:nvSpPr>
          <p:cNvPr id="4" name="Zástupný symbol pro číslo snímku 3"/>
          <p:cNvSpPr>
            <a:spLocks noGrp="1"/>
          </p:cNvSpPr>
          <p:nvPr>
            <p:ph type="sldNum" sz="quarter" idx="10"/>
          </p:nvPr>
        </p:nvSpPr>
        <p:spPr/>
        <p:txBody>
          <a:bodyPr/>
          <a:lstStyle/>
          <a:p>
            <a:fld id="{2904C34D-F061-44D6-96DD-130F81FA018E}" type="slidenum">
              <a:rPr lang="cs-CZ" smtClean="0"/>
              <a:t>9</a:t>
            </a:fld>
            <a:endParaRPr lang="cs-CZ"/>
          </a:p>
        </p:txBody>
      </p:sp>
    </p:spTree>
    <p:extLst>
      <p:ext uri="{BB962C8B-B14F-4D97-AF65-F5344CB8AC3E}">
        <p14:creationId xmlns:p14="http://schemas.microsoft.com/office/powerpoint/2010/main" val="3645947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http://upload.wikimedia.org/wikipedia/commons/thumb/d/d2/Charles_Babbage_1860.jpg/220px-Charles_Babbage_1860.jpg</a:t>
            </a:r>
            <a:br>
              <a:rPr lang="cs-CZ" dirty="0" smtClean="0"/>
            </a:br>
            <a:r>
              <a:rPr lang="cs-CZ" dirty="0" smtClean="0"/>
              <a:t>http://upload.wikimedia.org/wikipedia/commons/thumb/5/53/BabbageDifferenceEngine.jpg/220px-BabbageDifferenceEngine.jpg</a:t>
            </a:r>
            <a:br>
              <a:rPr lang="cs-CZ" dirty="0" smtClean="0"/>
            </a:br>
            <a:r>
              <a:rPr lang="cs-CZ" dirty="0" smtClean="0"/>
              <a:t>http://upload.wikimedia.org/wikipedia/commons/thumb/8/8b/Babbage_Difference_Engine.jpg/800px-Babbage_Difference_Engine.jpg</a:t>
            </a:r>
            <a:br>
              <a:rPr lang="cs-CZ" dirty="0" smtClean="0"/>
            </a:br>
            <a:r>
              <a:rPr lang="cs-CZ" dirty="0" smtClean="0"/>
              <a:t>http://upload.wikimedia.org/wikipedia/commons/thumb/8/8b/Babbage_Difference_Engine.jpg/220px-Babbage_Difference_Engine.jpg</a:t>
            </a:r>
            <a:endParaRPr lang="cs-CZ" dirty="0"/>
          </a:p>
        </p:txBody>
      </p:sp>
      <p:sp>
        <p:nvSpPr>
          <p:cNvPr id="4" name="Zástupný symbol pro číslo snímku 3"/>
          <p:cNvSpPr>
            <a:spLocks noGrp="1"/>
          </p:cNvSpPr>
          <p:nvPr>
            <p:ph type="sldNum" sz="quarter" idx="10"/>
          </p:nvPr>
        </p:nvSpPr>
        <p:spPr/>
        <p:txBody>
          <a:bodyPr/>
          <a:lstStyle/>
          <a:p>
            <a:fld id="{2904C34D-F061-44D6-96DD-130F81FA018E}" type="slidenum">
              <a:rPr lang="cs-CZ" smtClean="0"/>
              <a:t>10</a:t>
            </a:fld>
            <a:endParaRPr lang="cs-CZ"/>
          </a:p>
        </p:txBody>
      </p:sp>
    </p:spTree>
    <p:extLst>
      <p:ext uri="{BB962C8B-B14F-4D97-AF65-F5344CB8AC3E}">
        <p14:creationId xmlns:p14="http://schemas.microsoft.com/office/powerpoint/2010/main" val="1287673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http://upload.wikimedia.org/wikipedia/commons/2/24/Relay.jpg</a:t>
            </a:r>
            <a:endParaRPr lang="cs-CZ" dirty="0"/>
          </a:p>
        </p:txBody>
      </p:sp>
      <p:sp>
        <p:nvSpPr>
          <p:cNvPr id="4" name="Zástupný symbol pro číslo snímku 3"/>
          <p:cNvSpPr>
            <a:spLocks noGrp="1"/>
          </p:cNvSpPr>
          <p:nvPr>
            <p:ph type="sldNum" sz="quarter" idx="10"/>
          </p:nvPr>
        </p:nvSpPr>
        <p:spPr/>
        <p:txBody>
          <a:bodyPr/>
          <a:lstStyle/>
          <a:p>
            <a:fld id="{2904C34D-F061-44D6-96DD-130F81FA018E}" type="slidenum">
              <a:rPr lang="cs-CZ" smtClean="0"/>
              <a:t>12</a:t>
            </a:fld>
            <a:endParaRPr lang="cs-CZ"/>
          </a:p>
        </p:txBody>
      </p:sp>
    </p:spTree>
    <p:extLst>
      <p:ext uri="{BB962C8B-B14F-4D97-AF65-F5344CB8AC3E}">
        <p14:creationId xmlns:p14="http://schemas.microsoft.com/office/powerpoint/2010/main" val="890682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http://upload.wikimedia.org/wikipedia/commons/thumb/6/6f/Zuse_Z1.jpg/200px-Zuse_Z1.jpg</a:t>
            </a:r>
            <a:endParaRPr lang="cs-CZ" dirty="0"/>
          </a:p>
        </p:txBody>
      </p:sp>
      <p:sp>
        <p:nvSpPr>
          <p:cNvPr id="4" name="Zástupný symbol pro číslo snímku 3"/>
          <p:cNvSpPr>
            <a:spLocks noGrp="1"/>
          </p:cNvSpPr>
          <p:nvPr>
            <p:ph type="sldNum" sz="quarter" idx="10"/>
          </p:nvPr>
        </p:nvSpPr>
        <p:spPr/>
        <p:txBody>
          <a:bodyPr/>
          <a:lstStyle/>
          <a:p>
            <a:fld id="{2904C34D-F061-44D6-96DD-130F81FA018E}" type="slidenum">
              <a:rPr lang="cs-CZ" smtClean="0"/>
              <a:t>13</a:t>
            </a:fld>
            <a:endParaRPr lang="cs-CZ"/>
          </a:p>
        </p:txBody>
      </p:sp>
    </p:spTree>
    <p:extLst>
      <p:ext uri="{BB962C8B-B14F-4D97-AF65-F5344CB8AC3E}">
        <p14:creationId xmlns:p14="http://schemas.microsoft.com/office/powerpoint/2010/main" val="3290800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http://upload.wikimedia.org/wikipedia/commons/thumb/4/4b/Colossus.jpg/220px-Colossus.jpg</a:t>
            </a:r>
            <a:endParaRPr lang="cs-CZ" dirty="0"/>
          </a:p>
        </p:txBody>
      </p:sp>
      <p:sp>
        <p:nvSpPr>
          <p:cNvPr id="4" name="Zástupný symbol pro číslo snímku 3"/>
          <p:cNvSpPr>
            <a:spLocks noGrp="1"/>
          </p:cNvSpPr>
          <p:nvPr>
            <p:ph type="sldNum" sz="quarter" idx="10"/>
          </p:nvPr>
        </p:nvSpPr>
        <p:spPr/>
        <p:txBody>
          <a:bodyPr/>
          <a:lstStyle/>
          <a:p>
            <a:fld id="{2904C34D-F061-44D6-96DD-130F81FA018E}" type="slidenum">
              <a:rPr lang="cs-CZ" smtClean="0"/>
              <a:t>14</a:t>
            </a:fld>
            <a:endParaRPr lang="cs-CZ"/>
          </a:p>
        </p:txBody>
      </p:sp>
    </p:spTree>
    <p:extLst>
      <p:ext uri="{BB962C8B-B14F-4D97-AF65-F5344CB8AC3E}">
        <p14:creationId xmlns:p14="http://schemas.microsoft.com/office/powerpoint/2010/main" val="3417377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http://upload.wikimedia.org/wikipedia/commons/thumb/3/35/Harvard_Mark_I_Computer_-_Right_Segment.JPG/220px-Harvard_Mark_I_Computer_-_Right_Segment.JPG</a:t>
            </a:r>
            <a:endParaRPr lang="cs-CZ" dirty="0"/>
          </a:p>
        </p:txBody>
      </p:sp>
      <p:sp>
        <p:nvSpPr>
          <p:cNvPr id="4" name="Zástupný symbol pro číslo snímku 3"/>
          <p:cNvSpPr>
            <a:spLocks noGrp="1"/>
          </p:cNvSpPr>
          <p:nvPr>
            <p:ph type="sldNum" sz="quarter" idx="10"/>
          </p:nvPr>
        </p:nvSpPr>
        <p:spPr/>
        <p:txBody>
          <a:bodyPr/>
          <a:lstStyle/>
          <a:p>
            <a:fld id="{2904C34D-F061-44D6-96DD-130F81FA018E}" type="slidenum">
              <a:rPr lang="cs-CZ" smtClean="0"/>
              <a:t>15</a:t>
            </a:fld>
            <a:endParaRPr lang="cs-CZ"/>
          </a:p>
        </p:txBody>
      </p:sp>
    </p:spTree>
    <p:extLst>
      <p:ext uri="{BB962C8B-B14F-4D97-AF65-F5344CB8AC3E}">
        <p14:creationId xmlns:p14="http://schemas.microsoft.com/office/powerpoint/2010/main" val="4272405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http://i3.cn.cz/1192181829_pocitac-sapo.jpg</a:t>
            </a:r>
            <a:endParaRPr lang="cs-CZ" dirty="0"/>
          </a:p>
        </p:txBody>
      </p:sp>
      <p:sp>
        <p:nvSpPr>
          <p:cNvPr id="4" name="Zástupný symbol pro číslo snímku 3"/>
          <p:cNvSpPr>
            <a:spLocks noGrp="1"/>
          </p:cNvSpPr>
          <p:nvPr>
            <p:ph type="sldNum" sz="quarter" idx="10"/>
          </p:nvPr>
        </p:nvSpPr>
        <p:spPr/>
        <p:txBody>
          <a:bodyPr/>
          <a:lstStyle/>
          <a:p>
            <a:fld id="{2904C34D-F061-44D6-96DD-130F81FA018E}" type="slidenum">
              <a:rPr lang="cs-CZ" smtClean="0"/>
              <a:t>16</a:t>
            </a:fld>
            <a:endParaRPr lang="cs-CZ"/>
          </a:p>
        </p:txBody>
      </p:sp>
    </p:spTree>
    <p:extLst>
      <p:ext uri="{BB962C8B-B14F-4D97-AF65-F5344CB8AC3E}">
        <p14:creationId xmlns:p14="http://schemas.microsoft.com/office/powerpoint/2010/main" val="332666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337724FA-AD25-42B0-92BD-F3299D972B73}" type="datetimeFigureOut">
              <a:rPr lang="cs-CZ" smtClean="0"/>
              <a:t>24.11.2014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8042CA1-0783-463C-98D3-507A5496892A}" type="slidenum">
              <a:rPr lang="cs-CZ" smtClean="0"/>
              <a:t>‹#›</a:t>
            </a:fld>
            <a:endParaRPr lang="cs-CZ"/>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cs-CZ" smtClean="0"/>
              <a:t>Kliknutím lze upravit styl.</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37724FA-AD25-42B0-92BD-F3299D972B73}" type="datetimeFigureOut">
              <a:rPr lang="cs-CZ" smtClean="0"/>
              <a:t>24.11.2014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8042CA1-0783-463C-98D3-507A5496892A}"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cs-CZ" smtClean="0"/>
              <a:t>Kliknutím lze upravit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37724FA-AD25-42B0-92BD-F3299D972B73}" type="datetimeFigureOut">
              <a:rPr lang="cs-CZ" smtClean="0"/>
              <a:t>24.11.2014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8042CA1-0783-463C-98D3-507A5496892A}"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7724FA-AD25-42B0-92BD-F3299D972B73}" type="datetimeFigureOut">
              <a:rPr lang="cs-CZ" smtClean="0"/>
              <a:t>24.11.2014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8042CA1-0783-463C-98D3-507A5496892A}" type="slidenum">
              <a:rPr lang="cs-CZ" smtClean="0"/>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cs-CZ" smtClean="0"/>
              <a:t>Kliknutím lze upravit styl.</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337724FA-AD25-42B0-92BD-F3299D972B73}" type="datetimeFigureOut">
              <a:rPr lang="cs-CZ" smtClean="0"/>
              <a:t>24.11.2014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8042CA1-0783-463C-98D3-507A5496892A}"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7724FA-AD25-42B0-92BD-F3299D972B73}" type="datetimeFigureOut">
              <a:rPr lang="cs-CZ" smtClean="0"/>
              <a:t>24.11.2014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8042CA1-0783-463C-98D3-507A5496892A}" type="slidenum">
              <a:rPr lang="cs-CZ" smtClean="0"/>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cs-CZ" smtClean="0"/>
              <a:t>Kliknutím lze upravit styly předlohy textu.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337724FA-AD25-42B0-92BD-F3299D972B73}" type="datetimeFigureOut">
              <a:rPr lang="cs-CZ" smtClean="0"/>
              <a:t>24.11.2014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8042CA1-0783-463C-98D3-507A5496892A}" type="slidenum">
              <a:rPr lang="cs-CZ" smtClean="0"/>
              <a:t>‹#›</a:t>
            </a:fld>
            <a:endParaRPr lang="cs-CZ"/>
          </a:p>
        </p:txBody>
      </p:sp>
      <p:sp>
        <p:nvSpPr>
          <p:cNvPr id="10" name="Title 9"/>
          <p:cNvSpPr>
            <a:spLocks noGrp="1"/>
          </p:cNvSpPr>
          <p:nvPr>
            <p:ph type="title"/>
          </p:nvPr>
        </p:nvSpPr>
        <p:spPr/>
        <p:txBody>
          <a:bodyPr/>
          <a:lstStyle/>
          <a:p>
            <a:r>
              <a:rPr lang="cs-CZ" smtClean="0"/>
              <a:t>Kliknutím lze upravit styl.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337724FA-AD25-42B0-92BD-F3299D972B73}" type="datetimeFigureOut">
              <a:rPr lang="cs-CZ" smtClean="0"/>
              <a:t>24.11.2014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8042CA1-0783-463C-98D3-507A5496892A}"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724FA-AD25-42B0-92BD-F3299D972B73}" type="datetimeFigureOut">
              <a:rPr lang="cs-CZ" smtClean="0"/>
              <a:t>24.11.2014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8042CA1-0783-463C-98D3-507A5496892A}"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cs-CZ" smtClean="0"/>
              <a:t>Kliknutím lze upravit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337724FA-AD25-42B0-92BD-F3299D972B73}" type="datetimeFigureOut">
              <a:rPr lang="cs-CZ" smtClean="0"/>
              <a:t>24.11.2014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8042CA1-0783-463C-98D3-507A5496892A}" type="slidenum">
              <a:rPr lang="cs-CZ" smtClean="0"/>
              <a:t>‹#›</a:t>
            </a:fld>
            <a:endParaRPr lang="cs-CZ"/>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337724FA-AD25-42B0-92BD-F3299D972B73}" type="datetimeFigureOut">
              <a:rPr lang="cs-CZ" smtClean="0"/>
              <a:t>24.11.2014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8042CA1-0783-463C-98D3-507A5496892A}" type="slidenum">
              <a:rPr lang="cs-CZ" smtClean="0"/>
              <a:t>‹#›</a:t>
            </a:fld>
            <a:endParaRPr lang="cs-CZ"/>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cs-CZ" smtClean="0"/>
              <a:t>Kliknutím lze upravit styl.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cs-CZ" smtClean="0"/>
              <a:t>Kliknutím lze upravit styl.</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37724FA-AD25-42B0-92BD-F3299D972B73}" type="datetimeFigureOut">
              <a:rPr lang="cs-CZ" smtClean="0"/>
              <a:t>24.11.2014</a:t>
            </a:fld>
            <a:endParaRPr lang="cs-CZ"/>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cs-CZ"/>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8042CA1-0783-463C-98D3-507A5496892A}"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slide" Target="slide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slide" Target="slide6.xml"/><Relationship Id="rId2" Type="http://schemas.openxmlformats.org/officeDocument/2006/relationships/slide" Target="slide12.xml"/><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slide" Target="slide19.xml"/></Relationships>
</file>

<file path=ppt/slides/_rels/slide1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3.xml"/><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slide" Target="slide23.xml"/><Relationship Id="rId4" Type="http://schemas.openxmlformats.org/officeDocument/2006/relationships/slide" Target="slide1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slide" Target="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slide" Target="slide11.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Historie výpočetní     techniky</a:t>
            </a:r>
            <a:endParaRPr lang="cs-CZ" dirty="0"/>
          </a:p>
        </p:txBody>
      </p:sp>
      <p:sp>
        <p:nvSpPr>
          <p:cNvPr id="3" name="Obdélník 2"/>
          <p:cNvSpPr/>
          <p:nvPr/>
        </p:nvSpPr>
        <p:spPr>
          <a:xfrm>
            <a:off x="2251500" y="5517232"/>
            <a:ext cx="5632867" cy="369332"/>
          </a:xfrm>
          <a:prstGeom prst="rect">
            <a:avLst/>
          </a:prstGeom>
        </p:spPr>
        <p:txBody>
          <a:bodyPr wrap="square">
            <a:spAutoFit/>
          </a:bodyPr>
          <a:lstStyle/>
          <a:p>
            <a:r>
              <a:rPr lang="cs-CZ" smtClean="0"/>
              <a:t>VY_32_INOVACE_41_Historie_vypocetni_techniky</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76672"/>
            <a:ext cx="57531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847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délník 1"/>
          <p:cNvSpPr/>
          <p:nvPr/>
        </p:nvSpPr>
        <p:spPr>
          <a:xfrm>
            <a:off x="971600" y="404664"/>
            <a:ext cx="4875822" cy="523220"/>
          </a:xfrm>
          <a:prstGeom prst="rect">
            <a:avLst/>
          </a:prstGeom>
        </p:spPr>
        <p:txBody>
          <a:bodyPr wrap="none">
            <a:spAutoFit/>
          </a:bodyPr>
          <a:lstStyle/>
          <a:p>
            <a:r>
              <a:rPr lang="cs-CZ" sz="2800" dirty="0" smtClean="0">
                <a:solidFill>
                  <a:srgbClr val="FF0000"/>
                </a:solidFill>
              </a:rPr>
              <a:t>První programovatelné stroje</a:t>
            </a:r>
            <a:endParaRPr lang="cs-CZ" sz="2800" dirty="0">
              <a:solidFill>
                <a:srgbClr val="FF0000"/>
              </a:solidFill>
            </a:endParaRPr>
          </a:p>
        </p:txBody>
      </p:sp>
      <p:sp>
        <p:nvSpPr>
          <p:cNvPr id="3" name="Obdélník 2"/>
          <p:cNvSpPr/>
          <p:nvPr/>
        </p:nvSpPr>
        <p:spPr>
          <a:xfrm>
            <a:off x="286169" y="931990"/>
            <a:ext cx="8568952" cy="2862322"/>
          </a:xfrm>
          <a:prstGeom prst="rect">
            <a:avLst/>
          </a:prstGeom>
        </p:spPr>
        <p:txBody>
          <a:bodyPr wrap="square">
            <a:spAutoFit/>
          </a:bodyPr>
          <a:lstStyle/>
          <a:p>
            <a:r>
              <a:rPr lang="cs-CZ" dirty="0" smtClean="0"/>
              <a:t>V roce 1833 Charles </a:t>
            </a:r>
            <a:r>
              <a:rPr lang="cs-CZ" dirty="0" err="1" smtClean="0"/>
              <a:t>Babbage</a:t>
            </a:r>
            <a:r>
              <a:rPr lang="cs-CZ" dirty="0" smtClean="0"/>
              <a:t> pokročil od vývoje svého „</a:t>
            </a:r>
            <a:r>
              <a:rPr lang="cs-CZ" dirty="0" err="1" smtClean="0"/>
              <a:t>Difference</a:t>
            </a:r>
            <a:r>
              <a:rPr lang="cs-CZ" dirty="0" smtClean="0"/>
              <a:t> </a:t>
            </a:r>
            <a:r>
              <a:rPr lang="cs-CZ" dirty="0" err="1" smtClean="0"/>
              <a:t>engine</a:t>
            </a:r>
            <a:r>
              <a:rPr lang="cs-CZ" dirty="0" smtClean="0"/>
              <a:t>“ k lepšímu návrhu „</a:t>
            </a:r>
            <a:r>
              <a:rPr lang="cs-CZ" dirty="0" err="1" smtClean="0"/>
              <a:t>Analytical</a:t>
            </a:r>
            <a:r>
              <a:rPr lang="cs-CZ" dirty="0" smtClean="0"/>
              <a:t> </a:t>
            </a:r>
            <a:r>
              <a:rPr lang="cs-CZ" dirty="0" err="1" smtClean="0"/>
              <a:t>engine</a:t>
            </a:r>
            <a:r>
              <a:rPr lang="cs-CZ" dirty="0" smtClean="0"/>
              <a:t>“, který se stal prvním univerzálním </a:t>
            </a:r>
            <a:r>
              <a:rPr lang="cs-CZ" dirty="0" err="1" smtClean="0"/>
              <a:t>turing</a:t>
            </a:r>
            <a:r>
              <a:rPr lang="cs-CZ" dirty="0" smtClean="0"/>
              <a:t>-kompletním počítačem (dokáže emulovat jiné stroje pouhou změnou programu bez nutnosti fyzické přestavby). Jeho cílem bylo postavit univerzální programovatelný počítač používající jako vstupní médium děrné štítky. Struktura stroje obsahovala „sklad“ (paměť) a „mlýnici“ (procesor), což mu umožňovalo činit rozhodnutí a opakovat instrukce – přesně jako to dělají dnešní počítače pomocí příkazů IF … THEN … a LOOP (resp. FOR). Jeho počítač měl pracovat s 50místnými čísly s pevnou desetinnou čárkou. Uvažovaný pohon měl obstarat parní stroj.</a:t>
            </a:r>
            <a:endParaRPr lang="cs-CZ"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371975"/>
            <a:ext cx="20955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4214864"/>
            <a:ext cx="3176615" cy="2338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lačítko akce: Zpět nebo Předchozí 3">
            <a:hlinkClick r:id="rId5" action="ppaction://hlinksldjump" highlightClick="1"/>
          </p:cNvPr>
          <p:cNvSpPr/>
          <p:nvPr/>
        </p:nvSpPr>
        <p:spPr>
          <a:xfrm>
            <a:off x="7092280" y="260648"/>
            <a:ext cx="1008112" cy="66723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0383" y="4198840"/>
            <a:ext cx="3300345" cy="238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924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délník 1"/>
          <p:cNvSpPr/>
          <p:nvPr/>
        </p:nvSpPr>
        <p:spPr>
          <a:xfrm>
            <a:off x="179512" y="260648"/>
            <a:ext cx="8352928" cy="5786199"/>
          </a:xfrm>
          <a:prstGeom prst="rect">
            <a:avLst/>
          </a:prstGeom>
        </p:spPr>
        <p:txBody>
          <a:bodyPr wrap="square">
            <a:spAutoFit/>
          </a:bodyPr>
          <a:lstStyle/>
          <a:p>
            <a:r>
              <a:rPr lang="cs-CZ" sz="2800" dirty="0" smtClean="0">
                <a:solidFill>
                  <a:srgbClr val="FF0000"/>
                </a:solidFill>
              </a:rPr>
              <a:t>Počítače</a:t>
            </a:r>
            <a:br>
              <a:rPr lang="cs-CZ" sz="2800" dirty="0" smtClean="0">
                <a:solidFill>
                  <a:srgbClr val="FF0000"/>
                </a:solidFill>
              </a:rPr>
            </a:br>
            <a:r>
              <a:rPr lang="cs-CZ" dirty="0" smtClean="0"/>
              <a:t>se rozdělují do tzv. generací, kde každá generace je charakteristická svou konfigurací, rychlostí počítače a základním stavebním prvkem. </a:t>
            </a:r>
            <a:br>
              <a:rPr lang="cs-CZ" dirty="0" smtClean="0"/>
            </a:br>
            <a:r>
              <a:rPr lang="cs-CZ" dirty="0" smtClean="0"/>
              <a:t/>
            </a:r>
            <a:br>
              <a:rPr lang="cs-CZ" dirty="0" smtClean="0"/>
            </a:br>
            <a:r>
              <a:rPr lang="cs-CZ" dirty="0" smtClean="0">
                <a:solidFill>
                  <a:srgbClr val="FF0000"/>
                </a:solidFill>
              </a:rPr>
              <a:t>Generace počítačů</a:t>
            </a:r>
            <a:r>
              <a:rPr lang="cs-CZ" dirty="0" smtClean="0"/>
              <a:t>: </a:t>
            </a:r>
          </a:p>
          <a:p>
            <a:endParaRPr lang="cs-CZ" dirty="0" smtClean="0"/>
          </a:p>
          <a:p>
            <a:r>
              <a:rPr lang="cs-CZ" dirty="0" smtClean="0"/>
              <a:t>Generace  Rok     Konfigurace        Rychlost (operací/s)      Součástky  </a:t>
            </a:r>
          </a:p>
          <a:p>
            <a:r>
              <a:rPr lang="cs-CZ" dirty="0" smtClean="0"/>
              <a:t/>
            </a:r>
            <a:br>
              <a:rPr lang="cs-CZ" dirty="0" smtClean="0"/>
            </a:br>
            <a:r>
              <a:rPr lang="cs-CZ" dirty="0" smtClean="0">
                <a:hlinkClick r:id="rId2" action="ppaction://hlinksldjump"/>
              </a:rPr>
              <a:t>     0.        </a:t>
            </a:r>
            <a:r>
              <a:rPr lang="cs-CZ" dirty="0" smtClean="0"/>
              <a:t>1940  Velký počet skříní  Jednotky                          Relé  </a:t>
            </a:r>
          </a:p>
          <a:p>
            <a:r>
              <a:rPr lang="cs-CZ" dirty="0" smtClean="0"/>
              <a:t/>
            </a:r>
            <a:br>
              <a:rPr lang="cs-CZ" dirty="0" smtClean="0"/>
            </a:br>
            <a:r>
              <a:rPr lang="cs-CZ" dirty="0" smtClean="0">
                <a:hlinkClick r:id="rId3" action="ppaction://hlinksldjump"/>
              </a:rPr>
              <a:t>     1.        </a:t>
            </a:r>
            <a:r>
              <a:rPr lang="cs-CZ" dirty="0" smtClean="0"/>
              <a:t>1950  Desítky skříní         100 - 1000                      Elektronky  </a:t>
            </a:r>
          </a:p>
          <a:p>
            <a:r>
              <a:rPr lang="cs-CZ" dirty="0" smtClean="0"/>
              <a:t/>
            </a:r>
            <a:br>
              <a:rPr lang="cs-CZ" dirty="0" smtClean="0"/>
            </a:br>
            <a:r>
              <a:rPr lang="cs-CZ" dirty="0" smtClean="0">
                <a:hlinkClick r:id="rId4" action="ppaction://hlinksldjump"/>
              </a:rPr>
              <a:t>     2.        </a:t>
            </a:r>
            <a:r>
              <a:rPr lang="cs-CZ" dirty="0" smtClean="0"/>
              <a:t>1958      10 skříní              Tisíce                           Tranzistory  </a:t>
            </a:r>
          </a:p>
          <a:p>
            <a:r>
              <a:rPr lang="cs-CZ" dirty="0" smtClean="0"/>
              <a:t> </a:t>
            </a:r>
            <a:br>
              <a:rPr lang="cs-CZ" dirty="0" smtClean="0"/>
            </a:br>
            <a:r>
              <a:rPr lang="cs-CZ" dirty="0" smtClean="0">
                <a:hlinkClick r:id="rId5" action="ppaction://hlinksldjump"/>
              </a:rPr>
              <a:t>     3.        </a:t>
            </a:r>
            <a:r>
              <a:rPr lang="cs-CZ" dirty="0" smtClean="0"/>
              <a:t>1964     do 5 skříní         Desetitisíce              Integrované obvody  </a:t>
            </a:r>
          </a:p>
          <a:p>
            <a:r>
              <a:rPr lang="cs-CZ" dirty="0" smtClean="0"/>
              <a:t>  </a:t>
            </a:r>
            <a:br>
              <a:rPr lang="cs-CZ" dirty="0" smtClean="0"/>
            </a:br>
            <a:r>
              <a:rPr lang="cs-CZ" dirty="0" smtClean="0"/>
              <a:t>   </a:t>
            </a:r>
          </a:p>
          <a:p>
            <a:r>
              <a:rPr lang="cs-CZ" dirty="0" smtClean="0">
                <a:hlinkClick r:id="rId6" action="ppaction://hlinksldjump"/>
              </a:rPr>
              <a:t>    4.         </a:t>
            </a:r>
            <a:r>
              <a:rPr lang="cs-CZ" dirty="0" smtClean="0"/>
              <a:t>1981     1 skříň           desítky milionů       Integrované obvody (VLSI)  </a:t>
            </a:r>
          </a:p>
          <a:p>
            <a:endParaRPr lang="cs-CZ" dirty="0" smtClean="0"/>
          </a:p>
          <a:p>
            <a:endParaRPr lang="cs-CZ" dirty="0"/>
          </a:p>
        </p:txBody>
      </p:sp>
      <p:sp>
        <p:nvSpPr>
          <p:cNvPr id="3" name="Tlačítko akce: Zpět nebo Předchozí 2">
            <a:hlinkClick r:id="rId7" action="ppaction://hlinksldjump" highlightClick="1"/>
          </p:cNvPr>
          <p:cNvSpPr/>
          <p:nvPr/>
        </p:nvSpPr>
        <p:spPr>
          <a:xfrm>
            <a:off x="6444208" y="6237312"/>
            <a:ext cx="1368152" cy="5040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09155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délník 1"/>
          <p:cNvSpPr/>
          <p:nvPr/>
        </p:nvSpPr>
        <p:spPr>
          <a:xfrm>
            <a:off x="251520" y="476673"/>
            <a:ext cx="8712968" cy="1754326"/>
          </a:xfrm>
          <a:prstGeom prst="rect">
            <a:avLst/>
          </a:prstGeom>
        </p:spPr>
        <p:txBody>
          <a:bodyPr wrap="square">
            <a:spAutoFit/>
          </a:bodyPr>
          <a:lstStyle/>
          <a:p>
            <a:r>
              <a:rPr lang="cs-CZ" dirty="0" smtClean="0">
                <a:solidFill>
                  <a:srgbClr val="FF0000"/>
                </a:solidFill>
              </a:rPr>
              <a:t>Nultá generace</a:t>
            </a:r>
            <a:r>
              <a:rPr lang="cs-CZ" dirty="0" smtClean="0"/>
              <a:t/>
            </a:r>
            <a:br>
              <a:rPr lang="cs-CZ" dirty="0" smtClean="0"/>
            </a:br>
            <a:r>
              <a:rPr lang="cs-CZ" dirty="0" smtClean="0"/>
              <a:t>Za počítače nulté generace jsou považovány elektromechanické počítače využívající většinou relé. Pracovaly většinou na kmitočtu okolo 100 Hz. Hybnou silou vývoje nulté generace se stala druhá světová válka, kdy došlo paralelně k velkému pokroku v různých částech světa.</a:t>
            </a:r>
          </a:p>
          <a:p>
            <a:endParaRPr lang="cs-CZ" dirty="0"/>
          </a:p>
        </p:txBody>
      </p:sp>
      <p:sp>
        <p:nvSpPr>
          <p:cNvPr id="3" name="Obdélník 2"/>
          <p:cNvSpPr/>
          <p:nvPr/>
        </p:nvSpPr>
        <p:spPr>
          <a:xfrm>
            <a:off x="246438" y="1989887"/>
            <a:ext cx="6390456" cy="2554545"/>
          </a:xfrm>
          <a:prstGeom prst="rect">
            <a:avLst/>
          </a:prstGeom>
        </p:spPr>
        <p:txBody>
          <a:bodyPr wrap="square">
            <a:spAutoFit/>
          </a:bodyPr>
          <a:lstStyle/>
          <a:p>
            <a:r>
              <a:rPr lang="cs-CZ" sz="3200" dirty="0" smtClean="0">
                <a:solidFill>
                  <a:srgbClr val="FF0000"/>
                </a:solidFill>
                <a:hlinkClick r:id="rId3" action="ppaction://hlinksldjump"/>
              </a:rPr>
              <a:t>Z1</a:t>
            </a:r>
            <a:r>
              <a:rPr lang="cs-CZ" sz="2400" dirty="0" smtClean="0">
                <a:hlinkClick r:id="rId3" action="ppaction://hlinksldjump"/>
              </a:rPr>
              <a:t> </a:t>
            </a:r>
            <a:endParaRPr lang="cs-CZ" sz="2400" dirty="0" smtClean="0"/>
          </a:p>
          <a:p>
            <a:r>
              <a:rPr lang="cs-CZ" sz="3200" b="1" dirty="0" smtClean="0">
                <a:hlinkClick r:id="rId4" action="ppaction://hlinksldjump"/>
              </a:rPr>
              <a:t>Colossus</a:t>
            </a:r>
            <a:r>
              <a:rPr lang="cs-CZ" sz="3200" b="1" dirty="0" smtClean="0"/>
              <a:t/>
            </a:r>
            <a:br>
              <a:rPr lang="cs-CZ" sz="3200" b="1" dirty="0" smtClean="0"/>
            </a:br>
            <a:r>
              <a:rPr lang="cs-CZ" sz="3200" b="1" dirty="0" smtClean="0">
                <a:hlinkClick r:id="rId5" action="ppaction://hlinksldjump"/>
              </a:rPr>
              <a:t>Mark I</a:t>
            </a:r>
            <a:r>
              <a:rPr lang="cs-CZ" sz="3200" b="1" dirty="0" smtClean="0"/>
              <a:t/>
            </a:r>
            <a:br>
              <a:rPr lang="cs-CZ" sz="3200" b="1" dirty="0" smtClean="0"/>
            </a:br>
            <a:r>
              <a:rPr lang="cs-CZ" sz="3200" b="1" dirty="0" smtClean="0">
                <a:hlinkClick r:id="rId6" action="ppaction://hlinksldjump"/>
              </a:rPr>
              <a:t>SAPO</a:t>
            </a:r>
            <a:r>
              <a:rPr lang="cs-CZ" sz="3200" b="1" dirty="0" smtClean="0"/>
              <a:t/>
            </a:r>
            <a:br>
              <a:rPr lang="cs-CZ" sz="3200" b="1" dirty="0" smtClean="0"/>
            </a:br>
            <a:endParaRPr lang="cs-CZ" sz="3200" b="1" dirty="0"/>
          </a:p>
        </p:txBody>
      </p:sp>
      <p:pic>
        <p:nvPicPr>
          <p:cNvPr id="102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3011066"/>
            <a:ext cx="19050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6372200" y="2420888"/>
            <a:ext cx="1905000" cy="369332"/>
          </a:xfrm>
          <a:prstGeom prst="rect">
            <a:avLst/>
          </a:prstGeom>
          <a:noFill/>
        </p:spPr>
        <p:txBody>
          <a:bodyPr wrap="square" rtlCol="0">
            <a:spAutoFit/>
          </a:bodyPr>
          <a:lstStyle/>
          <a:p>
            <a:r>
              <a:rPr lang="cs-CZ" dirty="0" smtClean="0">
                <a:solidFill>
                  <a:srgbClr val="FF0000"/>
                </a:solidFill>
              </a:rPr>
              <a:t>RELÉ</a:t>
            </a:r>
            <a:endParaRPr lang="cs-CZ" dirty="0">
              <a:solidFill>
                <a:srgbClr val="FF0000"/>
              </a:solidFill>
            </a:endParaRPr>
          </a:p>
        </p:txBody>
      </p:sp>
      <p:sp>
        <p:nvSpPr>
          <p:cNvPr id="5" name="Tlačítko akce: Zpět nebo Předchozí 4">
            <a:hlinkClick r:id="rId8" action="ppaction://hlinksldjump" highlightClick="1"/>
          </p:cNvPr>
          <p:cNvSpPr/>
          <p:nvPr/>
        </p:nvSpPr>
        <p:spPr>
          <a:xfrm>
            <a:off x="3923928" y="6021288"/>
            <a:ext cx="1080120" cy="6480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31686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57120"/>
            <a:ext cx="9145694" cy="5000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1187624" y="404664"/>
            <a:ext cx="7200800" cy="1754326"/>
          </a:xfrm>
          <a:prstGeom prst="rect">
            <a:avLst/>
          </a:prstGeom>
          <a:noFill/>
        </p:spPr>
        <p:txBody>
          <a:bodyPr wrap="square" rtlCol="0">
            <a:spAutoFit/>
          </a:bodyPr>
          <a:lstStyle/>
          <a:p>
            <a:r>
              <a:rPr lang="cs-CZ" dirty="0" smtClean="0">
                <a:solidFill>
                  <a:srgbClr val="FF0000"/>
                </a:solidFill>
              </a:rPr>
              <a:t>Z1</a:t>
            </a:r>
            <a:r>
              <a:rPr lang="cs-CZ" dirty="0" smtClean="0"/>
              <a:t/>
            </a:r>
            <a:br>
              <a:rPr lang="cs-CZ" dirty="0" smtClean="0"/>
            </a:br>
            <a:r>
              <a:rPr lang="cs-CZ" dirty="0" smtClean="0"/>
              <a:t>První</a:t>
            </a:r>
            <a:r>
              <a:rPr lang="cs-CZ" dirty="0"/>
              <a:t>, komu se podařilo sestrojit fungující počítací stroj, byl německý inženýr Konrad </a:t>
            </a:r>
            <a:r>
              <a:rPr lang="cs-CZ" dirty="0" err="1"/>
              <a:t>Zuse</a:t>
            </a:r>
            <a:r>
              <a:rPr lang="cs-CZ" dirty="0"/>
              <a:t> v roce 1938 počítač nazvaný Z1. Byl ještě elektromechanický s kolíčkovou pamětí na 16 čísel a byl velmi poruchový, pro praktické použití nevhodný.</a:t>
            </a:r>
            <a:br>
              <a:rPr lang="cs-CZ" dirty="0"/>
            </a:br>
            <a:endParaRPr lang="cs-CZ" dirty="0"/>
          </a:p>
        </p:txBody>
      </p:sp>
      <p:sp>
        <p:nvSpPr>
          <p:cNvPr id="3" name="Tlačítko akce: Zpět nebo Předchozí 2">
            <a:hlinkClick r:id="rId4" action="ppaction://hlinksldjump" highlightClick="1"/>
          </p:cNvPr>
          <p:cNvSpPr/>
          <p:nvPr/>
        </p:nvSpPr>
        <p:spPr>
          <a:xfrm>
            <a:off x="8100392" y="6237312"/>
            <a:ext cx="1045302" cy="6206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39937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délník 1"/>
          <p:cNvSpPr/>
          <p:nvPr/>
        </p:nvSpPr>
        <p:spPr>
          <a:xfrm>
            <a:off x="251520" y="692696"/>
            <a:ext cx="8640960" cy="1846659"/>
          </a:xfrm>
          <a:prstGeom prst="rect">
            <a:avLst/>
          </a:prstGeom>
        </p:spPr>
        <p:txBody>
          <a:bodyPr wrap="square">
            <a:spAutoFit/>
          </a:bodyPr>
          <a:lstStyle/>
          <a:p>
            <a:r>
              <a:rPr lang="cs-CZ" sz="2400" dirty="0" smtClean="0">
                <a:solidFill>
                  <a:srgbClr val="FF0000"/>
                </a:solidFill>
              </a:rPr>
              <a:t>Colossus </a:t>
            </a:r>
          </a:p>
          <a:p>
            <a:r>
              <a:rPr lang="cs-CZ" dirty="0" smtClean="0"/>
              <a:t>Roku 1943 byl Angličany sestaven prototyp počítače určeného k lámání německých šifer, vytvářených šifrovacím strojem Enigma, který se nazýval Colossus Mark I. Používal vakuové elektronky a v následujícím roce byl zprovozněn vylepšený Colossus Mark 2.</a:t>
            </a:r>
          </a:p>
          <a:p>
            <a:endParaRPr lang="cs-CZ"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495920"/>
            <a:ext cx="6480720" cy="429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lačítko akce: Zpět nebo Předchozí 2">
            <a:hlinkClick r:id="rId4" action="ppaction://hlinksldjump" highlightClick="1"/>
          </p:cNvPr>
          <p:cNvSpPr/>
          <p:nvPr/>
        </p:nvSpPr>
        <p:spPr>
          <a:xfrm>
            <a:off x="8028384" y="6093296"/>
            <a:ext cx="1115616" cy="69286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77851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2" y="1673424"/>
            <a:ext cx="914400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37569" y="0"/>
            <a:ext cx="9036496" cy="2308324"/>
          </a:xfrm>
          <a:prstGeom prst="rect">
            <a:avLst/>
          </a:prstGeom>
          <a:noFill/>
        </p:spPr>
        <p:txBody>
          <a:bodyPr wrap="square" rtlCol="0">
            <a:spAutoFit/>
          </a:bodyPr>
          <a:lstStyle/>
          <a:p>
            <a:r>
              <a:rPr lang="cs-CZ" dirty="0" smtClean="0">
                <a:solidFill>
                  <a:srgbClr val="FF0000"/>
                </a:solidFill>
              </a:rPr>
              <a:t>MARK </a:t>
            </a:r>
            <a:r>
              <a:rPr lang="cs-CZ" dirty="0">
                <a:solidFill>
                  <a:srgbClr val="FF0000"/>
                </a:solidFill>
              </a:rPr>
              <a:t>I</a:t>
            </a:r>
            <a:br>
              <a:rPr lang="cs-CZ" dirty="0">
                <a:solidFill>
                  <a:srgbClr val="FF0000"/>
                </a:solidFill>
              </a:rPr>
            </a:br>
            <a:r>
              <a:rPr lang="cs-CZ" dirty="0" smtClean="0"/>
              <a:t>Oficiálně </a:t>
            </a:r>
            <a:r>
              <a:rPr lang="cs-CZ" dirty="0"/>
              <a:t>se projekt jmenoval </a:t>
            </a:r>
            <a:r>
              <a:rPr lang="cs-CZ" dirty="0" err="1"/>
              <a:t>Automatic</a:t>
            </a:r>
            <a:r>
              <a:rPr lang="cs-CZ" dirty="0"/>
              <a:t> </a:t>
            </a:r>
            <a:r>
              <a:rPr lang="cs-CZ" dirty="0" err="1"/>
              <a:t>Sequence</a:t>
            </a:r>
            <a:r>
              <a:rPr lang="cs-CZ" dirty="0"/>
              <a:t> </a:t>
            </a:r>
            <a:r>
              <a:rPr lang="cs-CZ" dirty="0" err="1"/>
              <a:t>Contolled</a:t>
            </a:r>
            <a:r>
              <a:rPr lang="cs-CZ" dirty="0"/>
              <a:t> </a:t>
            </a:r>
            <a:r>
              <a:rPr lang="cs-CZ" dirty="0" err="1"/>
              <a:t>Calculator</a:t>
            </a:r>
            <a:r>
              <a:rPr lang="cs-CZ" dirty="0"/>
              <a:t> (ASCC, česky automatický sekvenčně řízený počítač), neformálně se nazýval </a:t>
            </a:r>
            <a:r>
              <a:rPr lang="cs-CZ" dirty="0" err="1"/>
              <a:t>Howard</a:t>
            </a:r>
            <a:r>
              <a:rPr lang="cs-CZ" dirty="0"/>
              <a:t> Mark I. Celý projekt financovala firma IBM (International Business </a:t>
            </a:r>
            <a:r>
              <a:rPr lang="cs-CZ" dirty="0" err="1"/>
              <a:t>Machines</a:t>
            </a:r>
            <a:r>
              <a:rPr lang="cs-CZ" dirty="0"/>
              <a:t>. Později byl ve světě znám spíše pod názvem Mark I. Počítač byl dodán v roce 1944 Harvardské Univerzitě v Cambridge. Patnáct metrů dlouhé monstrum bylo poháněno elektromotorem o výkonu 3,7 kW. </a:t>
            </a:r>
          </a:p>
          <a:p>
            <a:endParaRPr lang="cs-CZ" dirty="0">
              <a:solidFill>
                <a:srgbClr val="FF0000"/>
              </a:solidFill>
            </a:endParaRPr>
          </a:p>
        </p:txBody>
      </p:sp>
      <p:sp>
        <p:nvSpPr>
          <p:cNvPr id="3" name="Tlačítko akce: Zpět nebo Předchozí 2">
            <a:hlinkClick r:id="rId4" action="ppaction://hlinksldjump" highlightClick="1"/>
          </p:cNvPr>
          <p:cNvSpPr/>
          <p:nvPr/>
        </p:nvSpPr>
        <p:spPr>
          <a:xfrm>
            <a:off x="8028384" y="6381328"/>
            <a:ext cx="936104" cy="4766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67869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délník 1"/>
          <p:cNvSpPr/>
          <p:nvPr/>
        </p:nvSpPr>
        <p:spPr>
          <a:xfrm>
            <a:off x="0" y="197346"/>
            <a:ext cx="8820472" cy="1200329"/>
          </a:xfrm>
          <a:prstGeom prst="rect">
            <a:avLst/>
          </a:prstGeom>
        </p:spPr>
        <p:txBody>
          <a:bodyPr wrap="square">
            <a:spAutoFit/>
          </a:bodyPr>
          <a:lstStyle/>
          <a:p>
            <a:r>
              <a:rPr lang="cs-CZ" dirty="0" smtClean="0">
                <a:solidFill>
                  <a:srgbClr val="FF0000"/>
                </a:solidFill>
              </a:rPr>
              <a:t>SAPO </a:t>
            </a:r>
            <a:r>
              <a:rPr lang="cs-CZ" dirty="0" smtClean="0"/>
              <a:t/>
            </a:r>
            <a:br>
              <a:rPr lang="cs-CZ" dirty="0" smtClean="0"/>
            </a:br>
            <a:r>
              <a:rPr lang="cs-CZ" dirty="0" smtClean="0"/>
              <a:t>Prvním počítačem vyrobeným v Československu byl SAPO (</a:t>
            </a:r>
            <a:r>
              <a:rPr lang="cs-CZ" dirty="0" err="1" smtClean="0"/>
              <a:t>SAmočinný</a:t>
            </a:r>
            <a:r>
              <a:rPr lang="cs-CZ" dirty="0" smtClean="0"/>
              <a:t> </a:t>
            </a:r>
            <a:r>
              <a:rPr lang="cs-CZ" dirty="0" err="1" smtClean="0"/>
              <a:t>POčítač</a:t>
            </a:r>
            <a:r>
              <a:rPr lang="cs-CZ" dirty="0" smtClean="0"/>
              <a:t>),který byl uveden do provozu v roce 1957. Obsahoval 7000 relé a 400 elektronek. Měl magnetickou bubnovou paměť o kapacitě 1024 dvaatřicetibitových slov. </a:t>
            </a:r>
            <a:endParaRPr lang="cs-CZ"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0484"/>
            <a:ext cx="7272808"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lačítko akce: Zpět nebo Předchozí 2">
            <a:hlinkClick r:id="rId4" action="ppaction://hlinksldjump" highlightClick="1"/>
          </p:cNvPr>
          <p:cNvSpPr/>
          <p:nvPr/>
        </p:nvSpPr>
        <p:spPr>
          <a:xfrm>
            <a:off x="7740352" y="6165304"/>
            <a:ext cx="1080120" cy="6743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22517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C:\Users\zs skolni\Pictures\100OLYMP\P10100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3761656"/>
            <a:ext cx="4788024" cy="309634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251520" y="476672"/>
            <a:ext cx="8352928" cy="2739211"/>
          </a:xfrm>
          <a:prstGeom prst="rect">
            <a:avLst/>
          </a:prstGeom>
        </p:spPr>
        <p:txBody>
          <a:bodyPr wrap="square">
            <a:spAutoFit/>
          </a:bodyPr>
          <a:lstStyle/>
          <a:p>
            <a:r>
              <a:rPr lang="cs-CZ" sz="2800" dirty="0" smtClean="0">
                <a:solidFill>
                  <a:srgbClr val="FF0000"/>
                </a:solidFill>
              </a:rPr>
              <a:t>První generace (1945 až 1951)</a:t>
            </a:r>
            <a:br>
              <a:rPr lang="cs-CZ" sz="2800" dirty="0" smtClean="0">
                <a:solidFill>
                  <a:srgbClr val="FF0000"/>
                </a:solidFill>
              </a:rPr>
            </a:br>
            <a:r>
              <a:rPr lang="cs-CZ" dirty="0" smtClean="0"/>
              <a:t>První generace je charakteristická použitím elektronek (tzv. elektronika) a v menší míře též ještě relé (elektromechanika). Počítače byly poměrně neefektivní, velmi drahé, měly vysoký příkon, velkou poruchovost a velmi nízkou výpočetní rychlost. V té době neexistovaly ani operační systémy ani programovací jazyky. Počítač se ovládal ze systémové konzole. Jeden tým lidí pracoval jako konstruktéři, operátoři i technici, jejichž úspěchem bylo ukončit výpočet bez poruchy počítače.</a:t>
            </a:r>
          </a:p>
          <a:p>
            <a:endParaRPr lang="cs-CZ" dirty="0"/>
          </a:p>
        </p:txBody>
      </p:sp>
      <p:sp>
        <p:nvSpPr>
          <p:cNvPr id="3" name="TextovéPole 2"/>
          <p:cNvSpPr txBox="1"/>
          <p:nvPr/>
        </p:nvSpPr>
        <p:spPr>
          <a:xfrm>
            <a:off x="4716016" y="3215883"/>
            <a:ext cx="3960440" cy="369332"/>
          </a:xfrm>
          <a:prstGeom prst="rect">
            <a:avLst/>
          </a:prstGeom>
          <a:noFill/>
        </p:spPr>
        <p:txBody>
          <a:bodyPr wrap="square" rtlCol="0">
            <a:spAutoFit/>
          </a:bodyPr>
          <a:lstStyle/>
          <a:p>
            <a:r>
              <a:rPr lang="cs-CZ" dirty="0" smtClean="0">
                <a:solidFill>
                  <a:srgbClr val="FF0000"/>
                </a:solidFill>
              </a:rPr>
              <a:t>Elektronky</a:t>
            </a:r>
            <a:endParaRPr lang="cs-CZ" dirty="0">
              <a:solidFill>
                <a:srgbClr val="FF0000"/>
              </a:solidFill>
            </a:endParaRPr>
          </a:p>
        </p:txBody>
      </p:sp>
      <p:sp>
        <p:nvSpPr>
          <p:cNvPr id="4" name="Tlačítko akce: Zpět nebo Předchozí 3">
            <a:hlinkClick r:id="rId3" action="ppaction://hlinksldjump" highlightClick="1"/>
          </p:cNvPr>
          <p:cNvSpPr/>
          <p:nvPr/>
        </p:nvSpPr>
        <p:spPr>
          <a:xfrm>
            <a:off x="7524328" y="6381328"/>
            <a:ext cx="1080120" cy="4766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395536" y="3585215"/>
            <a:ext cx="3384376" cy="523220"/>
          </a:xfrm>
          <a:prstGeom prst="rect">
            <a:avLst/>
          </a:prstGeom>
          <a:noFill/>
        </p:spPr>
        <p:txBody>
          <a:bodyPr wrap="square" rtlCol="0">
            <a:spAutoFit/>
          </a:bodyPr>
          <a:lstStyle/>
          <a:p>
            <a:r>
              <a:rPr lang="cs-CZ" sz="2800" b="1" dirty="0" smtClean="0">
                <a:hlinkClick r:id="rId4" action="ppaction://hlinksldjump"/>
              </a:rPr>
              <a:t>Eniak a Maniak</a:t>
            </a:r>
            <a:endParaRPr lang="cs-CZ" sz="2800" b="1" dirty="0"/>
          </a:p>
        </p:txBody>
      </p:sp>
    </p:spTree>
    <p:extLst>
      <p:ext uri="{BB962C8B-B14F-4D97-AF65-F5344CB8AC3E}">
        <p14:creationId xmlns:p14="http://schemas.microsoft.com/office/powerpoint/2010/main" val="6526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délník 1"/>
          <p:cNvSpPr/>
          <p:nvPr/>
        </p:nvSpPr>
        <p:spPr>
          <a:xfrm>
            <a:off x="251520" y="335846"/>
            <a:ext cx="8496944" cy="3570208"/>
          </a:xfrm>
          <a:prstGeom prst="rect">
            <a:avLst/>
          </a:prstGeom>
        </p:spPr>
        <p:txBody>
          <a:bodyPr wrap="square">
            <a:spAutoFit/>
          </a:bodyPr>
          <a:lstStyle/>
          <a:p>
            <a:r>
              <a:rPr lang="cs-CZ" sz="2800" dirty="0" smtClean="0">
                <a:solidFill>
                  <a:srgbClr val="FF0000"/>
                </a:solidFill>
              </a:rPr>
              <a:t>ENIAC a MANIAC</a:t>
            </a:r>
            <a:r>
              <a:rPr lang="cs-CZ" dirty="0" smtClean="0"/>
              <a:t/>
            </a:r>
            <a:br>
              <a:rPr lang="cs-CZ" dirty="0" smtClean="0"/>
            </a:br>
            <a:r>
              <a:rPr lang="cs-CZ" dirty="0" smtClean="0"/>
              <a:t>V roce 1944 byl na univerzitě v Pensylvánii uveden do provozu elektronkový počítač ENIAC, který byl prvním počítačem, který pracoval podobně jako dnešní </a:t>
            </a:r>
            <a:r>
              <a:rPr lang="cs-CZ" dirty="0" err="1" smtClean="0"/>
              <a:t>počítače,ale</a:t>
            </a:r>
            <a:r>
              <a:rPr lang="cs-CZ" dirty="0" smtClean="0"/>
              <a:t> byl energeticky velmi náročný, poruchový a jeho provoz byl drahý. Jeho provoz byl ukončen v roce 1955.</a:t>
            </a:r>
          </a:p>
          <a:p>
            <a:endParaRPr lang="cs-CZ" dirty="0" smtClean="0"/>
          </a:p>
          <a:p>
            <a:r>
              <a:rPr lang="cs-CZ" dirty="0" smtClean="0"/>
              <a:t>ENIAC byl přímou inspirací pro počítač MANIAC (</a:t>
            </a:r>
            <a:r>
              <a:rPr lang="cs-CZ" dirty="0" err="1" smtClean="0"/>
              <a:t>Mathematical</a:t>
            </a:r>
            <a:r>
              <a:rPr lang="cs-CZ" dirty="0" smtClean="0"/>
              <a:t> </a:t>
            </a:r>
            <a:r>
              <a:rPr lang="cs-CZ" dirty="0" err="1" smtClean="0"/>
              <a:t>Analyser</a:t>
            </a:r>
            <a:r>
              <a:rPr lang="cs-CZ" dirty="0" smtClean="0"/>
              <a:t> </a:t>
            </a:r>
            <a:r>
              <a:rPr lang="cs-CZ" dirty="0" err="1" smtClean="0"/>
              <a:t>Numerical</a:t>
            </a:r>
            <a:r>
              <a:rPr lang="cs-CZ" dirty="0" smtClean="0"/>
              <a:t> </a:t>
            </a:r>
            <a:r>
              <a:rPr lang="cs-CZ" dirty="0" err="1" smtClean="0"/>
              <a:t>Integrator</a:t>
            </a:r>
            <a:r>
              <a:rPr lang="cs-CZ" dirty="0" smtClean="0"/>
              <a:t> And </a:t>
            </a:r>
            <a:r>
              <a:rPr lang="cs-CZ" dirty="0" err="1" smtClean="0"/>
              <a:t>Computer</a:t>
            </a:r>
            <a:r>
              <a:rPr lang="cs-CZ" dirty="0" smtClean="0"/>
              <a:t>), který byl sestaven roku 1945 a uveden do provozu John von Neumannem. V laboratořích Los </a:t>
            </a:r>
            <a:r>
              <a:rPr lang="cs-CZ" dirty="0" err="1" smtClean="0"/>
              <a:t>Alamos</a:t>
            </a:r>
            <a:r>
              <a:rPr lang="cs-CZ" dirty="0" smtClean="0"/>
              <a:t> </a:t>
            </a:r>
            <a:r>
              <a:rPr lang="cs-CZ" dirty="0" err="1" smtClean="0"/>
              <a:t>National</a:t>
            </a:r>
            <a:r>
              <a:rPr lang="cs-CZ" dirty="0" smtClean="0"/>
              <a:t> </a:t>
            </a:r>
            <a:r>
              <a:rPr lang="cs-CZ" dirty="0" err="1" smtClean="0"/>
              <a:t>Laboratory</a:t>
            </a:r>
            <a:r>
              <a:rPr lang="cs-CZ" dirty="0" smtClean="0"/>
              <a:t> byl použit k matematickým výpočtům popisujícím fyzikální děje a byl využit i k vývoji jaderné bomby.</a:t>
            </a:r>
          </a:p>
          <a:p>
            <a:endParaRPr lang="cs-CZ"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547957"/>
            <a:ext cx="4896544" cy="3193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lačítko akce: Zpět nebo Předchozí 2">
            <a:hlinkClick r:id="rId4" action="ppaction://hlinksldjump" highlightClick="1"/>
          </p:cNvPr>
          <p:cNvSpPr/>
          <p:nvPr/>
        </p:nvSpPr>
        <p:spPr>
          <a:xfrm>
            <a:off x="8100392" y="6093296"/>
            <a:ext cx="936104" cy="7647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72577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délník 1"/>
          <p:cNvSpPr/>
          <p:nvPr/>
        </p:nvSpPr>
        <p:spPr>
          <a:xfrm>
            <a:off x="107504" y="188640"/>
            <a:ext cx="9036496" cy="2400657"/>
          </a:xfrm>
          <a:prstGeom prst="rect">
            <a:avLst/>
          </a:prstGeom>
        </p:spPr>
        <p:txBody>
          <a:bodyPr wrap="square">
            <a:spAutoFit/>
          </a:bodyPr>
          <a:lstStyle/>
          <a:p>
            <a:r>
              <a:rPr lang="cs-CZ" sz="3200" dirty="0" smtClean="0">
                <a:solidFill>
                  <a:srgbClr val="FF0000"/>
                </a:solidFill>
              </a:rPr>
              <a:t>Druhá generace (1951 až 1965)</a:t>
            </a:r>
            <a:br>
              <a:rPr lang="cs-CZ" sz="3200" dirty="0" smtClean="0">
                <a:solidFill>
                  <a:srgbClr val="FF0000"/>
                </a:solidFill>
              </a:rPr>
            </a:br>
            <a:r>
              <a:rPr lang="cs-CZ" sz="2000" dirty="0" smtClean="0"/>
              <a:t>Počítače druhé generace charakterizuje použití tranzistorů (tzv. polovodičová elektronika), které dovolily zlepšit všechny parametry počítačů (zmenšení rozměrů, zvýšení rychlosti a spolehlivosti, snížení energetických nároků). </a:t>
            </a:r>
          </a:p>
          <a:p>
            <a:r>
              <a:rPr lang="cs-CZ" sz="2000" dirty="0" smtClean="0"/>
              <a:t>Počátek využívání operačních systémů, jazyka symbolických adres, první programovací jazyky (COBOL, FORTRAN, ALGOL).</a:t>
            </a:r>
          </a:p>
          <a:p>
            <a:endParaRPr lang="cs-CZ"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384" y="2647407"/>
            <a:ext cx="5544616" cy="421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lačítko akce: Zpět nebo Předchozí 2">
            <a:hlinkClick r:id="rId4" action="ppaction://hlinksldjump" highlightClick="1"/>
          </p:cNvPr>
          <p:cNvSpPr/>
          <p:nvPr/>
        </p:nvSpPr>
        <p:spPr>
          <a:xfrm>
            <a:off x="7812360" y="6021288"/>
            <a:ext cx="1224136"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p:cNvSpPr txBox="1"/>
          <p:nvPr/>
        </p:nvSpPr>
        <p:spPr>
          <a:xfrm>
            <a:off x="251520" y="3068960"/>
            <a:ext cx="3024336" cy="1200329"/>
          </a:xfrm>
          <a:prstGeom prst="rect">
            <a:avLst/>
          </a:prstGeom>
          <a:noFill/>
        </p:spPr>
        <p:txBody>
          <a:bodyPr wrap="square" rtlCol="0">
            <a:spAutoFit/>
          </a:bodyPr>
          <a:lstStyle/>
          <a:p>
            <a:r>
              <a:rPr lang="cs-CZ" sz="2400" dirty="0" smtClean="0">
                <a:solidFill>
                  <a:srgbClr val="FF0000"/>
                </a:solidFill>
                <a:hlinkClick r:id="rId5" action="ppaction://hlinksldjump"/>
              </a:rPr>
              <a:t>UNIVAC</a:t>
            </a:r>
            <a:r>
              <a:rPr lang="cs-CZ" sz="2400" dirty="0" smtClean="0">
                <a:solidFill>
                  <a:srgbClr val="FF0000"/>
                </a:solidFill>
              </a:rPr>
              <a:t/>
            </a:r>
            <a:br>
              <a:rPr lang="cs-CZ" sz="2400" dirty="0" smtClean="0">
                <a:solidFill>
                  <a:srgbClr val="FF0000"/>
                </a:solidFill>
              </a:rPr>
            </a:br>
            <a:r>
              <a:rPr lang="cs-CZ" sz="2400" dirty="0" smtClean="0">
                <a:solidFill>
                  <a:srgbClr val="FF0000"/>
                </a:solidFill>
              </a:rPr>
              <a:t/>
            </a:r>
            <a:br>
              <a:rPr lang="cs-CZ" sz="2400" dirty="0" smtClean="0">
                <a:solidFill>
                  <a:srgbClr val="FF0000"/>
                </a:solidFill>
              </a:rPr>
            </a:br>
            <a:r>
              <a:rPr lang="cs-CZ" sz="2400" dirty="0" smtClean="0">
                <a:solidFill>
                  <a:srgbClr val="FF0000"/>
                </a:solidFill>
                <a:hlinkClick r:id="rId6" action="ppaction://hlinksldjump"/>
              </a:rPr>
              <a:t>EPOS</a:t>
            </a:r>
            <a:endParaRPr lang="cs-CZ" sz="2400" dirty="0">
              <a:solidFill>
                <a:srgbClr val="FF0000"/>
              </a:solidFill>
            </a:endParaRPr>
          </a:p>
        </p:txBody>
      </p:sp>
    </p:spTree>
    <p:extLst>
      <p:ext uri="{BB962C8B-B14F-4D97-AF65-F5344CB8AC3E}">
        <p14:creationId xmlns:p14="http://schemas.microsoft.com/office/powerpoint/2010/main" val="1211433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86000" y="2274838"/>
            <a:ext cx="5526360" cy="2246769"/>
          </a:xfrm>
          <a:prstGeom prst="rect">
            <a:avLst/>
          </a:prstGeom>
        </p:spPr>
        <p:txBody>
          <a:bodyPr wrap="square">
            <a:spAutoFit/>
          </a:bodyPr>
          <a:lstStyle/>
          <a:p>
            <a:r>
              <a:rPr lang="cs-CZ" sz="2000" dirty="0">
                <a:solidFill>
                  <a:srgbClr val="002060"/>
                </a:solidFill>
              </a:rPr>
              <a:t>Autor :       </a:t>
            </a:r>
            <a:r>
              <a:rPr lang="cs-CZ" sz="2000" dirty="0" smtClean="0">
                <a:solidFill>
                  <a:srgbClr val="002060"/>
                </a:solidFill>
              </a:rPr>
              <a:t>  Trýzna  </a:t>
            </a:r>
            <a:r>
              <a:rPr lang="cs-CZ" sz="2000" dirty="0">
                <a:solidFill>
                  <a:srgbClr val="002060"/>
                </a:solidFill>
              </a:rPr>
              <a:t>Stanislav</a:t>
            </a:r>
            <a:br>
              <a:rPr lang="cs-CZ" sz="2000" dirty="0">
                <a:solidFill>
                  <a:srgbClr val="002060"/>
                </a:solidFill>
              </a:rPr>
            </a:br>
            <a:r>
              <a:rPr lang="cs-CZ" sz="2000" dirty="0">
                <a:solidFill>
                  <a:srgbClr val="002060"/>
                </a:solidFill>
              </a:rPr>
              <a:t>Školní rok </a:t>
            </a:r>
            <a:r>
              <a:rPr lang="cs-CZ" sz="2000" dirty="0" smtClean="0">
                <a:solidFill>
                  <a:srgbClr val="002060"/>
                </a:solidFill>
              </a:rPr>
              <a:t>:   2011/2012</a:t>
            </a:r>
            <a:r>
              <a:rPr lang="cs-CZ" sz="2000" dirty="0">
                <a:solidFill>
                  <a:srgbClr val="002060"/>
                </a:solidFill>
              </a:rPr>
              <a:t/>
            </a:r>
            <a:br>
              <a:rPr lang="cs-CZ" sz="2000" dirty="0">
                <a:solidFill>
                  <a:srgbClr val="002060"/>
                </a:solidFill>
              </a:rPr>
            </a:br>
            <a:r>
              <a:rPr lang="cs-CZ" sz="2000" dirty="0">
                <a:solidFill>
                  <a:srgbClr val="002060"/>
                </a:solidFill>
              </a:rPr>
              <a:t>Určeno pro : </a:t>
            </a:r>
            <a:r>
              <a:rPr lang="cs-CZ" sz="2000" dirty="0" smtClean="0">
                <a:solidFill>
                  <a:srgbClr val="002060"/>
                </a:solidFill>
              </a:rPr>
              <a:t>šestý ročník</a:t>
            </a:r>
            <a:r>
              <a:rPr lang="cs-CZ" sz="2000" dirty="0">
                <a:solidFill>
                  <a:srgbClr val="002060"/>
                </a:solidFill>
              </a:rPr>
              <a:t/>
            </a:r>
            <a:br>
              <a:rPr lang="cs-CZ" sz="2000" dirty="0">
                <a:solidFill>
                  <a:srgbClr val="002060"/>
                </a:solidFill>
              </a:rPr>
            </a:br>
            <a:r>
              <a:rPr lang="cs-CZ" sz="2000" dirty="0">
                <a:solidFill>
                  <a:srgbClr val="002060"/>
                </a:solidFill>
              </a:rPr>
              <a:t>Předmět</a:t>
            </a:r>
            <a:r>
              <a:rPr lang="cs-CZ" sz="2000" dirty="0" smtClean="0">
                <a:solidFill>
                  <a:srgbClr val="002060"/>
                </a:solidFill>
              </a:rPr>
              <a:t>:      informatika</a:t>
            </a:r>
            <a:r>
              <a:rPr lang="cs-CZ" sz="2000" dirty="0">
                <a:solidFill>
                  <a:srgbClr val="002060"/>
                </a:solidFill>
              </a:rPr>
              <a:t/>
            </a:r>
            <a:br>
              <a:rPr lang="cs-CZ" sz="2000" dirty="0">
                <a:solidFill>
                  <a:srgbClr val="002060"/>
                </a:solidFill>
              </a:rPr>
            </a:br>
            <a:r>
              <a:rPr lang="cs-CZ" sz="2000" dirty="0">
                <a:solidFill>
                  <a:srgbClr val="002060"/>
                </a:solidFill>
              </a:rPr>
              <a:t>Téma : základní </a:t>
            </a:r>
            <a:r>
              <a:rPr lang="cs-CZ" sz="2000" dirty="0" smtClean="0">
                <a:solidFill>
                  <a:srgbClr val="002060"/>
                </a:solidFill>
              </a:rPr>
              <a:t>orientace v historii výpočetní     	techniky</a:t>
            </a:r>
            <a:r>
              <a:rPr lang="cs-CZ" sz="2000" dirty="0">
                <a:solidFill>
                  <a:srgbClr val="002060"/>
                </a:solidFill>
              </a:rPr>
              <a:t/>
            </a:r>
            <a:br>
              <a:rPr lang="cs-CZ" sz="2000" dirty="0">
                <a:solidFill>
                  <a:srgbClr val="002060"/>
                </a:solidFill>
              </a:rPr>
            </a:br>
            <a:r>
              <a:rPr lang="cs-CZ" sz="2000" dirty="0" smtClean="0">
                <a:solidFill>
                  <a:srgbClr val="002060"/>
                </a:solidFill>
              </a:rPr>
              <a:t>Způsob </a:t>
            </a:r>
            <a:r>
              <a:rPr lang="cs-CZ" sz="2000" dirty="0">
                <a:solidFill>
                  <a:srgbClr val="002060"/>
                </a:solidFill>
              </a:rPr>
              <a:t>použití ve výuce:  </a:t>
            </a:r>
            <a:r>
              <a:rPr lang="cs-CZ" sz="2000" dirty="0" smtClean="0">
                <a:solidFill>
                  <a:srgbClr val="002060"/>
                </a:solidFill>
              </a:rPr>
              <a:t>výuková  prezentace</a:t>
            </a:r>
            <a:endParaRPr lang="cs-CZ" sz="2000" dirty="0">
              <a:solidFill>
                <a:srgbClr val="002060"/>
              </a:solidFill>
            </a:endParaRPr>
          </a:p>
        </p:txBody>
      </p:sp>
    </p:spTree>
    <p:extLst>
      <p:ext uri="{BB962C8B-B14F-4D97-AF65-F5344CB8AC3E}">
        <p14:creationId xmlns:p14="http://schemas.microsoft.com/office/powerpoint/2010/main" val="317648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délník 1"/>
          <p:cNvSpPr/>
          <p:nvPr/>
        </p:nvSpPr>
        <p:spPr>
          <a:xfrm>
            <a:off x="323528" y="404664"/>
            <a:ext cx="8496944" cy="1569660"/>
          </a:xfrm>
          <a:prstGeom prst="rect">
            <a:avLst/>
          </a:prstGeom>
        </p:spPr>
        <p:txBody>
          <a:bodyPr wrap="square">
            <a:spAutoFit/>
          </a:bodyPr>
          <a:lstStyle/>
          <a:p>
            <a:r>
              <a:rPr lang="cs-CZ" sz="2400" dirty="0" smtClean="0">
                <a:solidFill>
                  <a:srgbClr val="FF0000"/>
                </a:solidFill>
              </a:rPr>
              <a:t>UNIVAC</a:t>
            </a:r>
            <a:r>
              <a:rPr lang="cs-CZ" dirty="0" smtClean="0"/>
              <a:t/>
            </a:r>
            <a:br>
              <a:rPr lang="cs-CZ" dirty="0" smtClean="0"/>
            </a:br>
            <a:r>
              <a:rPr lang="cs-CZ" dirty="0" err="1" smtClean="0"/>
              <a:t>UNIVAC</a:t>
            </a:r>
            <a:r>
              <a:rPr lang="cs-CZ" dirty="0" smtClean="0"/>
              <a:t> byl v roce 1951 prvním sériově vyráběným komerčním počítačem a byl zkonstruován tvůrci počítače ENIAC. Pátý vyrobený kus v roce 1952 úspěšně předpověděl volební vítězství prezidenta Dwight D. Eisenhowera.</a:t>
            </a:r>
          </a:p>
          <a:p>
            <a:endParaRPr lang="cs-CZ"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53" y="2348880"/>
            <a:ext cx="8120565"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lačítko akce: Zpět nebo Předchozí 2">
            <a:hlinkClick r:id="rId4" action="ppaction://hlinksldjump" highlightClick="1"/>
          </p:cNvPr>
          <p:cNvSpPr/>
          <p:nvPr/>
        </p:nvSpPr>
        <p:spPr>
          <a:xfrm>
            <a:off x="8172400" y="6309320"/>
            <a:ext cx="971600" cy="5486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60499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délník 1"/>
          <p:cNvSpPr/>
          <p:nvPr/>
        </p:nvSpPr>
        <p:spPr>
          <a:xfrm>
            <a:off x="251520" y="332656"/>
            <a:ext cx="8496944" cy="2462213"/>
          </a:xfrm>
          <a:prstGeom prst="rect">
            <a:avLst/>
          </a:prstGeom>
        </p:spPr>
        <p:txBody>
          <a:bodyPr wrap="square">
            <a:spAutoFit/>
          </a:bodyPr>
          <a:lstStyle/>
          <a:p>
            <a:r>
              <a:rPr lang="cs-CZ" sz="2800" dirty="0" smtClean="0">
                <a:solidFill>
                  <a:srgbClr val="FF0000"/>
                </a:solidFill>
              </a:rPr>
              <a:t>EPOS</a:t>
            </a:r>
            <a:r>
              <a:rPr lang="cs-CZ" dirty="0" smtClean="0"/>
              <a:t/>
            </a:r>
            <a:br>
              <a:rPr lang="cs-CZ" dirty="0" smtClean="0"/>
            </a:br>
            <a:r>
              <a:rPr lang="cs-CZ" dirty="0" smtClean="0"/>
              <a:t>Roku 1960 byl ve Výzkumném ústavu matematických strojů (VÚMS) spuštěn elektronický počítač EPOS 1, zkonstruovaný pod vedením prof. A. Svobody, ale už v roce 1962 upravený typ EPOS 2, osazený tranzistory. Zvláštností počítače bylo hardwarové zařízení pro sdílení času mezi až pěti nezávislými programy. V 60. a 70. letech se vyráběl jako ZPA 600 a ZPA 601 i v mobilní verzi a byl vybaven poměrně bohatým software (operační systém, překladače).</a:t>
            </a:r>
          </a:p>
          <a:p>
            <a:endParaRPr lang="cs-CZ"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836" y="3356992"/>
            <a:ext cx="6080312"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lačítko akce: Zpět nebo Předchozí 2">
            <a:hlinkClick r:id="rId4" action="ppaction://hlinksldjump" highlightClick="1"/>
          </p:cNvPr>
          <p:cNvSpPr/>
          <p:nvPr/>
        </p:nvSpPr>
        <p:spPr>
          <a:xfrm>
            <a:off x="8100392" y="6237312"/>
            <a:ext cx="1043608" cy="6206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9064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délník 1"/>
          <p:cNvSpPr/>
          <p:nvPr/>
        </p:nvSpPr>
        <p:spPr>
          <a:xfrm>
            <a:off x="179512" y="1"/>
            <a:ext cx="8964488" cy="2616101"/>
          </a:xfrm>
          <a:prstGeom prst="rect">
            <a:avLst/>
          </a:prstGeom>
        </p:spPr>
        <p:txBody>
          <a:bodyPr wrap="square">
            <a:spAutoFit/>
          </a:bodyPr>
          <a:lstStyle/>
          <a:p>
            <a:r>
              <a:rPr lang="cs-CZ" sz="2800" dirty="0" smtClean="0">
                <a:solidFill>
                  <a:srgbClr val="FF0000"/>
                </a:solidFill>
              </a:rPr>
              <a:t>Třetí generace (1965 až 1980)</a:t>
            </a:r>
            <a:br>
              <a:rPr lang="cs-CZ" sz="2800" dirty="0" smtClean="0">
                <a:solidFill>
                  <a:srgbClr val="FF0000"/>
                </a:solidFill>
              </a:rPr>
            </a:br>
            <a:r>
              <a:rPr lang="cs-CZ" sz="2800" dirty="0" smtClean="0">
                <a:solidFill>
                  <a:srgbClr val="FF0000"/>
                </a:solidFill>
              </a:rPr>
              <a:t/>
            </a:r>
            <a:br>
              <a:rPr lang="cs-CZ" sz="2800" dirty="0" smtClean="0">
                <a:solidFill>
                  <a:srgbClr val="FF0000"/>
                </a:solidFill>
              </a:rPr>
            </a:br>
            <a:r>
              <a:rPr lang="cs-CZ" dirty="0" smtClean="0"/>
              <a:t/>
            </a:r>
            <a:br>
              <a:rPr lang="cs-CZ" dirty="0" smtClean="0"/>
            </a:br>
            <a:r>
              <a:rPr lang="cs-CZ" dirty="0" smtClean="0"/>
              <a:t>Třetí generace je charakteristická použitím integrovaných obvodů (tzv. polovodičová elektronika). S postupem času roste počet tranzistorů v integrovaném obvodu (zvyšuje se integrace Kromě velkých střediskových počítačů (mainframe, tzv. sálový počítač) se objevují i první minipočítače a mikropočítače.</a:t>
            </a:r>
          </a:p>
          <a:p>
            <a:endParaRPr lang="cs-CZ"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852936"/>
            <a:ext cx="4821965"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lačítko akce: Zpět nebo Předchozí 2">
            <a:hlinkClick r:id="rId4" action="ppaction://hlinksldjump" highlightClick="1"/>
          </p:cNvPr>
          <p:cNvSpPr/>
          <p:nvPr/>
        </p:nvSpPr>
        <p:spPr>
          <a:xfrm>
            <a:off x="7884368" y="5805264"/>
            <a:ext cx="1152128" cy="9361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179512" y="3059668"/>
            <a:ext cx="2880320" cy="523220"/>
          </a:xfrm>
          <a:prstGeom prst="rect">
            <a:avLst/>
          </a:prstGeom>
        </p:spPr>
        <p:txBody>
          <a:bodyPr wrap="square">
            <a:spAutoFit/>
          </a:bodyPr>
          <a:lstStyle/>
          <a:p>
            <a:r>
              <a:rPr lang="cs-CZ" sz="2800" dirty="0">
                <a:solidFill>
                  <a:srgbClr val="FF0000"/>
                </a:solidFill>
                <a:hlinkClick r:id="rId5" action="ppaction://hlinksldjump"/>
              </a:rPr>
              <a:t>IBM </a:t>
            </a:r>
            <a:r>
              <a:rPr lang="cs-CZ" sz="2800" dirty="0" err="1">
                <a:solidFill>
                  <a:srgbClr val="FF0000"/>
                </a:solidFill>
                <a:hlinkClick r:id="rId5" action="ppaction://hlinksldjump"/>
              </a:rPr>
              <a:t>System</a:t>
            </a:r>
            <a:r>
              <a:rPr lang="cs-CZ" sz="2800" dirty="0">
                <a:solidFill>
                  <a:srgbClr val="FF0000"/>
                </a:solidFill>
                <a:hlinkClick r:id="rId5" action="ppaction://hlinksldjump"/>
              </a:rPr>
              <a:t> 360</a:t>
            </a:r>
            <a:endParaRPr lang="cs-CZ" sz="2800" dirty="0">
              <a:solidFill>
                <a:srgbClr val="FF0000"/>
              </a:solidFill>
            </a:endParaRPr>
          </a:p>
        </p:txBody>
      </p:sp>
    </p:spTree>
    <p:extLst>
      <p:ext uri="{BB962C8B-B14F-4D97-AF65-F5344CB8AC3E}">
        <p14:creationId xmlns:p14="http://schemas.microsoft.com/office/powerpoint/2010/main" val="1230016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délník 1"/>
          <p:cNvSpPr/>
          <p:nvPr/>
        </p:nvSpPr>
        <p:spPr>
          <a:xfrm>
            <a:off x="107504" y="188640"/>
            <a:ext cx="8856984" cy="2400657"/>
          </a:xfrm>
          <a:prstGeom prst="rect">
            <a:avLst/>
          </a:prstGeom>
        </p:spPr>
        <p:txBody>
          <a:bodyPr wrap="square">
            <a:spAutoFit/>
          </a:bodyPr>
          <a:lstStyle/>
          <a:p>
            <a:r>
              <a:rPr lang="cs-CZ" sz="2400" dirty="0" smtClean="0">
                <a:solidFill>
                  <a:srgbClr val="FF0000"/>
                </a:solidFill>
              </a:rPr>
              <a:t>IBM </a:t>
            </a:r>
            <a:r>
              <a:rPr lang="cs-CZ" sz="2400" dirty="0" err="1" smtClean="0">
                <a:solidFill>
                  <a:srgbClr val="FF0000"/>
                </a:solidFill>
              </a:rPr>
              <a:t>System</a:t>
            </a:r>
            <a:r>
              <a:rPr lang="cs-CZ" sz="2400" dirty="0" smtClean="0">
                <a:solidFill>
                  <a:srgbClr val="FF0000"/>
                </a:solidFill>
              </a:rPr>
              <a:t> 360</a:t>
            </a:r>
            <a:r>
              <a:rPr lang="cs-CZ" dirty="0" smtClean="0"/>
              <a:t/>
            </a:r>
            <a:br>
              <a:rPr lang="cs-CZ" dirty="0" smtClean="0"/>
            </a:br>
            <a:r>
              <a:rPr lang="cs-CZ" dirty="0" smtClean="0"/>
              <a:t>Nejznámějšími počítači třetí generace byla řada počítačů IBM 360 s různým výkonem, od modelu 360/20 až po největší model 360/90, které měly téměř shodný soubor instrukcí, takže mohly používat shodný software. Řadu 360 napodobila i řada jiných výrobců, v komunistických zemích se od roku 1969 vyráběly pod označením EC resp. JSEP, československého počítače EC 1021, vyvinutého ve VÚMS, se vyrobilo téměř 400 kusů.</a:t>
            </a:r>
          </a:p>
          <a:p>
            <a:endParaRPr lang="cs-CZ"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589297"/>
            <a:ext cx="5544615" cy="415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lačítko akce: Zpět nebo Předchozí 2">
            <a:hlinkClick r:id="rId4" action="ppaction://hlinksldjump" highlightClick="1"/>
          </p:cNvPr>
          <p:cNvSpPr/>
          <p:nvPr/>
        </p:nvSpPr>
        <p:spPr>
          <a:xfrm>
            <a:off x="7668344" y="6021288"/>
            <a:ext cx="1224136" cy="72647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30333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délník 1"/>
          <p:cNvSpPr/>
          <p:nvPr/>
        </p:nvSpPr>
        <p:spPr>
          <a:xfrm>
            <a:off x="0" y="188640"/>
            <a:ext cx="9144000" cy="4678204"/>
          </a:xfrm>
          <a:prstGeom prst="rect">
            <a:avLst/>
          </a:prstGeom>
        </p:spPr>
        <p:txBody>
          <a:bodyPr wrap="square">
            <a:spAutoFit/>
          </a:bodyPr>
          <a:lstStyle/>
          <a:p>
            <a:r>
              <a:rPr lang="cs-CZ" sz="2800" dirty="0" smtClean="0">
                <a:solidFill>
                  <a:srgbClr val="FF0000"/>
                </a:solidFill>
              </a:rPr>
              <a:t>Čtvrtá generace (od roku 1981</a:t>
            </a:r>
            <a:r>
              <a:rPr lang="cs-CZ" sz="2400" dirty="0" smtClean="0">
                <a:solidFill>
                  <a:srgbClr val="FF0000"/>
                </a:solidFill>
              </a:rPr>
              <a:t>)</a:t>
            </a:r>
            <a:br>
              <a:rPr lang="cs-CZ" sz="2400" dirty="0" smtClean="0">
                <a:solidFill>
                  <a:srgbClr val="FF0000"/>
                </a:solidFill>
              </a:rPr>
            </a:br>
            <a:r>
              <a:rPr lang="cs-CZ" dirty="0" smtClean="0"/>
              <a:t/>
            </a:r>
            <a:br>
              <a:rPr lang="cs-CZ" dirty="0" smtClean="0"/>
            </a:br>
            <a:r>
              <a:rPr lang="cs-CZ" dirty="0" smtClean="0"/>
              <a:t>Čtvrtá generace je charakteristická mikroprocesory a osobními  počítači. Mikroprocesory v jednom pouzdře obsahují celý procesor (dřívější procesory se skládaly z více obvodů) a jsou to integrované obvody s vysokou integrací, které umožnily snížit počet obvodů na základní desce počítače, zvýšila se spolehlivost, zmenšily rozměry, zvýšila rychlost a kapacita pamětí. Nastává ústup střediskových počítačů (mainframe) ve prospěch pracovních stanic a v roce 1981 uvedeného osobního počítače IBM PC. Počítač shodné konstrukce vyrábějí i jiní výrobci jako tzv. IBM PC kompatibilní počítače. Přichází éra systémů DOS a vznikají grafická uživatelská rozhraní. Poměr cena/výkon je nejlepší u nejvíce prodávaných počítačů, vyšší výkon je vykoupen exponenciálním růstem ceny, proto se již nevyplatí koupit nejvýkonnější počítač na trhu a z mnoha běžných a laciných počítačů vznikají clustery. S rozvojem počítačových sítí vzniká Internet, distribuované systémy. Výkon počítačů se zvyšuje použití několika procesorů (multiprocesory).</a:t>
            </a:r>
          </a:p>
          <a:p>
            <a:endParaRPr lang="cs-CZ"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838700"/>
            <a:ext cx="20955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4704200"/>
            <a:ext cx="2682999" cy="202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lačítko akce: Zpět nebo Předchozí 2">
            <a:hlinkClick r:id="rId5" action="ppaction://hlinksldjump" highlightClick="1"/>
          </p:cNvPr>
          <p:cNvSpPr/>
          <p:nvPr/>
        </p:nvSpPr>
        <p:spPr>
          <a:xfrm>
            <a:off x="7956376" y="6165304"/>
            <a:ext cx="1080120" cy="69269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90784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827584" y="476672"/>
            <a:ext cx="7848872" cy="1015663"/>
          </a:xfrm>
          <a:prstGeom prst="rect">
            <a:avLst/>
          </a:prstGeom>
          <a:noFill/>
        </p:spPr>
        <p:txBody>
          <a:bodyPr wrap="square" rtlCol="0">
            <a:spAutoFit/>
          </a:bodyPr>
          <a:lstStyle/>
          <a:p>
            <a:pPr algn="ctr"/>
            <a:r>
              <a:rPr lang="cs-CZ" sz="6000" dirty="0" smtClean="0">
                <a:solidFill>
                  <a:srgbClr val="FF0000"/>
                </a:solidFill>
              </a:rPr>
              <a:t>Konec</a:t>
            </a:r>
            <a:endParaRPr lang="cs-CZ" sz="60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60848"/>
            <a:ext cx="9144000" cy="47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20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69863"/>
            <a:ext cx="8589963" cy="652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929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548680"/>
            <a:ext cx="8280920" cy="5509200"/>
          </a:xfrm>
          <a:prstGeom prst="rect">
            <a:avLst/>
          </a:prstGeom>
        </p:spPr>
        <p:txBody>
          <a:bodyPr wrap="square">
            <a:spAutoFit/>
          </a:bodyPr>
          <a:lstStyle/>
          <a:p>
            <a:r>
              <a:rPr lang="cs-CZ" sz="3200" dirty="0" smtClean="0">
                <a:solidFill>
                  <a:srgbClr val="FF0000"/>
                </a:solidFill>
              </a:rPr>
              <a:t>Dějiny počítačů</a:t>
            </a:r>
            <a:br>
              <a:rPr lang="cs-CZ" sz="3200" dirty="0" smtClean="0">
                <a:solidFill>
                  <a:srgbClr val="FF0000"/>
                </a:solidFill>
              </a:rPr>
            </a:br>
            <a:r>
              <a:rPr lang="cs-CZ" sz="3200" dirty="0" smtClean="0">
                <a:solidFill>
                  <a:srgbClr val="FF0000"/>
                </a:solidFill>
              </a:rPr>
              <a:t> </a:t>
            </a:r>
            <a:r>
              <a:rPr lang="cs-CZ" sz="3200" dirty="0" smtClean="0"/>
              <a:t>zahrnují vývoj samotného </a:t>
            </a:r>
            <a:r>
              <a:rPr lang="cs-CZ" sz="3200" dirty="0" smtClean="0">
                <a:hlinkClick r:id="rId2" action="ppaction://hlinksldjump"/>
              </a:rPr>
              <a:t>hardware</a:t>
            </a:r>
            <a:r>
              <a:rPr lang="cs-CZ" sz="3200" dirty="0" smtClean="0"/>
              <a:t> a mají přímý vliv na vývoj </a:t>
            </a:r>
            <a:r>
              <a:rPr lang="cs-CZ" sz="3200" dirty="0" smtClean="0">
                <a:hlinkClick r:id="rId3" action="ppaction://hlinksldjump"/>
              </a:rPr>
              <a:t>softwaru</a:t>
            </a:r>
            <a:r>
              <a:rPr lang="cs-CZ" sz="3200" dirty="0" smtClean="0"/>
              <a:t>. První počítače byly vyrobeny ve 30. letech 20. století, avšak za jejich vynálezce je přesto považován </a:t>
            </a:r>
            <a:r>
              <a:rPr lang="cs-CZ" sz="3200" dirty="0" smtClean="0">
                <a:solidFill>
                  <a:srgbClr val="FF0000"/>
                </a:solidFill>
                <a:hlinkClick r:id="rId4" action="ppaction://hlinksldjump"/>
              </a:rPr>
              <a:t>Charles </a:t>
            </a:r>
            <a:r>
              <a:rPr lang="cs-CZ" sz="3200" dirty="0" err="1" smtClean="0">
                <a:solidFill>
                  <a:srgbClr val="FF0000"/>
                </a:solidFill>
                <a:hlinkClick r:id="rId4" action="ppaction://hlinksldjump"/>
              </a:rPr>
              <a:t>Babbage</a:t>
            </a:r>
            <a:r>
              <a:rPr lang="cs-CZ" sz="3200" dirty="0" smtClean="0"/>
              <a:t>, který již v 19. století vymyslel základní principy fungování stroje pro řešení složitých výpočtů. Cena počítačů se s jejich vývojem neustále snižuje, jejich rozšíření roste a zasahuje postupně do všech oblastí lidského života</a:t>
            </a:r>
            <a:endParaRPr lang="cs-CZ" sz="3200" dirty="0"/>
          </a:p>
        </p:txBody>
      </p:sp>
    </p:spTree>
    <p:extLst>
      <p:ext uri="{BB962C8B-B14F-4D97-AF65-F5344CB8AC3E}">
        <p14:creationId xmlns:p14="http://schemas.microsoft.com/office/powerpoint/2010/main" val="2781808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délník 1"/>
          <p:cNvSpPr/>
          <p:nvPr/>
        </p:nvSpPr>
        <p:spPr>
          <a:xfrm>
            <a:off x="251520" y="260648"/>
            <a:ext cx="8640960" cy="2431435"/>
          </a:xfrm>
          <a:prstGeom prst="rect">
            <a:avLst/>
          </a:prstGeom>
        </p:spPr>
        <p:txBody>
          <a:bodyPr wrap="square">
            <a:spAutoFit/>
          </a:bodyPr>
          <a:lstStyle/>
          <a:p>
            <a:r>
              <a:rPr lang="cs-CZ" sz="3200" dirty="0">
                <a:solidFill>
                  <a:srgbClr val="FF0000"/>
                </a:solidFill>
              </a:rPr>
              <a:t>Hardware</a:t>
            </a:r>
            <a:r>
              <a:rPr lang="cs-CZ" sz="3200" dirty="0"/>
              <a:t> </a:t>
            </a:r>
            <a:r>
              <a:rPr lang="cs-CZ" sz="2400" dirty="0" smtClean="0"/>
              <a:t/>
            </a:r>
            <a:br>
              <a:rPr lang="cs-CZ" sz="2400" dirty="0" smtClean="0"/>
            </a:br>
            <a:r>
              <a:rPr lang="cs-CZ" sz="2400" dirty="0" smtClean="0"/>
              <a:t>(</a:t>
            </a:r>
            <a:r>
              <a:rPr lang="cs-CZ" sz="2400" dirty="0"/>
              <a:t>z anglického významu „železářské zboží</a:t>
            </a:r>
            <a:r>
              <a:rPr lang="cs-CZ" sz="2400" dirty="0" smtClean="0"/>
              <a:t>“) označuje </a:t>
            </a:r>
            <a:r>
              <a:rPr lang="cs-CZ" sz="2400" dirty="0"/>
              <a:t>veškeré fyzicky existující technické vybavení počítače na rozdíl od dat a programů (označovaných jako software</a:t>
            </a:r>
            <a:r>
              <a:rPr lang="cs-CZ" sz="2400" dirty="0" smtClean="0"/>
              <a:t>).</a:t>
            </a:r>
            <a:br>
              <a:rPr lang="cs-CZ" sz="2400" dirty="0" smtClean="0"/>
            </a:br>
            <a:r>
              <a:rPr lang="cs-CZ" sz="2400" dirty="0" smtClean="0"/>
              <a:t> </a:t>
            </a:r>
            <a:r>
              <a:rPr lang="cs-CZ" sz="2400" dirty="0"/>
              <a:t>Hardware jsou součástky počítače bez nichž by nebyl schopen pracovat.</a:t>
            </a:r>
          </a:p>
        </p:txBody>
      </p:sp>
      <p:sp>
        <p:nvSpPr>
          <p:cNvPr id="3" name="Tlačítko akce: Zpět nebo Předchozí 2">
            <a:hlinkClick r:id="rId2" action="ppaction://hlinksldjump" highlightClick="1"/>
          </p:cNvPr>
          <p:cNvSpPr/>
          <p:nvPr/>
        </p:nvSpPr>
        <p:spPr>
          <a:xfrm>
            <a:off x="4139952" y="6021288"/>
            <a:ext cx="1152128"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06432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délník 1"/>
          <p:cNvSpPr/>
          <p:nvPr/>
        </p:nvSpPr>
        <p:spPr>
          <a:xfrm>
            <a:off x="0" y="188640"/>
            <a:ext cx="8676456" cy="3170099"/>
          </a:xfrm>
          <a:prstGeom prst="rect">
            <a:avLst/>
          </a:prstGeom>
        </p:spPr>
        <p:txBody>
          <a:bodyPr wrap="square">
            <a:spAutoFit/>
          </a:bodyPr>
          <a:lstStyle/>
          <a:p>
            <a:r>
              <a:rPr lang="cs-CZ" sz="3200" dirty="0">
                <a:solidFill>
                  <a:srgbClr val="FF0000"/>
                </a:solidFill>
              </a:rPr>
              <a:t>Software </a:t>
            </a:r>
            <a:r>
              <a:rPr lang="cs-CZ" sz="2400" dirty="0" smtClean="0"/>
              <a:t/>
            </a:r>
            <a:br>
              <a:rPr lang="cs-CZ" sz="2400" dirty="0" smtClean="0"/>
            </a:br>
            <a:r>
              <a:rPr lang="cs-CZ" sz="2400" dirty="0" smtClean="0"/>
              <a:t>(programové </a:t>
            </a:r>
            <a:r>
              <a:rPr lang="cs-CZ" sz="2400" dirty="0"/>
              <a:t>vybavení</a:t>
            </a:r>
            <a:r>
              <a:rPr lang="cs-CZ" sz="2400" dirty="0" smtClean="0"/>
              <a:t>)</a:t>
            </a:r>
            <a:br>
              <a:rPr lang="cs-CZ" sz="2400" dirty="0" smtClean="0"/>
            </a:br>
            <a:r>
              <a:rPr lang="cs-CZ" sz="2400" dirty="0" smtClean="0"/>
              <a:t>je </a:t>
            </a:r>
            <a:r>
              <a:rPr lang="cs-CZ" sz="2400" dirty="0"/>
              <a:t>v informatice sada všech počítačových programů používaných v počítači, které provádějí nějakou činnost. Software lze rozdělit na </a:t>
            </a:r>
            <a:r>
              <a:rPr lang="cs-CZ" sz="2400" dirty="0">
                <a:solidFill>
                  <a:srgbClr val="00B050"/>
                </a:solidFill>
              </a:rPr>
              <a:t>systémový software</a:t>
            </a:r>
            <a:r>
              <a:rPr lang="cs-CZ" sz="2400" dirty="0"/>
              <a:t>, který zajišťuje chod samotného počítače a jeho styk s okolím a na </a:t>
            </a:r>
            <a:r>
              <a:rPr lang="cs-CZ" sz="2400" dirty="0">
                <a:solidFill>
                  <a:srgbClr val="00B050"/>
                </a:solidFill>
              </a:rPr>
              <a:t>aplikační software</a:t>
            </a:r>
            <a:r>
              <a:rPr lang="cs-CZ" sz="2400" dirty="0"/>
              <a:t>, se kterým buď pracuje uživatel počítače nebo zajišťuje řízení nějakého </a:t>
            </a:r>
            <a:r>
              <a:rPr lang="cs-CZ" sz="2400" dirty="0" smtClean="0"/>
              <a:t>stroje.</a:t>
            </a:r>
            <a:endParaRPr lang="cs-CZ" sz="2400" dirty="0"/>
          </a:p>
        </p:txBody>
      </p:sp>
      <p:sp>
        <p:nvSpPr>
          <p:cNvPr id="3" name="Tlačítko akce: Zpět nebo Předchozí 2">
            <a:hlinkClick r:id="rId2" action="ppaction://hlinksldjump" highlightClick="1"/>
          </p:cNvPr>
          <p:cNvSpPr/>
          <p:nvPr/>
        </p:nvSpPr>
        <p:spPr>
          <a:xfrm>
            <a:off x="3707904" y="5877272"/>
            <a:ext cx="1224136" cy="72008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60587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67544" y="364400"/>
            <a:ext cx="8352928" cy="5016758"/>
          </a:xfrm>
          <a:prstGeom prst="rect">
            <a:avLst/>
          </a:prstGeom>
          <a:noFill/>
        </p:spPr>
        <p:txBody>
          <a:bodyPr wrap="square" rtlCol="0">
            <a:spAutoFit/>
          </a:bodyPr>
          <a:lstStyle/>
          <a:p>
            <a:r>
              <a:rPr lang="cs-CZ" sz="3200" dirty="0" smtClean="0"/>
              <a:t>Na cestě k dnešní výpočetní technice lidstvo</a:t>
            </a:r>
            <a:br>
              <a:rPr lang="cs-CZ" sz="3200" dirty="0" smtClean="0"/>
            </a:br>
            <a:r>
              <a:rPr lang="cs-CZ" sz="3200" dirty="0" smtClean="0"/>
              <a:t>prošlo přes :</a:t>
            </a:r>
            <a:br>
              <a:rPr lang="cs-CZ" sz="3200" dirty="0" smtClean="0"/>
            </a:br>
            <a:r>
              <a:rPr lang="cs-CZ" sz="3200" dirty="0" smtClean="0"/>
              <a:t/>
            </a:r>
            <a:br>
              <a:rPr lang="cs-CZ" sz="3200" dirty="0" smtClean="0"/>
            </a:br>
            <a:r>
              <a:rPr lang="cs-CZ" sz="3200" dirty="0" smtClean="0"/>
              <a:t/>
            </a:r>
            <a:br>
              <a:rPr lang="cs-CZ" sz="3200" dirty="0" smtClean="0"/>
            </a:br>
            <a:r>
              <a:rPr lang="cs-CZ" sz="3200" dirty="0" smtClean="0"/>
              <a:t>- </a:t>
            </a:r>
            <a:r>
              <a:rPr lang="cs-CZ" sz="3200" dirty="0" smtClean="0">
                <a:hlinkClick r:id="rId2" action="ppaction://hlinksldjump"/>
              </a:rPr>
              <a:t>abakus</a:t>
            </a:r>
            <a:r>
              <a:rPr lang="cs-CZ" sz="3200" dirty="0" smtClean="0"/>
              <a:t/>
            </a:r>
            <a:br>
              <a:rPr lang="cs-CZ" sz="3200" dirty="0" smtClean="0"/>
            </a:br>
            <a:r>
              <a:rPr lang="cs-CZ" sz="3200" dirty="0" smtClean="0"/>
              <a:t>- </a:t>
            </a:r>
            <a:r>
              <a:rPr lang="cs-CZ" sz="3200" dirty="0" smtClean="0">
                <a:hlinkClick r:id="rId3" action="ppaction://hlinksldjump"/>
              </a:rPr>
              <a:t>logaritmické pravítko</a:t>
            </a:r>
            <a:r>
              <a:rPr lang="cs-CZ" sz="3200" dirty="0" smtClean="0"/>
              <a:t/>
            </a:r>
            <a:br>
              <a:rPr lang="cs-CZ" sz="3200" dirty="0" smtClean="0"/>
            </a:br>
            <a:r>
              <a:rPr lang="cs-CZ" sz="3200" dirty="0" smtClean="0"/>
              <a:t>- </a:t>
            </a:r>
            <a:r>
              <a:rPr lang="cs-CZ" sz="3200" dirty="0" smtClean="0">
                <a:hlinkClick r:id="rId4" action="ppaction://hlinksldjump"/>
              </a:rPr>
              <a:t>mechanické kalkulátory</a:t>
            </a:r>
            <a:r>
              <a:rPr lang="cs-CZ" sz="3200" dirty="0" smtClean="0"/>
              <a:t/>
            </a:r>
            <a:br>
              <a:rPr lang="cs-CZ" sz="3200" dirty="0" smtClean="0"/>
            </a:br>
            <a:r>
              <a:rPr lang="cs-CZ" sz="3200" dirty="0" smtClean="0"/>
              <a:t>- </a:t>
            </a:r>
            <a:r>
              <a:rPr lang="cs-CZ" sz="3200" dirty="0" smtClean="0">
                <a:hlinkClick r:id="rId5" action="ppaction://hlinksldjump"/>
              </a:rPr>
              <a:t>programovatelné stroje</a:t>
            </a:r>
            <a:r>
              <a:rPr lang="cs-CZ" sz="3200" dirty="0" smtClean="0"/>
              <a:t/>
            </a:r>
            <a:br>
              <a:rPr lang="cs-CZ" sz="3200" dirty="0" smtClean="0"/>
            </a:br>
            <a:r>
              <a:rPr lang="cs-CZ" sz="3200" dirty="0" smtClean="0"/>
              <a:t>- </a:t>
            </a:r>
            <a:r>
              <a:rPr lang="cs-CZ" sz="3200" dirty="0" smtClean="0">
                <a:hlinkClick r:id="rId6" action="ppaction://hlinksldjump"/>
              </a:rPr>
              <a:t>první generace PC</a:t>
            </a:r>
            <a:br>
              <a:rPr lang="cs-CZ" sz="3200" dirty="0" smtClean="0">
                <a:hlinkClick r:id="rId6" action="ppaction://hlinksldjump"/>
              </a:rPr>
            </a:br>
            <a:r>
              <a:rPr lang="cs-CZ" sz="3200" dirty="0" smtClean="0"/>
              <a:t>                     </a:t>
            </a:r>
            <a:endParaRPr lang="cs-CZ" sz="3200" dirty="0"/>
          </a:p>
        </p:txBody>
      </p:sp>
    </p:spTree>
    <p:extLst>
      <p:ext uri="{BB962C8B-B14F-4D97-AF65-F5344CB8AC3E}">
        <p14:creationId xmlns:p14="http://schemas.microsoft.com/office/powerpoint/2010/main" val="91757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délník 1"/>
          <p:cNvSpPr/>
          <p:nvPr/>
        </p:nvSpPr>
        <p:spPr>
          <a:xfrm>
            <a:off x="257912" y="188640"/>
            <a:ext cx="8496944" cy="2739211"/>
          </a:xfrm>
          <a:prstGeom prst="rect">
            <a:avLst/>
          </a:prstGeom>
        </p:spPr>
        <p:txBody>
          <a:bodyPr wrap="square">
            <a:spAutoFit/>
          </a:bodyPr>
          <a:lstStyle/>
          <a:p>
            <a:r>
              <a:rPr lang="cs-CZ" sz="3200" dirty="0" smtClean="0">
                <a:solidFill>
                  <a:srgbClr val="FF0000"/>
                </a:solidFill>
              </a:rPr>
              <a:t>Abakus</a:t>
            </a:r>
            <a:br>
              <a:rPr lang="cs-CZ" sz="3200" dirty="0" smtClean="0">
                <a:solidFill>
                  <a:srgbClr val="FF0000"/>
                </a:solidFill>
              </a:rPr>
            </a:br>
            <a:r>
              <a:rPr lang="cs-CZ" dirty="0" smtClean="0">
                <a:solidFill>
                  <a:srgbClr val="FF0000"/>
                </a:solidFill>
              </a:rPr>
              <a:t> </a:t>
            </a:r>
            <a:r>
              <a:rPr lang="cs-CZ" sz="2000" dirty="0" smtClean="0"/>
              <a:t>vznikl přibližně před 5000 lety. Je prvním známým nástrojem, který usnadňoval počítání s čísly. Nejstarším dochovaným exemplářem je </a:t>
            </a:r>
            <a:r>
              <a:rPr lang="cs-CZ" sz="2000" dirty="0" err="1" smtClean="0"/>
              <a:t>salamiská</a:t>
            </a:r>
            <a:r>
              <a:rPr lang="cs-CZ" sz="2000" dirty="0" smtClean="0"/>
              <a:t> tabulka, která pochází zhruba z roku 300 př. n. l.</a:t>
            </a:r>
            <a:br>
              <a:rPr lang="cs-CZ" sz="2000" dirty="0" smtClean="0"/>
            </a:br>
            <a:r>
              <a:rPr lang="cs-CZ" sz="2000" dirty="0" smtClean="0"/>
              <a:t>Ve starověkém Řecku a Římě se používala dřevěná nebo hliněná destička, do které se vkládaly kamínky („</a:t>
            </a:r>
            <a:r>
              <a:rPr lang="cs-CZ" sz="2000" dirty="0" err="1" smtClean="0"/>
              <a:t>calculli</a:t>
            </a:r>
            <a:r>
              <a:rPr lang="cs-CZ" sz="2000" dirty="0" smtClean="0"/>
              <a:t>“) – odtud název kalkulačka.</a:t>
            </a:r>
          </a:p>
          <a:p>
            <a:endParaRPr lang="cs-CZ"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893" y="2636912"/>
            <a:ext cx="5044336" cy="401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lačítko akce: Zpět nebo Předchozí 3">
            <a:hlinkClick r:id="rId4" action="ppaction://hlinksldjump" highlightClick="1"/>
          </p:cNvPr>
          <p:cNvSpPr/>
          <p:nvPr/>
        </p:nvSpPr>
        <p:spPr>
          <a:xfrm>
            <a:off x="7452320" y="5661248"/>
            <a:ext cx="1008112" cy="7920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82614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délník 1"/>
          <p:cNvSpPr/>
          <p:nvPr/>
        </p:nvSpPr>
        <p:spPr>
          <a:xfrm>
            <a:off x="107722" y="404664"/>
            <a:ext cx="8424936" cy="3908762"/>
          </a:xfrm>
          <a:prstGeom prst="rect">
            <a:avLst/>
          </a:prstGeom>
        </p:spPr>
        <p:txBody>
          <a:bodyPr wrap="square">
            <a:spAutoFit/>
          </a:bodyPr>
          <a:lstStyle/>
          <a:p>
            <a:r>
              <a:rPr lang="cs-CZ" sz="3200" dirty="0" smtClean="0">
                <a:solidFill>
                  <a:srgbClr val="FF0000"/>
                </a:solidFill>
              </a:rPr>
              <a:t>Logaritmické pravítko</a:t>
            </a:r>
            <a:r>
              <a:rPr lang="cs-CZ" sz="3200" dirty="0" smtClean="0"/>
              <a:t/>
            </a:r>
            <a:br>
              <a:rPr lang="cs-CZ" sz="3200" dirty="0" smtClean="0"/>
            </a:br>
            <a:r>
              <a:rPr lang="cs-CZ" sz="2400" dirty="0" smtClean="0"/>
              <a:t>Roku 1614 objevil John </a:t>
            </a:r>
            <a:r>
              <a:rPr lang="cs-CZ" sz="2400" dirty="0" err="1" smtClean="0"/>
              <a:t>Napier</a:t>
            </a:r>
            <a:r>
              <a:rPr lang="cs-CZ" sz="2400" dirty="0" smtClean="0"/>
              <a:t> novou matematickou metodu, umožňující realizovat násobení a dělení pomocí sčítání a odčítání s využitím logaritmů. Následně byly v Anglii sestaveny první logaritmické tabulky. Po nich následovalo logaritmické pravítko, kde byla reálná čísla reprezentována vzdáleností na ose. Logaritmické pravítko bylo prakticky beze změny používáno dalších 200 let, dokonce bylo používáno i k provádění výpočtů v rámci programu Apollo</a:t>
            </a:r>
            <a:r>
              <a:rPr lang="cs-CZ" sz="2400" dirty="0"/>
              <a:t>. </a:t>
            </a:r>
          </a:p>
        </p:txBody>
      </p:sp>
      <p:sp>
        <p:nvSpPr>
          <p:cNvPr id="3" name="Tlačítko akce: Zpět nebo Předchozí 2">
            <a:hlinkClick r:id="rId3" action="ppaction://hlinksldjump" highlightClick="1"/>
          </p:cNvPr>
          <p:cNvSpPr/>
          <p:nvPr/>
        </p:nvSpPr>
        <p:spPr>
          <a:xfrm>
            <a:off x="6732240" y="260648"/>
            <a:ext cx="1440160" cy="6480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053" y="4558336"/>
            <a:ext cx="76200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428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60848"/>
            <a:ext cx="8281730" cy="453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élník 1"/>
          <p:cNvSpPr/>
          <p:nvPr/>
        </p:nvSpPr>
        <p:spPr>
          <a:xfrm>
            <a:off x="1043608" y="334397"/>
            <a:ext cx="7561650" cy="1569660"/>
          </a:xfrm>
          <a:prstGeom prst="rect">
            <a:avLst/>
          </a:prstGeom>
        </p:spPr>
        <p:txBody>
          <a:bodyPr wrap="square">
            <a:spAutoFit/>
          </a:bodyPr>
          <a:lstStyle/>
          <a:p>
            <a:r>
              <a:rPr lang="cs-CZ" sz="2400" dirty="0" err="1" smtClean="0">
                <a:solidFill>
                  <a:srgbClr val="FF0000"/>
                </a:solidFill>
              </a:rPr>
              <a:t>Pascaline</a:t>
            </a:r>
            <a:r>
              <a:rPr lang="cs-CZ" sz="2400" dirty="0" smtClean="0">
                <a:solidFill>
                  <a:srgbClr val="FF0000"/>
                </a:solidFill>
              </a:rPr>
              <a:t> </a:t>
            </a:r>
            <a:r>
              <a:rPr lang="cs-CZ" dirty="0" smtClean="0"/>
              <a:t>–</a:t>
            </a:r>
            <a:br>
              <a:rPr lang="cs-CZ" dirty="0" smtClean="0"/>
            </a:br>
            <a:r>
              <a:rPr lang="cs-CZ" dirty="0" smtClean="0"/>
              <a:t> mechanická sčítačka a </a:t>
            </a:r>
            <a:r>
              <a:rPr lang="cs-CZ" dirty="0" err="1" smtClean="0"/>
              <a:t>odčítačka</a:t>
            </a:r>
            <a:r>
              <a:rPr lang="cs-CZ" dirty="0"/>
              <a:t>.</a:t>
            </a:r>
            <a:br>
              <a:rPr lang="cs-CZ" dirty="0"/>
            </a:br>
            <a:r>
              <a:rPr lang="cs-CZ" dirty="0"/>
              <a:t>Známý francouzský matematik, fyzik a teolog </a:t>
            </a:r>
            <a:r>
              <a:rPr lang="cs-CZ" dirty="0" err="1"/>
              <a:t>Blaise</a:t>
            </a:r>
            <a:r>
              <a:rPr lang="cs-CZ" dirty="0"/>
              <a:t> Pascal vyrobil ve svých 19 letech v roce 1642 počítací stroj, který uměl sčítat a odčítat (</a:t>
            </a:r>
            <a:r>
              <a:rPr lang="cs-CZ" dirty="0" err="1"/>
              <a:t>Pascaline</a:t>
            </a:r>
            <a:r>
              <a:rPr lang="cs-CZ" dirty="0"/>
              <a:t>).</a:t>
            </a:r>
          </a:p>
        </p:txBody>
      </p:sp>
      <p:sp>
        <p:nvSpPr>
          <p:cNvPr id="3" name="Tlačítko akce: Zpět nebo Předchozí 2">
            <a:hlinkClick r:id="rId4" action="ppaction://hlinksldjump" highlightClick="1"/>
          </p:cNvPr>
          <p:cNvSpPr/>
          <p:nvPr/>
        </p:nvSpPr>
        <p:spPr>
          <a:xfrm>
            <a:off x="6732240" y="260648"/>
            <a:ext cx="1368152"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478967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Aerodynamika">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ka">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k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262</TotalTime>
  <Words>307</Words>
  <Application>Microsoft Office PowerPoint</Application>
  <PresentationFormat>Předvádění na obrazovce (4:3)</PresentationFormat>
  <Paragraphs>78</Paragraphs>
  <Slides>26</Slides>
  <Notes>16</Notes>
  <HiddenSlides>20</HiddenSlides>
  <MMClips>0</MMClips>
  <ScaleCrop>false</ScaleCrop>
  <HeadingPairs>
    <vt:vector size="4" baseType="variant">
      <vt:variant>
        <vt:lpstr>Motiv</vt:lpstr>
      </vt:variant>
      <vt:variant>
        <vt:i4>1</vt:i4>
      </vt:variant>
      <vt:variant>
        <vt:lpstr>Nadpisy snímků</vt:lpstr>
      </vt:variant>
      <vt:variant>
        <vt:i4>26</vt:i4>
      </vt:variant>
    </vt:vector>
  </HeadingPairs>
  <TitlesOfParts>
    <vt:vector size="27" baseType="lpstr">
      <vt:lpstr>Aerodynamika</vt:lpstr>
      <vt:lpstr>Historie výpočetní     techniky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Historie výpočetní     techniky</dc:title>
  <dc:creator>zs skolni</dc:creator>
  <cp:lastModifiedBy>zs skolni</cp:lastModifiedBy>
  <cp:revision>31</cp:revision>
  <cp:lastPrinted>2013-01-31T11:44:19Z</cp:lastPrinted>
  <dcterms:created xsi:type="dcterms:W3CDTF">2011-09-16T08:12:36Z</dcterms:created>
  <dcterms:modified xsi:type="dcterms:W3CDTF">2014-11-24T08:23:12Z</dcterms:modified>
</cp:coreProperties>
</file>