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302" r:id="rId3"/>
    <p:sldId id="270" r:id="rId4"/>
    <p:sldId id="279" r:id="rId5"/>
    <p:sldId id="278" r:id="rId6"/>
    <p:sldId id="280" r:id="rId7"/>
    <p:sldId id="284" r:id="rId8"/>
    <p:sldId id="281" r:id="rId9"/>
    <p:sldId id="282" r:id="rId10"/>
    <p:sldId id="283" r:id="rId11"/>
    <p:sldId id="285" r:id="rId12"/>
    <p:sldId id="286" r:id="rId13"/>
    <p:sldId id="287" r:id="rId14"/>
    <p:sldId id="288" r:id="rId15"/>
    <p:sldId id="289" r:id="rId16"/>
    <p:sldId id="290" r:id="rId17"/>
    <p:sldId id="291" r:id="rId18"/>
    <p:sldId id="292" r:id="rId19"/>
    <p:sldId id="295" r:id="rId20"/>
    <p:sldId id="294" r:id="rId21"/>
    <p:sldId id="296" r:id="rId22"/>
    <p:sldId id="297" r:id="rId23"/>
    <p:sldId id="298" r:id="rId24"/>
    <p:sldId id="300" r:id="rId25"/>
    <p:sldId id="301" r:id="rId26"/>
    <p:sldId id="299" r:id="rId27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F98AF-7E2E-4C97-A3FF-81196C6A256A}" type="datetimeFigureOut">
              <a:rPr lang="cs-CZ" smtClean="0"/>
              <a:t>24.11.2014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626DF-72E5-4C2E-9DBF-C1B40149D02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9698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http://upload.wikimedia.org/wikipedia/commons/thumb/a/a3/AM486_DX2-80_and_i486_DX2-66.jpg/300px-AM486_DX2-80_and_i486_DX2-66.jpg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626DF-72E5-4C2E-9DBF-C1B40149D02D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9561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http://upload.wikimedia.org/wikipedia/commons/thumb/0/0b/Am5x86.jpg/220px-Am5x86.jpg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626DF-72E5-4C2E-9DBF-C1B40149D02D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44847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http://t1.gstatic.com/images?q=tbn:ANd9GcQldUFyO2xo9bU46yPUS6GFbmZGc4Dsg7JcgfJnhDjrDxS2_Z-8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626DF-72E5-4C2E-9DBF-C1B40149D02D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413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data:image</a:t>
            </a:r>
            <a:r>
              <a:rPr lang="cs-CZ" dirty="0" smtClean="0"/>
              <a:t>/jpeg;base64,/9j/4AAQSkZJRgABAQAAAQABAAD/2wCEAAkGBhQSERQUEhQWFRUWGBgXGBgYFxoaFhYYFxYXFxcYFRYXHSYeGhkjGhUXHy8gJCcpLCwsFx4xNTAqNSYrLCkBCQoKDgwOFw8PGikcHBwpKSwsLCksKSkpKSwsKSwsLCkpLCkpLCwpLCwpLCkpKSwsKSwsKSwsLCksLDUsKSksKf/AABEIAKAA8AMBIgACEQEDEQH/</a:t>
            </a:r>
            <a:r>
              <a:rPr lang="cs-CZ" dirty="0" err="1" smtClean="0"/>
              <a:t>xAAcAAABBQEBAQAAAAAAAAAAAAADAQIEBQYHAAj</a:t>
            </a:r>
            <a:r>
              <a:rPr lang="cs-CZ" dirty="0" smtClean="0"/>
              <a:t>/xABIEAABAgMEBgcGAwYEBAcAAAABAhEAAyEEEjFBBVFhcYGRBhMiMqGx8AdCcoLB0RRi4SMzkrLC8RVSg6IkQ2OTFhdEU7PS4v/</a:t>
            </a:r>
            <a:r>
              <a:rPr lang="cs-CZ" dirty="0" err="1" smtClean="0"/>
              <a:t>EABkBAQEBAQEBAAAAAAAAAAAAAAEAAgMFBP</a:t>
            </a:r>
            <a:r>
              <a:rPr lang="cs-CZ" dirty="0" smtClean="0"/>
              <a:t>/</a:t>
            </a:r>
            <a:r>
              <a:rPr lang="cs-CZ" dirty="0" err="1" smtClean="0"/>
              <a:t>EACIRAQEBAAIBBAIDAAAAAAAAAAABEQISIQMTMVFBYSIygf</a:t>
            </a:r>
            <a:r>
              <a:rPr lang="cs-CZ" dirty="0" smtClean="0"/>
              <a:t>/aAAwDAQACEQMRAD8A6VCiEELGQWPR6FgL0LCQsSehYSPRIsehBCxJ6PR549Eno9CgHUY8UEZH1viRI9AZttlp70yWn4piB5mIczpNZE961Wcf6qD5ExallHoo5nTiwpxtUrheV5CI0z2jWEf85SvhlL+wiTSwkZOZ7T7GBQT1bpYHmoRHX7VbOMJM8/8AbH9RhGtpCRhF+1ZHu2ZfzTUDySYjzParM92yo4zVHwCRFlWx0KPRzdftPtH/ALMgf9w/1Q3/AMxrUR3ZKd0snwK4etGx0mPGM5Yem8o2VU6cQmYgG9KSrtqIa71aSbxCnoTgQqtIldEOkIttm63sBQUpKkoJNwhiAb1XY7i1M2MWrhoRoe0eaNxBlMMKYkXYQpjUgNhQYZejBW7p8qy6VnSrStRsxCEoCUJaWpQlkLJHaIqp8aENWOLToMVdo6VWOX37VIH+qknkkkxiumXtKssyyT5NnVOUuYm6lYQUJHaSSbyiCxAIoDjHJ0YRJ9ATfaJo9P8A6pB+FMxXkiIM72s6PTguav4ZKv6iI4gBCxeVrsE72zWUd2RaFb+rT5qMRJvtpT7lkV884D+VEctAjwTFi10Sd7Zp/uWeSn4lTFfURCm+1y3HuiQndKf+ZUY1A2R5qxYmmme0/</a:t>
            </a:r>
            <a:r>
              <a:rPr lang="cs-CZ" dirty="0" err="1" smtClean="0"/>
              <a:t>SCv+eE</a:t>
            </a:r>
            <a:r>
              <a:rPr lang="cs-CZ" dirty="0" smtClean="0"/>
              <a:t>/DKljxYxDmdObevG1ztwVd/lAilSmHXWiwJszT1pX3rRPO+dM/wDtEVa1K7ylK3qKn5mFTKOowVMgnBJbZw1xYkbqdg5CCCXSJSLKrV63w9Nm1lI4iNSABCDrgwT9N/OCdWkYrTzeHdZLBqsco1ICCVBBK4buflDfx8oe8eUeRpaVleO6vk8amAVMr16xggl7I8m0qPcs05WQZC24U8IinTLYSwDtybX9o14nyvKSR6+kFkKDxDs88qxxxZhEiTRUM8pLusoFqd3gcDTU5HzRYeziVMsduMpwqTaXRtSpCVLQojZdI23tkQE1DYAjLLCu0inECLCw2xSFInI7ySFN+ZNFJI1FlDiYbx2DcdaaPNCWacmYlK0F0rSFJP5VBxBgiOcbMux4pg4TCFMbTPzNJJAqY5D7UZ6VW2XNlqcLQl9ipfZ4um7yjU22eVGpjnGn9JKmrurQEmWogM5NTmTuEefx53lyxvEO0TnSrd5QKQeyN0K1DuMMsndEd2UkQ4JhBDniRRCkUhGhpiQiYc0NQmJ1j0VOm/upU2YNaJalCgc1AbAgwpHQSIImapqHwiTK0POMozkylmWkKJUGwl/vDdJvEJ94gEDNotrN0NnCYkT7kpHWS0TFX0LVK60sgrQlRICiwS9K4gVhkoUfWqrU4wVKzn5Dyi9mdEFDuLCig2tK7zhN6yMpSUUd1ILsoCoOTGHWXoyDK61c9CZfUSrReCFrNyZMMshhV0LACsqgxqcalHczLHHIb4IJCc0p5BvTRf6T6NJs6ZhVNvmVM6lYEsj9oqWJksJUVP1a0uAvEHIvEjTGgpSJK5kkL7K5CgVKd5M+VfSogMLwmBSSdkbkDOixIVS4moxuijx0jol0Rsc6xSZv4WUVKli+o3irrEdiY5fG+hRZs456gR0D2ZW5Ny0SFe4sTEh2dM4VYahMlq/iEanyy0miujtmSsgWWSCwY3EYnH3cKjlFh1CEgiWkBg4uht4Ya2hwIdw7Z+hnxh6FEpABN5AYqLp2vtpr1R0vLyMDd0KFFgnAFwk4gjGrs/OOG+0bQ/4fSM3slKZrTkhsL73wNl8K5x3SZJDg40KQNYxAYDYRGC9sOjOtsyLQAHkLulhXq5hZ3zSFhHMxnnNlh4+HM7IvCLNs4pbMuLqzLceso5enTYkyvXCv6xJkllNkXUN47/gx2ViNLHrLb5RJILPiUm8AM27w3kOOUdg6B0Et96UqUo1lm8n4FkvyW/8AEI1YEcw6P6REifLme7gsiguLASo7W7KuEdTAjFmVqECYQph7R4iAuMzVOYx3SyzMoL1kDzxjYLjOdMB+wSf+onyVHk+nf5R0rMoH1gNi7vExIljKI9hNDvj7mUtockQ0Q+IPNHmrCw6JPJFI2HRjSklFlVLnLKblrkz0BM1UskXWWrsIUpSQUB03fexBrGSQYeB69cIZcWNbM6dLMmYWl9YqZOKEALTcRPBUe0kgTAFKUAktUklwWiFP08SueyyRMkyZQUmWAVmR1ZlLWFKcHs1UMwKM8UKRBExraMaJXS5ZmS5hKu+Z00I6tF+cUKlGZLKUlgZZSCFCpd6F4jzNPzZiEhalKVVKjeZK5JuqMky0ABKLyb1NcVafXrXDkp2esodCxnaTUrrXD9aUEupalIuPdYlVSBR1OwiWdPTDK6opRc6tErukkplrMxFSrFK1KII/zEUEVSEvtJx9DjByQO8QN5A840ihPrV+sX3Qq29VbpQrdnBcg/ML8v8A3yyPnOuM4rSMoYzUcC/Jnzhv+OoBCpRVfQpK0EIUwWhQWl8C1GjWyDHfEd5NCHzegNKM+2CpsqSlQCQFF23lwHYsaiObT/</a:t>
            </a:r>
            <a:r>
              <a:rPr lang="cs-CZ" dirty="0" err="1" smtClean="0"/>
              <a:t>a+S</a:t>
            </a:r>
            <a:r>
              <a:rPr lang="cs-CZ" dirty="0" smtClean="0"/>
              <a:t>/V2NRdu9MLCr0CUBxgMcGiPM9rFtI7EiSjgotzmfSHt+YMdKRZklMtTBlDtAEkXilwa6lBSRh3oXSuik2iRMs6u7NQUPkHHZIGsEA8I5ArprpFQIE1CAVXmSlNFE3qdkkVrjAp2nLfMDKts5vykjxDQ3lVJjIplKQooWGUlRSoalJJSoNvBi5sCtcN/wIEkqmTFElyXqSS5JOJxckxMkaLCagqo2J+jYRznGy61aOhPrhEtB5mvL0IAlHqvonCJMgPvbxrq34bY7MiWb3k6i2t0KcpwyqR8kdM6I6Q66zIcuuX+zXrJSAUl9qCk845qtDFKtfYL7T2aawR/ujTdCrf1douE9mb2fnSCZfMBQf8AMNUHKeFPlv2jzQoEKTHNtxRcUHS8f8O+paf6h9Yv1RSdK0/8MvYUH/cI8jh/aOtZOWcIBZR2lj831MHlZcPKByktMmDjHoMJAELEzQ2j+vtEmU5T1iwi8lN4h8GS4vF9oi1snQW1TAm6mWL98S0rnISuaZalJWlEskkqBSpxlrrDloUMKI0Omei4QLH+HV1y7RKCriL61KWCoTFy+yP2bslsQQXAFYfadCXNHrVMlKl2iVakJWVghXVTZJKAxLFLihEPWjWfTDoanCCBOEZJEH164wQKOVYalOr1ygoHPzwp4wo28rK6OZP0hQFn3yM2AApjtggGFYeketQxcRoAmx3sVLO9R16hSHS9HIGCAeDnVR/Twf1sw/SHpPreIkbLkAYADgNtIPLTj69UENRv/XD+/CCpHrKj69jeMageCdWPqvOCgaz6oaQ1q+tTiHp1MdZbHMc2aNIqZfrxp6wgyBj9ue6GuAzlKc6kAaqud8BVpWSMZiRmzvVtQ2w6ExKX4+D5NugyEV2+Prs+MVUzpLIS/aJ3JxIwcqb9dkBV0yQe7LWriB4JCtkPaLF4ZJy1fqGgstLV478tUUA03a5n7uyneQo51qq6DjCpRpFWAly31mWKeJDQ9k0wk3gUYhVKPngRxY01Q2xWglIWCAoVcVCZiFEPuC0YaooEdHrWoftLWEjUkrO+ibo/vF1oiwdRKSgKKmJLszqUXJAcsNgJz1xqW/Qrr+jrcJ0pEwUvpBI/ynBSeCnTwiVGS6EW4duT/qp3FkzANxuH5zqMa2OdmeG44oqKnpMl7LN2AHkpMW64rNPJezzh+RXhX6R4/H5jrWMkHsjdASWnK2geQg1mqkQGeyZw1FI8vvHoMLLRVt6mfJm1PVzZcxhiQlQUQOAaNFaemY62zTJckg2a0WicLyh2kT5vWXDdHZIeprGWZsab4YbQn/MOcMtgxt9B9OUAdVaZKBLMufLC0BSloRPmGdcUi8BMlhWLXVEJFcQQ6d6YKUiXIs8z9kgJU/Uolgrlrvo6pHaUhKTXtKLk7ox345A959w/SEOlUjX4DdjD2uYMT1zCpRUS5JKidZJcnmYVMVo0s9EoJ4/YQ9NpnHCX4H6ttjJxPEEAiuu2g/l/hEKNHTTjM5FX0aJLNzV/Ometnwj34pAxUOYbLUYgI0I/eWTrYYbySYPL0JLzvHiPIAeiI0hVaUlg94E7ATyPhA1abljAKPIefCJMrRsr/ICdrnVrO2JMqQkd1KRuAfhTfCFYNNKV3JSjXWTjuHpoILVaVd2Vdw936qLnGLi8c6DHHfr3ikNNrSMVpHH1q8oc/aVYslrPvpQN6aU/KDBP8Bmq788/7zyKiBSJKtMyv8zkaqnyhyNKn3ZU1WqjDmr7xbxi8go6KS81rPBKfoTqzziZJ6OSB7hV8S1bsmGswMWyeaiUBtUr6A7IDN0hNHenSZezEjmRB34LKt7PoySlmlIHygljtLxPTMuhnCRvujVkw184x07TEv37XMVsQG5Fj5xDOmLO9Jc2YfzKx5Kc8ofd+ourbTtKSkntTEcSH45xG/8AEknAKKz+VJUeAAjNWefOX+4sA2G4VeLCLWRobSsylxMlPyjwcxe7yPWLEafUe5Imn4mQBlV8IgaY6Tz5CUPJQL7gAqvEM1CAS7vFnI9ntoX+9tUw7lEfyt5xq+jfsqsiCmZOlqmzEqvAqWop2Ol6666opz538jIH7M9HWmaU2q0G4lN64hIa8VJKVAvUpANas7AYGOlAwGSgJCUpASlIYABgAAwAG6Cgx0n7UcZXEHSyXkTh/wBNf8hifMER7Qh0qGtKhzSY8aOrAWJXZG/6wtrsnWMXYs2sNuiPY5gCBeLb4lC0puu9HZ9uLb2rHosAp0OM1v8AL9zB0aLl/mPzfYQotIPdCjuSW5tBkiYcJSuLJ8zBq8hpsEse6OJJ+sGRISKBKR8o8YX8JOxIQkbV/YfWGKQB358pO6vJz9INWJCDSn9o8DEFU+QMZy1fCn/8nzgS9I2ce5MX8SmHiYdWLPrkjE+tTww6Ql5G9uD82iBL0kP+XZUk5OCr+mLCTKt8z93Z1D/SP9UG1ZD0Wknuylnax8yAIWeqamWtZlgBKXqQdjYnXEmV0P0pM73Y+JaB5B4myfZbaV/vZ6RxWv8ASLylUmYsoSszZaEqAUHxrjqGyAqtMv3rSVfCP0Ma2zeyGX785avhQlPiXi2s3svsacZa1/</a:t>
            </a:r>
            <a:r>
              <a:rPr lang="cs-CZ" dirty="0" err="1" smtClean="0"/>
              <a:t>Es+QaL</a:t>
            </a:r>
            <a:r>
              <a:rPr lang="cs-CZ" dirty="0" smtClean="0"/>
              <a:t>/S5vNt9mFT1iztUQ3NmEMTpVJpLswUdvaPgkx2KydDLNL7tnlj5XPMxaydGBPdATuAHlFicXkStITG6qzFO6W3ioxOl9D9JzO8oSx8YH8gfxjsAsMFTYdkXVOTSvZVOX+9tPABSvFRi0snsjs47y5i+ISPAR0pNkEETZo0GJsns7saMJAJ/MSrzMXVl6Py0dyXLTuQkfSNAiQIfdAhxKtGjoMjRoiaJyci+6vluhPxY1Q5ESz2MCJqREQWk7Bzdob+IPpgPGsblkWLAQ6+NcV8svrOeZI35cYMEKJ1ARvRjms6yvEZNlN4OHEaoWEaocnRydUed7TWuHdILAu6E3FOlbMx1KFPCG6IstqQkplyHdTupJcUalRSO5HRCXe6H3CCy9HNlHeTx5DjidB6SXgkJ2AB+ZgyOgWkV4zAkbZjeCI7IiwwZNhEOJx+T7IZqqzbQnglSjzVFpZPZBIHfmTFbglI8HjqKLEIKmyjVCmAs3svsacZRV8SifANFvZehtmR3bPKHyueZjWCQIXqosKmkaKCe6kJ+EAeQiQLBrizuQxc1KcVAbyBAkNNhGqHpsYgn+IS8lA7nOOEDVpVOQUcNW36B4O0OUQWaHCziIn+KKySANprtoNX3gZt6ziQnWw1NebViOYEHfietWPVQpAGLDfTzipM8l7yiWx7RGGNRT+xMMMk1LXgzmmIDuTvxbY0HuHqtVWpA94ebNi7YQM6QTkFHgx4gmn0iHNkliRgA7DFQxodrCFNnZJI7R2OX1s5zx31g7rqOrSJySH2kvswGw7mhPxijsG4Dz2Q2bIAF6ritSA4cPQUwBgxlil1sRUVBxBc1f+2qLueoKFk4qJfaWyegIphzhyJRegyetDuDcuAh09TEGpIClCou0FUu2LF/lg8k6wygSKbwaEgFiGOEMqwxEouQTWn3fbh4Q+XIxcEVOYqNfKEIN4mmTMK0NQSd/gYOBlDKDEy3SxopuR162fwMEUAGyN4V17KbICJDEFJTQNVLnZUEZUrqG2JNzXX1s2x0gPkzAasQRSuIdjXwjypxB7Kb1RXYx154wgAGAAz5wWUqkdIzVOJMPEqBT7WlJLmIR0os4MOD+Zjhy58ePypxvJaiVDhKjNz7fOcgTFZsKDINgNsJ1ylGqiQSMyzFSstwEc/en030aVUxIxIG8gQNekJYD3hnhXCM6lBoBiU6tVD/8hiSJNQ4qpRYHDWQflR4we99Q9FsrSyMnO4ZuRntSeUMXppg4S/HJichs8Yrvw5F1zV0ila1Y1yc+MHNlYdklVQPlJSC24B4Pcp6w6ZpeY1AkY5PUNrOstxEO/GrNL5xyYYlgzDDsk/NCWizslRFCKg1dwoF8c/tBJ1lSpKkpDAhgUgUoySCcxTOM96uqIZhNVFRZia5ByfBv4oVUpg5FQHJ+EE8e8o8RE6cHCr1EkKdzQAgvhk3lDLPNCkJNagYhjQMQQcC4IaM61iOLMpqEVBZtRHZbgT4Q8SL4BJoQ/wDE2WwADhEhAAAAFAw3NSm6nKIuj5irpCmdJaiSBgOyBdThg9d5i1YJZ7OLoJBBIcjUSzjw8NsesyQpIcAlmU5HeFFUBLF68YM5iNYLIZYUHSxIZgcs1A0c0wpSIpMlF1KQS90AYYsG8W8YZZe6xBF1k9psgNRL0Ix8IfzO1m84UsM0uSTrx2a4kUIo2ylNjRG0atZli+CCKaqABgxSmowolqYxIErWx+UD6mHk+gHf7xoGTEXkkOACMq14wtlklKACXZ6swqSWD1zaF6wAOS3xEA8ocFPu3YxqAqg+T/eoOOwx5MsAMEpA1MAPDGEuuagebQ4b6740BAG1Q4qGGP1gYVq8vvDkqbN/WyNwCDIUGyHCBhR2jj9sIV2/SpjYAVpeWFKT23SWP7NR4o1p2ikH0dbDMQqgSoFSWvXmagKgwauRir0pZ1mYFJlqXelmXSt1V++klJUBdLM+14boCapRvdlIKQlaQQCVpLXrgDppR847yTNjlt3GV6Uz1dcoOWbLcYvEKw4HmA0UPSxP7c7ot7KXQgjNKf5QY8rn8139Msm0JM1aXBICSzue6ArkWfeISXbO0SlKjUS/dA7xchy5OyhYPhCyZKgpzduutQZ37eIINABsNaQqtHpJN68QVFTPSrUpjgGeoDAEAQNpKwOsQav2wKFqgZ5d3jEgAHVTAtsZ9lIFcch8i/rnBECEm2+fdSGqSphR6sWPAh8CWESkEkB/AbiWBrDEIrUny8IKEwg2cklJAAPxd2mDwlllFCEpJe7SmDOWGAdg2Q3CDEjL7R7h63wgyZLCgQpIIORz3+soREkISyUsK0AYOS5NaVJhs5KykhBuqILHU2e0xhVLn2eb1iZil9oXkqLhQvMRXA1yzEF8KfLeFD4vuvE+UKI8s4gDyEeTwhwvBIOrxhST6pCE7TCgDCJETtY7gfMmHpU3oQMKfbxhU0FGG4QgQCPD08Nr/f7DGGhLYseH3eFHpWMQ3rbDzMo9B4nkIHT+/wBocpROFOH60jUBUqJ1+UIJgriNtR4mGqS+JPCFJ9Fz5Qo6WRlXeSfrBEA5+TD7w28TTxb7wjay27PiKxqAV9u2kOTtPhAkNq5+G2CBW3gA2+NwU9gQRlUHjqIwj1lsqEdxKUfCkDxxhq5oSHUQN+5xjsgB0vL928s/</a:t>
            </a:r>
            <a:r>
              <a:rPr lang="cs-CZ" dirty="0" err="1" smtClean="0"/>
              <a:t>lDDmWEdeNYr</a:t>
            </a:r>
            <a:r>
              <a:rPr lang="cs-CZ" dirty="0" smtClean="0"/>
              <a:t>/2Q==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626DF-72E5-4C2E-9DBF-C1B40149D02D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6731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http://upload.wikimedia.org/wikipedia/commons/thumb/6/64/Pentium3processor.jpg/220px-Pentium3processor.jpg</a:t>
            </a:r>
            <a:br>
              <a:rPr lang="cs-CZ" dirty="0" smtClean="0"/>
            </a:br>
            <a:r>
              <a:rPr lang="cs-CZ" dirty="0" smtClean="0"/>
              <a:t>http://t2.gstatic.com/images?q=tbn:ANd9GcT1eQVHp9BLiYIAqtpGZfpDfg1rFzuCz-9lOB34nX1Rz41GlcAy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626DF-72E5-4C2E-9DBF-C1B40149D02D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19328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http://upload.wikimedia.org/wikipedia/commons/thumb/9/9b/Pentium4_northwood.png/220px-Pentium4_northwood.png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626DF-72E5-4C2E-9DBF-C1B40149D02D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24700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http://upload.wikimedia.org/wikipedia/commons/thumb/e/e7/Slot-A_Athlon.jpg/220px-Slot-A_Athlon.jpg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626DF-72E5-4C2E-9DBF-C1B40149D02D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41728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mtClean="0"/>
              <a:t>http://upload.wikimedia.org/wikipedia/commons/thumb/e/e4/Conroe_die.png/220px-Conroe_die.png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626DF-72E5-4C2E-9DBF-C1B40149D02D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7309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http://upload.wikimedia.org/wikipedia/commons/thumb/5/52/Intel_4004.jpg/220px-Intel_4004.jpg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626DF-72E5-4C2E-9DBF-C1B40149D02D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155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http://upload.wikimedia.org/wikipedia/commons/thumb/7/7e/Intel_C8080A_9064_33001_N8384_top.jpg/220px-Intel_C8080A_9064_33001_N8384_top.jpg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626DF-72E5-4C2E-9DBF-C1B40149D02D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8482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http://upload.wikimedia.org/wikipedia/commons/thumb/2/2d/I8086.jpg/225px-I8086.jpg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626DF-72E5-4C2E-9DBF-C1B40149D02D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3749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http://upload.wikimedia.org/wikipedia/commons/thumb/c/c6/Am80286-12.jpg/210px-Am80286-12.jpg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626DF-72E5-4C2E-9DBF-C1B40149D02D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62123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http://upload.wikimedia.org/wikipedia/commons/thumb/6/64/KL_AMD_Am286ZX_Marketing_Sample.jpg/120px-KL_AMD_Am286ZX_Marketing_Sample.jpg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626DF-72E5-4C2E-9DBF-C1B40149D02D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6375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http://t3.gstatic.com/images?q=tbn:ANd9GcT6xncql-IHup3xGkH-hwKLhRYMfkylHf51JyJpKq0cJwKBRa3sBA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626DF-72E5-4C2E-9DBF-C1B40149D02D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6448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http://upload.wikimedia.org/wikipedia/commons/thumb/6/61/Intel_80486sx.jpg/220px-Intel_80486sx.jpg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626DF-72E5-4C2E-9DBF-C1B40149D02D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6254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http://upload.wikimedia.org/wikipedia/commons/thumb/0/02/80486dx2-large.jpg/220px-80486dx2-large.jpg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626DF-72E5-4C2E-9DBF-C1B40149D02D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7293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02EC-12ED-4A46-8A52-9B81F626EEB0}" type="datetimeFigureOut">
              <a:rPr lang="cs-CZ" smtClean="0"/>
              <a:t>24.11.2014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7B850-EAD5-42F0-BC38-771F48E93015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02EC-12ED-4A46-8A52-9B81F626EEB0}" type="datetimeFigureOut">
              <a:rPr lang="cs-CZ" smtClean="0"/>
              <a:t>24.11.2014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7B850-EAD5-42F0-BC38-771F48E9301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02EC-12ED-4A46-8A52-9B81F626EEB0}" type="datetimeFigureOut">
              <a:rPr lang="cs-CZ" smtClean="0"/>
              <a:t>24.11.2014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7B850-EAD5-42F0-BC38-771F48E9301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02EC-12ED-4A46-8A52-9B81F626EEB0}" type="datetimeFigureOut">
              <a:rPr lang="cs-CZ" smtClean="0"/>
              <a:t>24.11.2014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7B850-EAD5-42F0-BC38-771F48E93015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02EC-12ED-4A46-8A52-9B81F626EEB0}" type="datetimeFigureOut">
              <a:rPr lang="cs-CZ" smtClean="0"/>
              <a:t>24.11.2014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7B850-EAD5-42F0-BC38-771F48E9301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02EC-12ED-4A46-8A52-9B81F626EEB0}" type="datetimeFigureOut">
              <a:rPr lang="cs-CZ" smtClean="0"/>
              <a:t>24.11.2014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7B850-EAD5-42F0-BC38-771F48E93015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02EC-12ED-4A46-8A52-9B81F626EEB0}" type="datetimeFigureOut">
              <a:rPr lang="cs-CZ" smtClean="0"/>
              <a:t>24.11.2014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7B850-EAD5-42F0-BC38-771F48E93015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02EC-12ED-4A46-8A52-9B81F626EEB0}" type="datetimeFigureOut">
              <a:rPr lang="cs-CZ" smtClean="0"/>
              <a:t>24.11.2014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7B850-EAD5-42F0-BC38-771F48E9301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02EC-12ED-4A46-8A52-9B81F626EEB0}" type="datetimeFigureOut">
              <a:rPr lang="cs-CZ" smtClean="0"/>
              <a:t>24.11.2014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7B850-EAD5-42F0-BC38-771F48E9301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02EC-12ED-4A46-8A52-9B81F626EEB0}" type="datetimeFigureOut">
              <a:rPr lang="cs-CZ" smtClean="0"/>
              <a:t>24.11.2014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7B850-EAD5-42F0-BC38-771F48E9301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602EC-12ED-4A46-8A52-9B81F626EEB0}" type="datetimeFigureOut">
              <a:rPr lang="cs-CZ" smtClean="0"/>
              <a:t>24.11.2014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7B850-EAD5-42F0-BC38-771F48E93015}" type="slidenum">
              <a:rPr lang="cs-CZ" smtClean="0"/>
              <a:t>‹#›</a:t>
            </a:fld>
            <a:endParaRPr lang="cs-CZ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A602EC-12ED-4A46-8A52-9B81F626EEB0}" type="datetimeFigureOut">
              <a:rPr lang="cs-CZ" smtClean="0"/>
              <a:t>24.11.2014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767B850-EAD5-42F0-BC38-771F48E93015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slide" Target="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slide" Target="slide15.xml"/><Relationship Id="rId7" Type="http://schemas.openxmlformats.org/officeDocument/2006/relationships/slide" Target="slide20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11" Type="http://schemas.openxmlformats.org/officeDocument/2006/relationships/slide" Target="slide6.xml"/><Relationship Id="rId5" Type="http://schemas.openxmlformats.org/officeDocument/2006/relationships/slide" Target="slide17.xml"/><Relationship Id="rId10" Type="http://schemas.openxmlformats.org/officeDocument/2006/relationships/slide" Target="slide23.xml"/><Relationship Id="rId4" Type="http://schemas.openxmlformats.org/officeDocument/2006/relationships/slide" Target="slide16.xml"/><Relationship Id="rId9" Type="http://schemas.openxmlformats.org/officeDocument/2006/relationships/slide" Target="slide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slide" Target="slide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7" Type="http://schemas.openxmlformats.org/officeDocument/2006/relationships/slide" Target="slide3.xml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slide" Target="slide13.xml"/><Relationship Id="rId4" Type="http://schemas.openxmlformats.org/officeDocument/2006/relationships/slide" Target="slide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723" y="879"/>
            <a:ext cx="575310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96867" y="1124744"/>
            <a:ext cx="7175351" cy="1793167"/>
          </a:xfrm>
        </p:spPr>
        <p:txBody>
          <a:bodyPr/>
          <a:lstStyle/>
          <a:p>
            <a:r>
              <a:rPr lang="cs-CZ" dirty="0" smtClean="0"/>
              <a:t>Hardware  PC  II.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>
                <a:solidFill>
                  <a:srgbClr val="FF0000"/>
                </a:solidFill>
              </a:rPr>
              <a:t>Procesor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2699792" y="5157192"/>
            <a:ext cx="3569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VY_32_INOVACE_43_Procesor_PC</a:t>
            </a:r>
          </a:p>
        </p:txBody>
      </p:sp>
    </p:spTree>
    <p:extLst>
      <p:ext uri="{BB962C8B-B14F-4D97-AF65-F5344CB8AC3E}">
        <p14:creationId xmlns:p14="http://schemas.microsoft.com/office/powerpoint/2010/main" val="20937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23528" y="404664"/>
            <a:ext cx="864096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</a:rPr>
              <a:t>Intel 8086</a:t>
            </a: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>je </a:t>
            </a:r>
            <a:r>
              <a:rPr lang="cs-CZ" dirty="0"/>
              <a:t>16bitový procesor firmy Intel vyráběný od roku 1978 technologií NMOS. Je odvozen od 8080 a 8085, má podobnou sadu univerzálních registrů, jen s akumulátorem rozšířeným na 16 bitů. 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636912"/>
            <a:ext cx="7620000" cy="250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21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 flipH="1">
            <a:off x="683568" y="492158"/>
            <a:ext cx="813690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</a:rPr>
              <a:t>Intel </a:t>
            </a:r>
            <a:r>
              <a:rPr lang="cs-CZ" sz="2800" dirty="0" smtClean="0">
                <a:solidFill>
                  <a:srgbClr val="FF0000"/>
                </a:solidFill>
              </a:rPr>
              <a:t>80286</a:t>
            </a:r>
            <a:br>
              <a:rPr lang="cs-CZ" sz="2800" dirty="0" smtClean="0">
                <a:solidFill>
                  <a:srgbClr val="FF0000"/>
                </a:solidFill>
              </a:rPr>
            </a:br>
            <a:r>
              <a:rPr lang="cs-CZ" dirty="0" smtClean="0"/>
              <a:t>(</a:t>
            </a:r>
            <a:r>
              <a:rPr lang="cs-CZ" dirty="0"/>
              <a:t>oficiálně pojmenovaný </a:t>
            </a:r>
            <a:r>
              <a:rPr lang="cs-CZ" dirty="0" err="1"/>
              <a:t>iAPX</a:t>
            </a:r>
            <a:r>
              <a:rPr lang="cs-CZ" dirty="0"/>
              <a:t> 286</a:t>
            </a:r>
            <a:r>
              <a:rPr lang="cs-CZ" dirty="0" smtClean="0"/>
              <a:t>)</a:t>
            </a:r>
            <a:br>
              <a:rPr lang="cs-CZ" dirty="0" smtClean="0"/>
            </a:br>
            <a:r>
              <a:rPr lang="cs-CZ" dirty="0" smtClean="0"/>
              <a:t>je </a:t>
            </a:r>
            <a:r>
              <a:rPr lang="cs-CZ" dirty="0"/>
              <a:t>16-bitový mikroprocesor postavený na architektuře x86, který byl uveden Intelem 1. ledna 1982. Původně běžel na 6 a 8 MHz, později byl dodatečně zrychlen až na 12,5 MHz (Intel), 16 MHz (ostatní výrobci), s chladičem až na 25 MHz. Byl často používán v IBM PC a kompatibilních počítačích od poloviny 80. let až do začátku 90. let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996952"/>
            <a:ext cx="4029075" cy="371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lačítko akce: Zpět nebo Předchozí 2">
            <a:hlinkClick r:id="rId4" action="ppaction://hlinksldjump" highlightClick="1"/>
          </p:cNvPr>
          <p:cNvSpPr/>
          <p:nvPr/>
        </p:nvSpPr>
        <p:spPr>
          <a:xfrm>
            <a:off x="7884368" y="5589240"/>
            <a:ext cx="1259632" cy="86409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587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9512" y="188640"/>
            <a:ext cx="8856984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</a:rPr>
              <a:t>AMD  Am286 </a:t>
            </a:r>
            <a:br>
              <a:rPr lang="cs-CZ" sz="2800" dirty="0">
                <a:solidFill>
                  <a:srgbClr val="FF0000"/>
                </a:solidFill>
              </a:rPr>
            </a:br>
            <a:r>
              <a:rPr lang="cs-CZ" dirty="0"/>
              <a:t>je označení procesorové řady podle standardu x86, kterou (zhruba od roku 1982) začala vyrábět společnost AMD.</a:t>
            </a:r>
          </a:p>
          <a:p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1749425"/>
            <a:ext cx="4608513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lačítko akce: Zpět nebo Předchozí 2">
            <a:hlinkClick r:id="rId4" action="ppaction://hlinksldjump" highlightClick="1"/>
          </p:cNvPr>
          <p:cNvSpPr/>
          <p:nvPr/>
        </p:nvSpPr>
        <p:spPr>
          <a:xfrm>
            <a:off x="7596336" y="6237312"/>
            <a:ext cx="1224136" cy="62068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411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323528" y="332656"/>
            <a:ext cx="39388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FF0000"/>
                </a:solidFill>
              </a:rPr>
              <a:t>32-bitové procesory no-x86</a:t>
            </a:r>
          </a:p>
        </p:txBody>
      </p:sp>
      <p:sp>
        <p:nvSpPr>
          <p:cNvPr id="5" name="Obdélník 4"/>
          <p:cNvSpPr/>
          <p:nvPr/>
        </p:nvSpPr>
        <p:spPr>
          <a:xfrm>
            <a:off x="593130" y="1196752"/>
            <a:ext cx="1407758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cs-CZ" dirty="0">
                <a:solidFill>
                  <a:srgbClr val="00B050"/>
                </a:solidFill>
                <a:hlinkClick r:id="rId2" action="ppaction://hlinksldjump"/>
              </a:rPr>
              <a:t>Intel 80386 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593130" y="2035460"/>
            <a:ext cx="1338828" cy="3693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cs-CZ" dirty="0">
                <a:solidFill>
                  <a:srgbClr val="00B050"/>
                </a:solidFill>
                <a:hlinkClick r:id="rId3" action="ppaction://hlinksldjump"/>
              </a:rPr>
              <a:t>Intel 80486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203848" y="2060848"/>
            <a:ext cx="155523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B050"/>
                </a:solidFill>
                <a:hlinkClick r:id="rId4" action="ppaction://hlinksldjump"/>
              </a:rPr>
              <a:t>Intel 486 DX2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6300192" y="2050547"/>
            <a:ext cx="1375761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cs-CZ" dirty="0">
                <a:solidFill>
                  <a:schemeClr val="bg2">
                    <a:lumMod val="75000"/>
                  </a:schemeClr>
                </a:solidFill>
                <a:hlinkClick r:id="rId5" action="ppaction://hlinksldjump"/>
              </a:rPr>
              <a:t>AMD Am586</a:t>
            </a:r>
            <a:endParaRPr lang="cs-CZ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22427" y="3068960"/>
            <a:ext cx="1031436" cy="36933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cs-CZ" dirty="0">
                <a:solidFill>
                  <a:srgbClr val="00B050"/>
                </a:solidFill>
                <a:hlinkClick r:id="rId6" action="ppaction://hlinksldjump"/>
              </a:rPr>
              <a:t>Pentium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372200" y="3061088"/>
            <a:ext cx="949299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cs-CZ" dirty="0">
                <a:solidFill>
                  <a:schemeClr val="bg2">
                    <a:lumMod val="75000"/>
                  </a:schemeClr>
                </a:solidFill>
                <a:hlinkClick r:id="rId6" action="ppaction://hlinksldjump"/>
              </a:rPr>
              <a:t>AMD K5</a:t>
            </a:r>
            <a:endParaRPr lang="cs-CZ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622427" y="3861048"/>
            <a:ext cx="1422796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B050"/>
                </a:solidFill>
                <a:hlinkClick r:id="rId7" action="ppaction://hlinksldjump"/>
              </a:rPr>
              <a:t>Pentium II 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683568" y="4797152"/>
            <a:ext cx="1361655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B050"/>
                </a:solidFill>
                <a:hlinkClick r:id="rId8" action="ppaction://hlinksldjump"/>
              </a:rPr>
              <a:t>Pentium III 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709764" y="5877272"/>
            <a:ext cx="1222194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B050"/>
                </a:solidFill>
                <a:hlinkClick r:id="rId9" action="ppaction://hlinksldjump"/>
              </a:rPr>
              <a:t>Pentium 4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6559909" y="5692606"/>
            <a:ext cx="856325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cs-CZ" dirty="0">
                <a:solidFill>
                  <a:schemeClr val="bg2">
                    <a:lumMod val="75000"/>
                  </a:schemeClr>
                </a:solidFill>
                <a:hlinkClick r:id="rId10" action="ppaction://hlinksldjump"/>
              </a:rPr>
              <a:t>Athlon</a:t>
            </a:r>
            <a:endParaRPr lang="cs-CZ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5" name="Tlačítko akce: Zpět nebo Předchozí 14">
            <a:hlinkClick r:id="rId11" action="ppaction://hlinksldjump" highlightClick="1"/>
          </p:cNvPr>
          <p:cNvSpPr/>
          <p:nvPr/>
        </p:nvSpPr>
        <p:spPr>
          <a:xfrm>
            <a:off x="7884368" y="6246604"/>
            <a:ext cx="1152128" cy="61139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52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1028343"/>
            <a:ext cx="9144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</a:rPr>
              <a:t>Intel 80386 </a:t>
            </a:r>
            <a:r>
              <a:rPr lang="cs-CZ" dirty="0"/>
              <a:t>(též i386, 386)</a:t>
            </a:r>
            <a:br>
              <a:rPr lang="cs-CZ" dirty="0"/>
            </a:br>
            <a:r>
              <a:rPr lang="cs-CZ" dirty="0" smtClean="0"/>
              <a:t>je </a:t>
            </a:r>
            <a:r>
              <a:rPr lang="cs-CZ" dirty="0"/>
              <a:t>v informatice označení procesoru od firmy Intel uvedeného v roce 1986. Procesor rozšířil chráněný režim předcházejícího procesoru Intel 80286 </a:t>
            </a:r>
            <a:r>
              <a:rPr lang="cs-CZ" dirty="0" smtClean="0"/>
              <a:t>na </a:t>
            </a:r>
            <a:r>
              <a:rPr lang="cs-CZ" dirty="0"/>
              <a:t>novou 32bitovou instrukční </a:t>
            </a:r>
            <a:r>
              <a:rPr lang="cs-CZ" dirty="0" smtClean="0"/>
              <a:t>sadu, se </a:t>
            </a:r>
            <a:r>
              <a:rPr lang="cs-CZ" dirty="0"/>
              <a:t>kterou jsou kompatibilní i dnešní procesory pro osobní počítače PC.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408332"/>
            <a:ext cx="3382963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lačítko akce: Zpět nebo Předchozí 2">
            <a:hlinkClick r:id="rId4" action="ppaction://hlinksldjump" highlightClick="1"/>
          </p:cNvPr>
          <p:cNvSpPr/>
          <p:nvPr/>
        </p:nvSpPr>
        <p:spPr>
          <a:xfrm>
            <a:off x="7668344" y="6165304"/>
            <a:ext cx="1224136" cy="69269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505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7376465" cy="5532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lačítko akce: Zpět nebo Předchozí 1">
            <a:hlinkClick r:id="rId4" action="ppaction://hlinksldjump" highlightClick="1"/>
          </p:cNvPr>
          <p:cNvSpPr/>
          <p:nvPr/>
        </p:nvSpPr>
        <p:spPr>
          <a:xfrm>
            <a:off x="8088458" y="6088313"/>
            <a:ext cx="1042416" cy="76470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820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6767513" cy="50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403648" y="404664"/>
            <a:ext cx="26196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>
                <a:solidFill>
                  <a:srgbClr val="FF0000"/>
                </a:solidFill>
              </a:rPr>
              <a:t>Intel 486 DX2</a:t>
            </a:r>
          </a:p>
        </p:txBody>
      </p:sp>
      <p:sp>
        <p:nvSpPr>
          <p:cNvPr id="3" name="Tlačítko akce: Zpět nebo Předchozí 2">
            <a:hlinkClick r:id="rId4" action="ppaction://hlinksldjump" highlightClick="1"/>
          </p:cNvPr>
          <p:cNvSpPr/>
          <p:nvPr/>
        </p:nvSpPr>
        <p:spPr>
          <a:xfrm>
            <a:off x="7883129" y="6323360"/>
            <a:ext cx="1260871" cy="53464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300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7504" y="332656"/>
            <a:ext cx="8856984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</a:rPr>
              <a:t>AMD Am586</a:t>
            </a:r>
            <a:br>
              <a:rPr lang="cs-CZ" sz="2800" dirty="0">
                <a:solidFill>
                  <a:srgbClr val="FF0000"/>
                </a:solidFill>
              </a:rPr>
            </a:br>
            <a:r>
              <a:rPr lang="cs-CZ" dirty="0" smtClean="0"/>
              <a:t>(</a:t>
            </a:r>
            <a:r>
              <a:rPr lang="cs-CZ" dirty="0"/>
              <a:t>někdy také Am5x86) je poslední x86-kompatibilní procesor společnosti AMD, který konkuroval procesorům Intel 80486. Byl uvedený na trh v roce 1995 a jednalo se o vylepšený procesor AMD Am486. </a:t>
            </a:r>
            <a:r>
              <a:rPr lang="cs-CZ" dirty="0" smtClean="0"/>
              <a:t>Am586 </a:t>
            </a:r>
            <a:r>
              <a:rPr lang="cs-CZ" dirty="0"/>
              <a:t>o rychlosti 133 </a:t>
            </a:r>
            <a:r>
              <a:rPr lang="cs-CZ" dirty="0" err="1"/>
              <a:t>Mhz</a:t>
            </a:r>
            <a:r>
              <a:rPr lang="cs-CZ" dirty="0"/>
              <a:t> měl výkon na úrovni Pentia 75 </a:t>
            </a:r>
            <a:r>
              <a:rPr lang="cs-CZ" dirty="0" err="1"/>
              <a:t>Mhz</a:t>
            </a:r>
            <a:r>
              <a:rPr lang="cs-CZ" dirty="0"/>
              <a:t>.</a:t>
            </a:r>
          </a:p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600" y="3140968"/>
            <a:ext cx="3097213" cy="310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lačítko akce: Zpět nebo Předchozí 2">
            <a:hlinkClick r:id="rId4" action="ppaction://hlinksldjump" highlightClick="1"/>
          </p:cNvPr>
          <p:cNvSpPr/>
          <p:nvPr/>
        </p:nvSpPr>
        <p:spPr>
          <a:xfrm>
            <a:off x="7740352" y="6244531"/>
            <a:ext cx="1403648" cy="613469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6626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lačítko akce: Zpět nebo Předchozí 1">
            <a:hlinkClick r:id="rId4" action="ppaction://hlinksldjump" highlightClick="1"/>
          </p:cNvPr>
          <p:cNvSpPr/>
          <p:nvPr/>
        </p:nvSpPr>
        <p:spPr>
          <a:xfrm>
            <a:off x="7380312" y="6165304"/>
            <a:ext cx="1296144" cy="692696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256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lačítko akce: Zpět nebo Předchozí 1">
            <a:hlinkClick r:id="rId3" action="ppaction://hlinksldjump" highlightClick="1"/>
          </p:cNvPr>
          <p:cNvSpPr/>
          <p:nvPr/>
        </p:nvSpPr>
        <p:spPr>
          <a:xfrm>
            <a:off x="8100392" y="6237312"/>
            <a:ext cx="1043608" cy="62068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521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763688" y="2274838"/>
            <a:ext cx="61926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>
                <a:solidFill>
                  <a:srgbClr val="002060"/>
                </a:solidFill>
              </a:rPr>
              <a:t>Autor :         Trýzna  Stanislav</a:t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Školní rok :   2011/2012</a:t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Určeno pro : šestý ročník</a:t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Předmět:      informatika</a:t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Téma : </a:t>
            </a:r>
            <a:r>
              <a:rPr lang="cs-CZ" sz="2000" dirty="0" smtClean="0">
                <a:solidFill>
                  <a:srgbClr val="002060"/>
                </a:solidFill>
              </a:rPr>
              <a:t>   základní </a:t>
            </a:r>
            <a:r>
              <a:rPr lang="cs-CZ" sz="2000" dirty="0">
                <a:solidFill>
                  <a:srgbClr val="002060"/>
                </a:solidFill>
              </a:rPr>
              <a:t>orientace v </a:t>
            </a:r>
            <a:r>
              <a:rPr lang="cs-CZ" sz="2000" dirty="0" smtClean="0">
                <a:solidFill>
                  <a:srgbClr val="002060"/>
                </a:solidFill>
              </a:rPr>
              <a:t>vývoji  procesoru PC</a:t>
            </a:r>
            <a:r>
              <a:rPr lang="cs-CZ" sz="2000" dirty="0">
                <a:solidFill>
                  <a:srgbClr val="002060"/>
                </a:solidFill>
              </a:rPr>
              <a:t/>
            </a:r>
            <a:br>
              <a:rPr lang="cs-CZ" sz="2000" dirty="0">
                <a:solidFill>
                  <a:srgbClr val="002060"/>
                </a:solidFill>
              </a:rPr>
            </a:br>
            <a:r>
              <a:rPr lang="cs-CZ" sz="2000" dirty="0">
                <a:solidFill>
                  <a:srgbClr val="002060"/>
                </a:solidFill>
              </a:rPr>
              <a:t>Způsob použití ve výuce:  </a:t>
            </a:r>
            <a:r>
              <a:rPr lang="cs-CZ" sz="2000" dirty="0" smtClean="0">
                <a:solidFill>
                  <a:srgbClr val="002060"/>
                </a:solidFill>
              </a:rPr>
              <a:t>výuková   </a:t>
            </a:r>
            <a:r>
              <a:rPr lang="cs-CZ" sz="2000" dirty="0">
                <a:solidFill>
                  <a:srgbClr val="002060"/>
                </a:solidFill>
              </a:rPr>
              <a:t>prezentace</a:t>
            </a:r>
          </a:p>
        </p:txBody>
      </p:sp>
    </p:spTree>
    <p:extLst>
      <p:ext uri="{BB962C8B-B14F-4D97-AF65-F5344CB8AC3E}">
        <p14:creationId xmlns:p14="http://schemas.microsoft.com/office/powerpoint/2010/main" val="597576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lačítko akce: Zpět nebo Předchozí 1">
            <a:hlinkClick r:id="rId4" action="ppaction://hlinksldjump" highlightClick="1"/>
          </p:cNvPr>
          <p:cNvSpPr/>
          <p:nvPr/>
        </p:nvSpPr>
        <p:spPr>
          <a:xfrm>
            <a:off x="7956376" y="6309320"/>
            <a:ext cx="1187624" cy="54868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061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9" y="0"/>
            <a:ext cx="9036496" cy="6777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lačítko akce: Zpět nebo Předchozí 1">
            <a:hlinkClick r:id="rId4" action="ppaction://hlinksldjump" highlightClick="1"/>
          </p:cNvPr>
          <p:cNvSpPr/>
          <p:nvPr/>
        </p:nvSpPr>
        <p:spPr>
          <a:xfrm>
            <a:off x="8244408" y="6237312"/>
            <a:ext cx="899592" cy="62068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246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lačítko akce: Zpět nebo Předchozí 1">
            <a:hlinkClick r:id="rId4" action="ppaction://hlinksldjump" highlightClick="1"/>
          </p:cNvPr>
          <p:cNvSpPr/>
          <p:nvPr/>
        </p:nvSpPr>
        <p:spPr>
          <a:xfrm>
            <a:off x="8028384" y="6381328"/>
            <a:ext cx="1115616" cy="476672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2054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lačítko akce: Zpět nebo Předchozí 1">
            <a:hlinkClick r:id="rId4" action="ppaction://hlinksldjump" highlightClick="1"/>
          </p:cNvPr>
          <p:cNvSpPr/>
          <p:nvPr/>
        </p:nvSpPr>
        <p:spPr>
          <a:xfrm>
            <a:off x="7596336" y="188640"/>
            <a:ext cx="1224136" cy="576064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271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650" y="116633"/>
            <a:ext cx="9137920" cy="6741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lačítko akce: Zpět nebo Předchozí 1">
            <a:hlinkClick r:id="rId3" action="ppaction://hlinksldjump" highlightClick="1"/>
          </p:cNvPr>
          <p:cNvSpPr/>
          <p:nvPr/>
        </p:nvSpPr>
        <p:spPr>
          <a:xfrm>
            <a:off x="7596336" y="6309320"/>
            <a:ext cx="1532934" cy="54868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>
            <a:hlinkClick r:id="rId4" action="ppaction://hlinksldjump"/>
          </p:cNvPr>
          <p:cNvSpPr/>
          <p:nvPr/>
        </p:nvSpPr>
        <p:spPr>
          <a:xfrm>
            <a:off x="2771800" y="1772816"/>
            <a:ext cx="129614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134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lačítko akce: Zpět nebo Předchozí 1">
            <a:hlinkClick r:id="rId4" action="ppaction://hlinksldjump" highlightClick="1"/>
          </p:cNvPr>
          <p:cNvSpPr/>
          <p:nvPr/>
        </p:nvSpPr>
        <p:spPr>
          <a:xfrm>
            <a:off x="8172400" y="6237312"/>
            <a:ext cx="971600" cy="62068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785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6" y="404664"/>
            <a:ext cx="8280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dirty="0" smtClean="0">
                <a:solidFill>
                  <a:srgbClr val="FF0000"/>
                </a:solidFill>
              </a:rPr>
              <a:t>Konec</a:t>
            </a:r>
            <a:endParaRPr lang="cs-CZ" sz="60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12" y="1096963"/>
            <a:ext cx="9182100" cy="576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337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95536" y="476673"/>
            <a:ext cx="864096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</a:rPr>
              <a:t>Hardware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(</a:t>
            </a:r>
            <a:r>
              <a:rPr lang="cs-CZ" dirty="0"/>
              <a:t>z anglického významu „železářské zboží“ nebo také „nářadí“, počítačový hardware je pak „</a:t>
            </a:r>
            <a:r>
              <a:rPr lang="cs-CZ" dirty="0" err="1"/>
              <a:t>computer</a:t>
            </a:r>
            <a:r>
              <a:rPr lang="cs-CZ" dirty="0"/>
              <a:t> hardware“) 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označuje </a:t>
            </a:r>
            <a:r>
              <a:rPr lang="cs-CZ" dirty="0"/>
              <a:t>veškeré fyzicky existující technické vybavení počítače na rozdíl od dat a programů (označovaných jako software). Hardware jsou součástky počítače bez nichž by nebyl schopen pracovat.</a:t>
            </a:r>
          </a:p>
        </p:txBody>
      </p:sp>
      <p:sp>
        <p:nvSpPr>
          <p:cNvPr id="3" name="Obdélník 2"/>
          <p:cNvSpPr/>
          <p:nvPr/>
        </p:nvSpPr>
        <p:spPr>
          <a:xfrm>
            <a:off x="509370" y="3284984"/>
            <a:ext cx="15511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  <a:hlinkClick r:id="rId2" action="ppaction://hlinksldjump"/>
              </a:rPr>
              <a:t>Procesor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76079" y="4293096"/>
            <a:ext cx="24881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</a:rPr>
              <a:t>Grafická karta</a:t>
            </a:r>
          </a:p>
        </p:txBody>
      </p:sp>
      <p:sp>
        <p:nvSpPr>
          <p:cNvPr id="5" name="Obdélník 4"/>
          <p:cNvSpPr/>
          <p:nvPr/>
        </p:nvSpPr>
        <p:spPr>
          <a:xfrm>
            <a:off x="529494" y="5229200"/>
            <a:ext cx="25651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</a:rPr>
              <a:t>Základní deska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63983" y="6093296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</a:rPr>
              <a:t>Paměti 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76079" y="2564904"/>
            <a:ext cx="3240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</a:rPr>
              <a:t>Sestava PC</a:t>
            </a:r>
            <a:endParaRPr lang="cs-CZ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908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95536" y="270792"/>
            <a:ext cx="842493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solidFill>
                  <a:srgbClr val="FF0000"/>
                </a:solidFill>
                <a:hlinkClick r:id="rId3" action="ppaction://hlinksldjump"/>
              </a:rPr>
              <a:t>Procesor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2400" dirty="0" smtClean="0"/>
              <a:t>(</a:t>
            </a:r>
            <a:r>
              <a:rPr lang="cs-CZ" sz="2400" dirty="0"/>
              <a:t>anglicky </a:t>
            </a:r>
            <a:r>
              <a:rPr lang="cs-CZ" sz="2400" dirty="0" err="1"/>
              <a:t>Central</a:t>
            </a:r>
            <a:r>
              <a:rPr lang="cs-CZ" sz="2400" dirty="0"/>
              <a:t> </a:t>
            </a:r>
            <a:r>
              <a:rPr lang="cs-CZ" sz="2400" dirty="0" err="1"/>
              <a:t>Processing</a:t>
            </a:r>
            <a:r>
              <a:rPr lang="cs-CZ" sz="2400" dirty="0"/>
              <a:t> Unit, zkratka CPU) </a:t>
            </a:r>
            <a:br>
              <a:rPr lang="cs-CZ" sz="2400" dirty="0"/>
            </a:br>
            <a:r>
              <a:rPr lang="cs-CZ" sz="2400" dirty="0"/>
              <a:t>je v informatice základní součást počítače, která vykonává strojový kód spuštěného počítačového programu. Ten je složen z jednotlivých strojových instrukcí, které jsou uloženy v operační paměti počítače. Procesor je v současnosti velmi složitý sekvenční integrovaný obvod umístěný na </a:t>
            </a:r>
            <a:r>
              <a:rPr lang="cs-CZ" sz="2400" dirty="0">
                <a:hlinkClick r:id="rId4" action="ppaction://hlinksldjump"/>
              </a:rPr>
              <a:t>základní desce </a:t>
            </a:r>
            <a:r>
              <a:rPr lang="cs-CZ" sz="2400" dirty="0"/>
              <a:t>počítače.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004" y="3537132"/>
            <a:ext cx="7620000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594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4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Čárový popisek 1 1"/>
          <p:cNvSpPr/>
          <p:nvPr/>
        </p:nvSpPr>
        <p:spPr>
          <a:xfrm>
            <a:off x="5652120" y="5949280"/>
            <a:ext cx="3024336" cy="902370"/>
          </a:xfrm>
          <a:prstGeom prst="borderCallout1">
            <a:avLst>
              <a:gd name="adj1" fmla="val -421"/>
              <a:gd name="adj2" fmla="val 1473"/>
              <a:gd name="adj3" fmla="val -132617"/>
              <a:gd name="adj4" fmla="val -4527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Patice pro procesor</a:t>
            </a:r>
            <a:endParaRPr lang="cs-CZ" sz="2400" dirty="0"/>
          </a:p>
        </p:txBody>
      </p:sp>
      <p:sp>
        <p:nvSpPr>
          <p:cNvPr id="3" name="Tlačítko akce: Zpět nebo Předchozí 2">
            <a:hlinkClick r:id="rId3" action="ppaction://hlinksldjump" highlightClick="1"/>
          </p:cNvPr>
          <p:cNvSpPr/>
          <p:nvPr/>
        </p:nvSpPr>
        <p:spPr>
          <a:xfrm>
            <a:off x="8100392" y="332656"/>
            <a:ext cx="936104" cy="72008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344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95536" y="332656"/>
            <a:ext cx="653447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</a:rPr>
              <a:t>Přehled revolučních </a:t>
            </a:r>
            <a:r>
              <a:rPr lang="cs-CZ" sz="2800" dirty="0" smtClean="0">
                <a:solidFill>
                  <a:srgbClr val="FF0000"/>
                </a:solidFill>
              </a:rPr>
              <a:t>mikroprocesorů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469676" y="1152095"/>
            <a:ext cx="2250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B050"/>
                </a:solidFill>
                <a:hlinkClick r:id="rId2" action="ppaction://hlinksldjump"/>
              </a:rPr>
              <a:t>Intel 4004   4 bitový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499153" y="1983483"/>
            <a:ext cx="1217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B050"/>
                </a:solidFill>
                <a:hlinkClick r:id="rId3" action="ppaction://hlinksldjump"/>
              </a:rPr>
              <a:t>Intel 8080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469676" y="2953895"/>
            <a:ext cx="22333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B050"/>
                </a:solidFill>
                <a:hlinkClick r:id="rId4" action="ppaction://hlinksldjump"/>
              </a:rPr>
              <a:t>16-bitové procesory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510074" y="4203562"/>
            <a:ext cx="2996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B050"/>
                </a:solidFill>
                <a:hlinkClick r:id="rId5" action="ppaction://hlinksldjump"/>
              </a:rPr>
              <a:t>32-bitové procesory no-x86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510074" y="5404574"/>
            <a:ext cx="30748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B050"/>
                </a:solidFill>
                <a:hlinkClick r:id="rId6" action="ppaction://hlinksldjump"/>
              </a:rPr>
              <a:t>64-bitové procesory (x86-64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8" name="Tlačítko akce: Zpět nebo Předchozí 7">
            <a:hlinkClick r:id="rId7" action="ppaction://hlinksldjump" highlightClick="1"/>
          </p:cNvPr>
          <p:cNvSpPr/>
          <p:nvPr/>
        </p:nvSpPr>
        <p:spPr>
          <a:xfrm>
            <a:off x="7668344" y="6237312"/>
            <a:ext cx="1080120" cy="62068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436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lačítko akce: Zpět nebo Předchozí 1">
            <a:hlinkClick r:id="rId4" action="ppaction://hlinksldjump" highlightClick="1"/>
          </p:cNvPr>
          <p:cNvSpPr/>
          <p:nvPr/>
        </p:nvSpPr>
        <p:spPr>
          <a:xfrm>
            <a:off x="7812360" y="6237312"/>
            <a:ext cx="1331640" cy="62068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669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628"/>
            <a:ext cx="9144000" cy="6777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lačítko akce: Zpět nebo Předchozí 1">
            <a:hlinkClick r:id="rId4" action="ppaction://hlinksldjump" highlightClick="1"/>
          </p:cNvPr>
          <p:cNvSpPr/>
          <p:nvPr/>
        </p:nvSpPr>
        <p:spPr>
          <a:xfrm>
            <a:off x="7812360" y="6237312"/>
            <a:ext cx="1331640" cy="620688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371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5576" y="476672"/>
            <a:ext cx="3828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>
                <a:solidFill>
                  <a:srgbClr val="FF0000"/>
                </a:solidFill>
              </a:rPr>
              <a:t>16-bitové procesory</a:t>
            </a:r>
          </a:p>
        </p:txBody>
      </p:sp>
      <p:sp>
        <p:nvSpPr>
          <p:cNvPr id="3" name="Obdélník 2"/>
          <p:cNvSpPr/>
          <p:nvPr/>
        </p:nvSpPr>
        <p:spPr>
          <a:xfrm>
            <a:off x="899592" y="198884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400" dirty="0">
                <a:solidFill>
                  <a:srgbClr val="00B050"/>
                </a:solidFill>
              </a:rPr>
              <a:t>Intel 8086</a:t>
            </a:r>
            <a:br>
              <a:rPr lang="cs-CZ" sz="2400" dirty="0">
                <a:solidFill>
                  <a:srgbClr val="00B050"/>
                </a:solidFill>
              </a:rPr>
            </a:br>
            <a:endParaRPr lang="cs-CZ" sz="2400" dirty="0">
              <a:solidFill>
                <a:srgbClr val="00B05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923999" y="3595816"/>
            <a:ext cx="17219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00B050"/>
                </a:solidFill>
              </a:rPr>
              <a:t>Intel 80286</a:t>
            </a:r>
          </a:p>
        </p:txBody>
      </p:sp>
      <p:sp>
        <p:nvSpPr>
          <p:cNvPr id="5" name="Obdélník 4"/>
          <p:cNvSpPr/>
          <p:nvPr/>
        </p:nvSpPr>
        <p:spPr>
          <a:xfrm>
            <a:off x="1021404" y="5373216"/>
            <a:ext cx="19566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00B050"/>
                </a:solidFill>
              </a:rPr>
              <a:t>AMD  Am286 </a:t>
            </a:r>
          </a:p>
        </p:txBody>
      </p:sp>
      <p:sp>
        <p:nvSpPr>
          <p:cNvPr id="6" name="Tlačítko akce: Zpět nebo Předchozí 5">
            <a:hlinkClick r:id="rId2" action="ppaction://hlinksldjump" highlightClick="1"/>
          </p:cNvPr>
          <p:cNvSpPr/>
          <p:nvPr/>
        </p:nvSpPr>
        <p:spPr>
          <a:xfrm>
            <a:off x="7668344" y="6021288"/>
            <a:ext cx="1080120" cy="72008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468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erodynamika">
  <a:themeElements>
    <a:clrScheme name="Aerodynamika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erodynamika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erodynamika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306</TotalTime>
  <Words>161</Words>
  <Application>Microsoft Office PowerPoint</Application>
  <PresentationFormat>Předvádění na obrazovce (4:3)</PresentationFormat>
  <Paragraphs>71</Paragraphs>
  <Slides>26</Slides>
  <Notes>16</Notes>
  <HiddenSlides>22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27" baseType="lpstr">
      <vt:lpstr>Aerodynamika</vt:lpstr>
      <vt:lpstr>Hardware  PC  II.  Procesor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Základní deska PC</dc:title>
  <dc:creator>zs skolni</dc:creator>
  <cp:lastModifiedBy>zs skolni</cp:lastModifiedBy>
  <cp:revision>35</cp:revision>
  <dcterms:created xsi:type="dcterms:W3CDTF">2011-10-07T09:09:31Z</dcterms:created>
  <dcterms:modified xsi:type="dcterms:W3CDTF">2014-11-24T08:25:08Z</dcterms:modified>
</cp:coreProperties>
</file>