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85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F98AF-7E2E-4C97-A3FF-81196C6A256A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626DF-72E5-4C2E-9DBF-C1B40149D0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6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http://upload.wikimedia.org/wikipedia/commons/thumb/0/0b/PowerColor_Radeon_X850XT_PE.jpg/220px-PowerColor_Radeon_X850XT_PE.jpg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6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 autor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707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google.cz/imgres?q=registr+procesoru&amp;um=1&amp;hl=cs&amp;sa=N&amp;tbo=d&amp;biw=1308&amp;bih=750&amp;tbm=isch&amp;tbnid=Ks3XlgNRlGZrbM:&amp;imgrefurl=http://www.root.cz/clanky/superpocitace-cray-ctvrta-cast/&amp;docid=K2r1ikdHdwrvrM&amp;imgurl=http://i.iinfo.cz/images/277/hist3915.jpg&amp;w=625&amp;h=500&amp;ei=D1zQUJ-oNZSM4gTgxIG4Bg&amp;zoom=1&amp;iact=rc&amp;dur=326&amp;sig=118180763040748605139&amp;page=1&amp;tbnh=139&amp;tbnw=175&amp;start=0&amp;ndsp=25&amp;ved=1t:429,r:2,s:0,i:94&amp;tx=65&amp;ty=98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41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 autor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01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http://upload.wikimedia.org/wikipedia/commons/thumb/3/39/Dds_tape_drive_01.jpg/220px-Dds_tape_drive_01.jpg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309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 autor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06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 autor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19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 autor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155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Foto autor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69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A602EC-12ED-4A46-8A52-9B81F626EEB0}" type="datetimeFigureOut">
              <a:rPr lang="cs-CZ" smtClean="0"/>
              <a:t>24.4.2013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slide" Target="slide7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1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1268760"/>
            <a:ext cx="7175351" cy="2672974"/>
          </a:xfrm>
        </p:spPr>
        <p:txBody>
          <a:bodyPr/>
          <a:lstStyle/>
          <a:p>
            <a:r>
              <a:rPr lang="cs-CZ" dirty="0" smtClean="0"/>
              <a:t>Hardware  PC  III.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/>
              <a:t>Grafická karta</a:t>
            </a:r>
            <a:br>
              <a:rPr lang="cs-CZ" sz="4000" dirty="0" smtClean="0"/>
            </a:br>
            <a:r>
              <a:rPr lang="cs-CZ" sz="4000" dirty="0" smtClean="0"/>
              <a:t>Paměti PC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835696" y="501317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VY_32_INOVACE_44_Graficka_karta_a_pameti_PC</a:t>
            </a:r>
          </a:p>
        </p:txBody>
      </p:sp>
    </p:spTree>
    <p:extLst>
      <p:ext uri="{BB962C8B-B14F-4D97-AF65-F5344CB8AC3E}">
        <p14:creationId xmlns:p14="http://schemas.microsoft.com/office/powerpoint/2010/main" val="2093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19" y="0"/>
            <a:ext cx="92654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77501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Paměti  RAM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883160" y="5959684"/>
            <a:ext cx="1272531" cy="8640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32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965" y="476672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Rozdělení vnějších pamětí</a:t>
            </a:r>
          </a:p>
          <a:p>
            <a:endParaRPr lang="cs-CZ" dirty="0"/>
          </a:p>
          <a:p>
            <a:r>
              <a:rPr lang="cs-CZ" dirty="0"/>
              <a:t>-vznik z potřeby uchovávání dat i po vypnutí počítače.</a:t>
            </a:r>
          </a:p>
          <a:p>
            <a:r>
              <a:rPr lang="cs-CZ" sz="2400" dirty="0">
                <a:solidFill>
                  <a:srgbClr val="00B050"/>
                </a:solidFill>
              </a:rPr>
              <a:t>a) přenosná </a:t>
            </a:r>
            <a:r>
              <a:rPr lang="cs-CZ" sz="2400" dirty="0">
                <a:solidFill>
                  <a:srgbClr val="00B050"/>
                </a:solidFill>
                <a:hlinkClick r:id="rId2" action="ppaction://hlinksldjump"/>
              </a:rPr>
              <a:t>paměťová média </a:t>
            </a:r>
            <a:r>
              <a:rPr lang="cs-CZ" dirty="0"/>
              <a:t>- médium je odděleno od čtecího zařízení</a:t>
            </a:r>
          </a:p>
          <a:p>
            <a:endParaRPr lang="cs-CZ" dirty="0"/>
          </a:p>
          <a:p>
            <a:r>
              <a:rPr lang="cs-CZ" dirty="0">
                <a:solidFill>
                  <a:srgbClr val="7030A0"/>
                </a:solidFill>
              </a:rPr>
              <a:t>magnetický princip </a:t>
            </a:r>
            <a:r>
              <a:rPr lang="cs-CZ" dirty="0" smtClean="0">
                <a:solidFill>
                  <a:srgbClr val="7030A0"/>
                </a:solidFill>
              </a:rPr>
              <a:t>záznamu</a:t>
            </a:r>
            <a:br>
              <a:rPr lang="cs-CZ" dirty="0" smtClean="0">
                <a:solidFill>
                  <a:srgbClr val="7030A0"/>
                </a:solidFill>
              </a:rPr>
            </a:br>
            <a:endParaRPr lang="cs-CZ" dirty="0">
              <a:solidFill>
                <a:srgbClr val="7030A0"/>
              </a:solidFill>
            </a:endParaRPr>
          </a:p>
          <a:p>
            <a:r>
              <a:rPr lang="cs-CZ" dirty="0"/>
              <a:t>- magnetofonová páska - dnes je toto médium nahrazeno </a:t>
            </a:r>
            <a:r>
              <a:rPr lang="cs-CZ" dirty="0" smtClean="0">
                <a:hlinkClick r:id="rId3" action="ppaction://hlinksldjump"/>
              </a:rPr>
              <a:t>streamery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  <a:p>
            <a:r>
              <a:rPr lang="cs-CZ" dirty="0" smtClean="0">
                <a:hlinkClick r:id="rId4" action="ppaction://hlinksldjump"/>
              </a:rPr>
              <a:t>- disketa </a:t>
            </a:r>
            <a:r>
              <a:rPr lang="cs-CZ" dirty="0"/>
              <a:t>- dnes jsou tato média někdy nahrazována Super Diskem (120 MB</a:t>
            </a:r>
            <a:r>
              <a:rPr lang="cs-CZ" dirty="0" smtClean="0"/>
              <a:t>)</a:t>
            </a:r>
            <a:br>
              <a:rPr lang="cs-CZ" dirty="0" smtClean="0"/>
            </a:br>
            <a:endParaRPr lang="cs-CZ" dirty="0"/>
          </a:p>
          <a:p>
            <a:r>
              <a:rPr lang="cs-CZ" dirty="0">
                <a:solidFill>
                  <a:srgbClr val="7030A0"/>
                </a:solidFill>
              </a:rPr>
              <a:t>optický princip záznamu</a:t>
            </a:r>
          </a:p>
          <a:p>
            <a:r>
              <a:rPr lang="cs-CZ" dirty="0"/>
              <a:t>- </a:t>
            </a:r>
            <a:r>
              <a:rPr lang="cs-CZ" dirty="0">
                <a:hlinkClick r:id="rId5" action="ppaction://hlinksldjump"/>
              </a:rPr>
              <a:t>CD-ROM</a:t>
            </a:r>
            <a:r>
              <a:rPr lang="cs-CZ" dirty="0"/>
              <a:t>, DVD </a:t>
            </a:r>
            <a:r>
              <a:rPr lang="cs-CZ" dirty="0" smtClean="0"/>
              <a:t>...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>
                <a:solidFill>
                  <a:srgbClr val="7030A0"/>
                </a:solidFill>
              </a:rPr>
              <a:t>USB </a:t>
            </a:r>
            <a:r>
              <a:rPr lang="cs-CZ" sz="2000" dirty="0" err="1" smtClean="0">
                <a:solidFill>
                  <a:srgbClr val="7030A0"/>
                </a:solidFill>
              </a:rPr>
              <a:t>Flash</a:t>
            </a:r>
            <a:r>
              <a:rPr lang="cs-CZ" sz="2000" dirty="0" smtClean="0">
                <a:solidFill>
                  <a:srgbClr val="7030A0"/>
                </a:solidFill>
              </a:rPr>
              <a:t/>
            </a:r>
            <a:br>
              <a:rPr lang="cs-CZ" sz="2000" dirty="0" smtClean="0">
                <a:solidFill>
                  <a:srgbClr val="7030A0"/>
                </a:solidFill>
              </a:rPr>
            </a:br>
            <a:r>
              <a:rPr lang="cs-CZ" dirty="0" smtClean="0"/>
              <a:t> paměť </a:t>
            </a:r>
            <a:r>
              <a:rPr lang="cs-CZ" dirty="0"/>
              <a:t>či USB </a:t>
            </a:r>
            <a:r>
              <a:rPr lang="cs-CZ" dirty="0" err="1"/>
              <a:t>flash</a:t>
            </a:r>
            <a:r>
              <a:rPr lang="cs-CZ" dirty="0"/>
              <a:t> disk (hovorově </a:t>
            </a:r>
            <a:r>
              <a:rPr lang="cs-CZ" dirty="0" err="1" smtClean="0"/>
              <a:t>fleška</a:t>
            </a:r>
            <a:r>
              <a:rPr lang="cs-CZ" dirty="0" smtClean="0"/>
              <a:t>), </a:t>
            </a:r>
            <a:r>
              <a:rPr lang="cs-CZ" dirty="0"/>
              <a:t>je paměťové zařízení, používané převážně jako náhrada </a:t>
            </a:r>
            <a:r>
              <a:rPr lang="cs-CZ" dirty="0" smtClean="0"/>
              <a:t>diskety je </a:t>
            </a:r>
            <a:r>
              <a:rPr lang="cs-CZ" dirty="0"/>
              <a:t>vybaveno pamětí typu </a:t>
            </a:r>
            <a:r>
              <a:rPr lang="cs-CZ" dirty="0" err="1"/>
              <a:t>flash</a:t>
            </a:r>
            <a:r>
              <a:rPr lang="cs-CZ" dirty="0"/>
              <a:t>, která umožňuje uchování dat i při odpojení napájení. Data se do disku nahrávají přes sběrnici </a:t>
            </a:r>
            <a:r>
              <a:rPr lang="cs-CZ" dirty="0" smtClean="0"/>
              <a:t>USB. </a:t>
            </a:r>
            <a:br>
              <a:rPr lang="cs-CZ" dirty="0" smtClean="0"/>
            </a:br>
            <a:endParaRPr lang="cs-CZ" dirty="0"/>
          </a:p>
          <a:p>
            <a:r>
              <a:rPr lang="cs-CZ" sz="2400" dirty="0" smtClean="0">
                <a:solidFill>
                  <a:srgbClr val="00B050"/>
                </a:solidFill>
              </a:rPr>
              <a:t>b</a:t>
            </a:r>
            <a:r>
              <a:rPr lang="cs-CZ" sz="2400" dirty="0">
                <a:solidFill>
                  <a:srgbClr val="00B050"/>
                </a:solidFill>
              </a:rPr>
              <a:t>) vnitřní paměťová média </a:t>
            </a:r>
            <a:r>
              <a:rPr lang="cs-CZ" dirty="0"/>
              <a:t>- médium a čtecí zařízení nejsou odděleny </a:t>
            </a:r>
            <a:r>
              <a:rPr lang="cs-CZ" dirty="0">
                <a:hlinkClick r:id="rId6" action="ppaction://hlinksldjump"/>
              </a:rPr>
              <a:t>(pevný disk)</a:t>
            </a:r>
            <a:endParaRPr lang="cs-CZ" dirty="0"/>
          </a:p>
          <a:p>
            <a:endParaRPr lang="cs-CZ" dirty="0"/>
          </a:p>
        </p:txBody>
      </p:sp>
      <p:sp>
        <p:nvSpPr>
          <p:cNvPr id="3" name="Tlačítko akce: Zpět nebo Předchozí 2">
            <a:hlinkClick r:id="rId7" action="ppaction://hlinksldjump" highlightClick="1"/>
          </p:cNvPr>
          <p:cNvSpPr/>
          <p:nvPr/>
        </p:nvSpPr>
        <p:spPr>
          <a:xfrm>
            <a:off x="7956376" y="116632"/>
            <a:ext cx="1187624" cy="8640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056784" cy="495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116632"/>
            <a:ext cx="7920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Pásková jednotka </a:t>
            </a:r>
            <a:r>
              <a:rPr lang="cs-CZ" dirty="0"/>
              <a:t>(též označován jako </a:t>
            </a:r>
            <a:r>
              <a:rPr lang="cs-CZ" dirty="0" err="1"/>
              <a:t>streamer</a:t>
            </a:r>
            <a:r>
              <a:rPr lang="cs-CZ" dirty="0"/>
              <a:t>) je zařízení pro záznam dat, které provádí čtení a zápis dat na magnetickou pásku.</a:t>
            </a:r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8172400" y="6165304"/>
            <a:ext cx="971600" cy="6926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9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26" y="0"/>
            <a:ext cx="93519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40466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Vnější paměťová média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8172400" y="6093296"/>
            <a:ext cx="971600" cy="7647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1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" y="3284665"/>
            <a:ext cx="4718667" cy="35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4047378" cy="317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Čárový popisek 1 1"/>
          <p:cNvSpPr/>
          <p:nvPr/>
        </p:nvSpPr>
        <p:spPr>
          <a:xfrm>
            <a:off x="1403648" y="2423421"/>
            <a:ext cx="3168352" cy="861244"/>
          </a:xfrm>
          <a:prstGeom prst="borderCallout1">
            <a:avLst>
              <a:gd name="adj1" fmla="val 106085"/>
              <a:gd name="adj2" fmla="val 511"/>
              <a:gd name="adj3" fmla="val 198123"/>
              <a:gd name="adj4" fmla="val 27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Mechanika a disketa 5,25 ´´</a:t>
            </a:r>
            <a:endParaRPr lang="cs-CZ" dirty="0"/>
          </a:p>
        </p:txBody>
      </p:sp>
      <p:sp>
        <p:nvSpPr>
          <p:cNvPr id="3" name="Čárový popisek 1 2"/>
          <p:cNvSpPr/>
          <p:nvPr/>
        </p:nvSpPr>
        <p:spPr>
          <a:xfrm>
            <a:off x="5220072" y="4293096"/>
            <a:ext cx="3543322" cy="760887"/>
          </a:xfrm>
          <a:prstGeom prst="borderCallout1">
            <a:avLst>
              <a:gd name="adj1" fmla="val -2572"/>
              <a:gd name="adj2" fmla="val 99471"/>
              <a:gd name="adj3" fmla="val -271286"/>
              <a:gd name="adj4" fmla="val 59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Mechanika a disketa 3,5´´</a:t>
            </a:r>
            <a:endParaRPr lang="cs-CZ" dirty="0"/>
          </a:p>
        </p:txBody>
      </p:sp>
      <p:sp>
        <p:nvSpPr>
          <p:cNvPr id="4" name="Tlačítko akce: Zpět nebo Předchozí 3">
            <a:hlinkClick r:id="rId5" action="ppaction://hlinksldjump" highlightClick="1"/>
          </p:cNvPr>
          <p:cNvSpPr/>
          <p:nvPr/>
        </p:nvSpPr>
        <p:spPr>
          <a:xfrm>
            <a:off x="7884368" y="6165304"/>
            <a:ext cx="1152128" cy="6579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2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"/>
            <a:ext cx="9143999" cy="68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332656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Mechanika pro CD nebo DVD média 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740352" y="5877272"/>
            <a:ext cx="1080120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2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"/>
            <a:ext cx="9143999" cy="685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616" y="573325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Odkrytý pevný disk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884368" y="6056421"/>
            <a:ext cx="1080120" cy="80157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6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791989"/>
            <a:ext cx="7128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FF0000"/>
                </a:solidFill>
              </a:rPr>
              <a:t>Konec</a:t>
            </a:r>
            <a:endParaRPr lang="cs-CZ" sz="6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227263"/>
            <a:ext cx="85407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1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31640" y="2274838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Autor :         Trýzna  Stanislav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Školní rok :   2011/2012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Určeno pro : šestý ročník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Předmět:      informatika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Téma : základní orientace </a:t>
            </a:r>
            <a:r>
              <a:rPr lang="cs-CZ" sz="2000" dirty="0" smtClean="0">
                <a:solidFill>
                  <a:srgbClr val="002060"/>
                </a:solidFill>
              </a:rPr>
              <a:t>ve </a:t>
            </a:r>
            <a:r>
              <a:rPr lang="cs-CZ" sz="2000" dirty="0">
                <a:solidFill>
                  <a:srgbClr val="002060"/>
                </a:solidFill>
              </a:rPr>
              <a:t>vývoji </a:t>
            </a:r>
            <a:r>
              <a:rPr lang="cs-CZ" sz="2000" dirty="0" smtClean="0">
                <a:solidFill>
                  <a:srgbClr val="002060"/>
                </a:solidFill>
              </a:rPr>
              <a:t>grafiky a pamětí PC</a:t>
            </a:r>
            <a:r>
              <a:rPr lang="cs-CZ" sz="2000" dirty="0">
                <a:solidFill>
                  <a:srgbClr val="002060"/>
                </a:solidFill>
              </a:rPr>
              <a:t/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Způsob použití ve výuce:  výuková </a:t>
            </a:r>
            <a:r>
              <a:rPr lang="cs-CZ" sz="2000" dirty="0" smtClean="0">
                <a:solidFill>
                  <a:srgbClr val="002060"/>
                </a:solidFill>
              </a:rPr>
              <a:t> prezentace</a:t>
            </a:r>
            <a:endParaRPr lang="cs-CZ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53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476673"/>
            <a:ext cx="86409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Hardware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/>
              <a:t>z anglického významu „železářské zboží“ nebo také „nářadí“, počítačový hardware je pak „</a:t>
            </a:r>
            <a:r>
              <a:rPr lang="cs-CZ" dirty="0" err="1"/>
              <a:t>computer</a:t>
            </a:r>
            <a:r>
              <a:rPr lang="cs-CZ" dirty="0"/>
              <a:t> hardware“)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označuje </a:t>
            </a:r>
            <a:r>
              <a:rPr lang="cs-CZ" dirty="0"/>
              <a:t>veškeré fyzicky existující technické vybavení počítače na rozdíl od dat a programů (označovaných jako software). Hardware jsou součástky počítače bez nichž by nebyl schopen pracovat.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9370" y="3284984"/>
            <a:ext cx="1551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Procesor</a:t>
            </a:r>
          </a:p>
        </p:txBody>
      </p:sp>
      <p:sp>
        <p:nvSpPr>
          <p:cNvPr id="4" name="Obdélník 3"/>
          <p:cNvSpPr/>
          <p:nvPr/>
        </p:nvSpPr>
        <p:spPr>
          <a:xfrm>
            <a:off x="476079" y="4293096"/>
            <a:ext cx="2488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hlinkClick r:id="rId2" action="ppaction://hlinksldjump"/>
              </a:rPr>
              <a:t>Grafická karta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29494" y="522920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Základní deska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3983" y="60932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hlinkClick r:id="rId3" action="ppaction://hlinksldjump"/>
              </a:rPr>
              <a:t>Paměti PC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6079" y="256490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Sestava PC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16632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Grafická karta </a:t>
            </a:r>
            <a:r>
              <a:rPr lang="cs-CZ" dirty="0"/>
              <a:t>nebo také </a:t>
            </a:r>
            <a:r>
              <a:rPr lang="cs-CZ" dirty="0" err="1"/>
              <a:t>videoadaptér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je </a:t>
            </a:r>
            <a:r>
              <a:rPr lang="cs-CZ" dirty="0"/>
              <a:t>součástí počítače jejímž úkolem je vytvářet </a:t>
            </a:r>
            <a:r>
              <a:rPr lang="cs-CZ" dirty="0">
                <a:hlinkClick r:id="rId3" action="ppaction://hlinksldjump"/>
              </a:rPr>
              <a:t>grafický výstup na monitoru</a:t>
            </a:r>
            <a:r>
              <a:rPr lang="cs-CZ" dirty="0"/>
              <a:t>, grafické výpočty atd. Připojena je většinou přes PCI-Express slot. </a:t>
            </a:r>
          </a:p>
          <a:p>
            <a:r>
              <a:rPr lang="cs-CZ" dirty="0"/>
              <a:t>Grafická karta může být i </a:t>
            </a:r>
            <a:r>
              <a:rPr lang="cs-CZ" dirty="0">
                <a:hlinkClick r:id="rId4" action="ppaction://hlinksldjump"/>
              </a:rPr>
              <a:t>integrována na základní desce</a:t>
            </a:r>
            <a:r>
              <a:rPr lang="cs-CZ" dirty="0"/>
              <a:t>. Jedná se většinou o méně výkonné verze grafických čipů, výjimečně s přidanou vlastní pamětí. Grafické karty integrované na základní desce jsou vytlačovány integrací grafického jádra přímo do procesoru nebo na společnou desku spolu s procesorem.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828092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lačítko akce: Zpět nebo Předchozí 2">
            <a:hlinkClick r:id="rId6" action="ppaction://hlinksldjump" highlightClick="1"/>
          </p:cNvPr>
          <p:cNvSpPr/>
          <p:nvPr/>
        </p:nvSpPr>
        <p:spPr>
          <a:xfrm>
            <a:off x="8100392" y="6093296"/>
            <a:ext cx="1043608" cy="7647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0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>
          <a:xfrm>
            <a:off x="107504" y="2149318"/>
            <a:ext cx="1008112" cy="3139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4"/>
          <p:cNvSpPr/>
          <p:nvPr/>
        </p:nvSpPr>
        <p:spPr>
          <a:xfrm>
            <a:off x="5724128" y="2132855"/>
            <a:ext cx="1008112" cy="31393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343279" y="2132856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	Rok	Text mód	Grafický mód	</a:t>
            </a:r>
            <a:r>
              <a:rPr lang="cs-CZ" dirty="0">
                <a:solidFill>
                  <a:srgbClr val="FF0000"/>
                </a:solidFill>
              </a:rPr>
              <a:t>Barev</a:t>
            </a:r>
            <a:r>
              <a:rPr lang="cs-CZ" dirty="0"/>
              <a:t>	Paměť</a:t>
            </a:r>
          </a:p>
          <a:p>
            <a:r>
              <a:rPr lang="cs-CZ" dirty="0"/>
              <a:t>MDA	1981	 </a:t>
            </a:r>
            <a:r>
              <a:rPr lang="cs-CZ" dirty="0" smtClean="0"/>
              <a:t>80*25</a:t>
            </a:r>
            <a:r>
              <a:rPr lang="cs-CZ" dirty="0"/>
              <a:t>	</a:t>
            </a:r>
            <a:r>
              <a:rPr lang="cs-CZ" dirty="0" smtClean="0"/>
              <a:t> 	   320*200</a:t>
            </a:r>
            <a:r>
              <a:rPr lang="cs-CZ" dirty="0"/>
              <a:t>	2	4 KB</a:t>
            </a:r>
          </a:p>
          <a:p>
            <a:r>
              <a:rPr lang="cs-CZ" dirty="0"/>
              <a:t>CGA	1981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 640*200</a:t>
            </a:r>
            <a:r>
              <a:rPr lang="cs-CZ" dirty="0"/>
              <a:t>	4	16 KB</a:t>
            </a:r>
          </a:p>
          <a:p>
            <a:r>
              <a:rPr lang="cs-CZ" sz="1200" dirty="0" smtClean="0"/>
              <a:t>HGC</a:t>
            </a:r>
            <a:r>
              <a:rPr lang="cs-CZ" sz="1100" dirty="0" smtClean="0"/>
              <a:t>(</a:t>
            </a:r>
            <a:r>
              <a:rPr lang="cs-CZ" sz="1100" dirty="0" err="1" smtClean="0"/>
              <a:t>Hercul</a:t>
            </a:r>
            <a:r>
              <a:rPr lang="cs-CZ" sz="900" dirty="0" err="1" smtClean="0"/>
              <a:t>ES</a:t>
            </a:r>
            <a:r>
              <a:rPr lang="cs-CZ" dirty="0"/>
              <a:t>	1982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 720*348</a:t>
            </a:r>
            <a:r>
              <a:rPr lang="cs-CZ" dirty="0"/>
              <a:t>	2	64 KB</a:t>
            </a:r>
          </a:p>
          <a:p>
            <a:r>
              <a:rPr lang="cs-CZ" dirty="0"/>
              <a:t>EGA	1984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 	  640*350</a:t>
            </a:r>
            <a:r>
              <a:rPr lang="cs-CZ" dirty="0"/>
              <a:t>	16	256 KB</a:t>
            </a:r>
          </a:p>
          <a:p>
            <a:r>
              <a:rPr lang="cs-CZ" dirty="0"/>
              <a:t>EGC	1984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 640*400</a:t>
            </a:r>
            <a:r>
              <a:rPr lang="cs-CZ" dirty="0"/>
              <a:t>	16</a:t>
            </a:r>
          </a:p>
          <a:p>
            <a:r>
              <a:rPr lang="cs-CZ" dirty="0"/>
              <a:t>IBM 8514	</a:t>
            </a:r>
            <a:r>
              <a:rPr lang="cs-CZ" dirty="0" smtClean="0"/>
              <a:t>1987 </a:t>
            </a:r>
            <a:r>
              <a:rPr lang="cs-CZ" dirty="0"/>
              <a:t>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1024*768</a:t>
            </a:r>
            <a:r>
              <a:rPr lang="cs-CZ" dirty="0"/>
              <a:t>	256</a:t>
            </a:r>
          </a:p>
          <a:p>
            <a:r>
              <a:rPr lang="cs-CZ" dirty="0"/>
              <a:t>MCGA	1987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 320*200</a:t>
            </a:r>
            <a:r>
              <a:rPr lang="cs-CZ" dirty="0"/>
              <a:t>	256</a:t>
            </a:r>
          </a:p>
          <a:p>
            <a:r>
              <a:rPr lang="cs-CZ" dirty="0"/>
              <a:t>VGA	1987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 640*480</a:t>
            </a:r>
            <a:r>
              <a:rPr lang="cs-CZ" dirty="0"/>
              <a:t>	256	256 KB</a:t>
            </a:r>
          </a:p>
          <a:p>
            <a:r>
              <a:rPr lang="cs-CZ" dirty="0"/>
              <a:t>SVGA	1989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 800*600</a:t>
            </a:r>
            <a:r>
              <a:rPr lang="cs-CZ" dirty="0"/>
              <a:t>	256	512 KB</a:t>
            </a:r>
          </a:p>
          <a:p>
            <a:r>
              <a:rPr lang="cs-CZ" dirty="0"/>
              <a:t>XGA	1990	</a:t>
            </a:r>
            <a:r>
              <a:rPr lang="cs-CZ" dirty="0" smtClean="0"/>
              <a:t> 80*25</a:t>
            </a:r>
            <a:r>
              <a:rPr lang="cs-CZ" dirty="0"/>
              <a:t>	</a:t>
            </a:r>
            <a:r>
              <a:rPr lang="cs-CZ" dirty="0" smtClean="0"/>
              <a:t>	 1024*768</a:t>
            </a:r>
            <a:r>
              <a:rPr lang="cs-CZ" dirty="0"/>
              <a:t>	65,536	2 MB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5536" y="26064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Přehled starších grafických karet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" name="Tlačítko akce: Zpět nebo Předchozí 3">
            <a:hlinkClick r:id="rId2" action="ppaction://hlinksldjump" highlightClick="1"/>
          </p:cNvPr>
          <p:cNvSpPr/>
          <p:nvPr/>
        </p:nvSpPr>
        <p:spPr>
          <a:xfrm>
            <a:off x="7956376" y="6309320"/>
            <a:ext cx="936104" cy="5486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2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Čárový popisek 1 1"/>
          <p:cNvSpPr/>
          <p:nvPr/>
        </p:nvSpPr>
        <p:spPr>
          <a:xfrm>
            <a:off x="6516216" y="1268760"/>
            <a:ext cx="2304256" cy="720080"/>
          </a:xfrm>
          <a:prstGeom prst="borderCallout1">
            <a:avLst>
              <a:gd name="adj1" fmla="val -126"/>
              <a:gd name="adj2" fmla="val 1856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Integrovaná grafická karta</a:t>
            </a:r>
            <a:endParaRPr lang="cs-CZ" dirty="0"/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668344" y="6093296"/>
            <a:ext cx="1152128" cy="6480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2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58695" y="1844824"/>
            <a:ext cx="73448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Paměti PC dělíme na :</a:t>
            </a:r>
            <a:br>
              <a:rPr lang="cs-CZ" sz="2400" dirty="0" smtClean="0">
                <a:solidFill>
                  <a:srgbClr val="FF0000"/>
                </a:solidFill>
              </a:rPr>
            </a:br>
            <a:r>
              <a:rPr lang="cs-CZ" sz="2400" dirty="0" smtClean="0">
                <a:solidFill>
                  <a:srgbClr val="FF0000"/>
                </a:solidFill>
              </a:rPr>
              <a:t/>
            </a:r>
            <a:br>
              <a:rPr lang="cs-CZ" sz="2400" dirty="0" smtClean="0">
                <a:solidFill>
                  <a:srgbClr val="FF0000"/>
                </a:solidFill>
              </a:rPr>
            </a:br>
            <a:r>
              <a:rPr lang="cs-CZ" sz="2400" dirty="0" smtClean="0">
                <a:solidFill>
                  <a:srgbClr val="00B050"/>
                </a:solidFill>
                <a:hlinkClick r:id="rId2" action="ppaction://hlinksldjump"/>
              </a:rPr>
              <a:t>Registry</a:t>
            </a:r>
            <a:r>
              <a:rPr lang="cs-CZ" sz="2400" dirty="0" smtClean="0">
                <a:solidFill>
                  <a:srgbClr val="00B050"/>
                </a:solidFill>
              </a:rPr>
              <a:t> </a:t>
            </a:r>
            <a:r>
              <a:rPr lang="cs-CZ" sz="2400" dirty="0" smtClean="0"/>
              <a:t> paměťová místa na čipu procesoru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solidFill>
                  <a:srgbClr val="00B050"/>
                </a:solidFill>
                <a:hlinkClick r:id="rId3" action="ppaction://hlinksldjump"/>
              </a:rPr>
              <a:t>Vnitřní</a:t>
            </a:r>
            <a:r>
              <a:rPr lang="cs-CZ" sz="2400" dirty="0" smtClean="0">
                <a:solidFill>
                  <a:srgbClr val="00B050"/>
                </a:solidFill>
              </a:rPr>
              <a:t>    </a:t>
            </a:r>
            <a:r>
              <a:rPr lang="cs-CZ" sz="2400" dirty="0" smtClean="0"/>
              <a:t>paměti z polovodičových součástek</a:t>
            </a:r>
            <a:br>
              <a:rPr lang="cs-CZ" sz="2400" dirty="0" smtClean="0"/>
            </a:br>
            <a:r>
              <a:rPr lang="cs-CZ" sz="2400" dirty="0" smtClean="0"/>
              <a:t>              osazené na základní desce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solidFill>
                  <a:srgbClr val="00B050"/>
                </a:solidFill>
                <a:hlinkClick r:id="rId4" action="ppaction://hlinksldjump"/>
              </a:rPr>
              <a:t>Vnější</a:t>
            </a:r>
            <a:r>
              <a:rPr lang="cs-CZ" sz="2400" dirty="0" smtClean="0">
                <a:solidFill>
                  <a:srgbClr val="00B050"/>
                </a:solidFill>
              </a:rPr>
              <a:t>   </a:t>
            </a:r>
            <a:r>
              <a:rPr lang="cs-CZ" sz="2400" dirty="0" smtClean="0"/>
              <a:t>využívá zařízení s výměnnými médii(disky</a:t>
            </a:r>
            <a:br>
              <a:rPr lang="cs-CZ" sz="2400" dirty="0" smtClean="0"/>
            </a:br>
            <a:r>
              <a:rPr lang="cs-CZ" sz="2400" dirty="0" smtClean="0"/>
              <a:t>            nebo </a:t>
            </a:r>
            <a:r>
              <a:rPr lang="cs-CZ" sz="2400" dirty="0" err="1" smtClean="0"/>
              <a:t>mag</a:t>
            </a:r>
            <a:r>
              <a:rPr lang="cs-CZ" sz="2400" dirty="0" smtClean="0"/>
              <a:t>. </a:t>
            </a:r>
            <a:r>
              <a:rPr lang="cs-CZ" sz="2400" dirty="0"/>
              <a:t>p</a:t>
            </a:r>
            <a:r>
              <a:rPr lang="cs-CZ" sz="2400" dirty="0" smtClean="0"/>
              <a:t>ásky) sloužící k dlouhodobému</a:t>
            </a:r>
            <a:br>
              <a:rPr lang="cs-CZ" sz="2400" dirty="0" smtClean="0"/>
            </a:br>
            <a:r>
              <a:rPr lang="cs-CZ" sz="2400" dirty="0" smtClean="0"/>
              <a:t>            uchování dat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58695" y="332656"/>
            <a:ext cx="788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Paměť</a:t>
            </a: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je zařízení, které slouží k ukládání programů a dat, s nimiž </a:t>
            </a:r>
            <a:br>
              <a:rPr lang="cs-CZ" dirty="0" smtClean="0"/>
            </a:br>
            <a:r>
              <a:rPr lang="cs-CZ" dirty="0" smtClean="0"/>
              <a:t>počítač pracuje</a:t>
            </a:r>
            <a:endParaRPr lang="cs-CZ" dirty="0"/>
          </a:p>
        </p:txBody>
      </p:sp>
      <p:sp>
        <p:nvSpPr>
          <p:cNvPr id="4" name="Tlačítko akce: Zpět nebo Předchozí 3">
            <a:hlinkClick r:id="rId5" action="ppaction://hlinksldjump" highlightClick="1"/>
          </p:cNvPr>
          <p:cNvSpPr/>
          <p:nvPr/>
        </p:nvSpPr>
        <p:spPr>
          <a:xfrm>
            <a:off x="8087565" y="5815584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7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5832648" cy="343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7584" y="476672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Registr </a:t>
            </a:r>
            <a:r>
              <a:rPr lang="cs-CZ" sz="2800" dirty="0" smtClean="0">
                <a:solidFill>
                  <a:srgbClr val="FF0000"/>
                </a:solidFill>
              </a:rPr>
              <a:t>procesoru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je </a:t>
            </a:r>
            <a:r>
              <a:rPr lang="cs-CZ" dirty="0"/>
              <a:t>v informatice malé úložiště dat umístěné v mikroprocesoru, jejichž obsah lze načíst rychleji než data uložená jinde</a:t>
            </a:r>
          </a:p>
        </p:txBody>
      </p:sp>
      <p:sp>
        <p:nvSpPr>
          <p:cNvPr id="3" name="Obdélník 2"/>
          <p:cNvSpPr/>
          <p:nvPr/>
        </p:nvSpPr>
        <p:spPr>
          <a:xfrm>
            <a:off x="899592" y="2060848"/>
            <a:ext cx="5504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Jeden z plošných spojů obsahujících paměťové čipy</a:t>
            </a:r>
          </a:p>
        </p:txBody>
      </p:sp>
      <p:sp>
        <p:nvSpPr>
          <p:cNvPr id="4" name="Tlačítko akce: Zpět nebo Předchozí 3">
            <a:hlinkClick r:id="rId4" action="ppaction://hlinksldjump" highlightClick="1"/>
          </p:cNvPr>
          <p:cNvSpPr/>
          <p:nvPr/>
        </p:nvSpPr>
        <p:spPr>
          <a:xfrm>
            <a:off x="8100392" y="6289741"/>
            <a:ext cx="936104" cy="56825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34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1580" y="159511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</a:rPr>
              <a:t>Vnitřní paměť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71600" y="749887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Jako vnitřní paměť se u počítače označuje paměť, ke které má zpravidla procesor přímý přístup. Vnitřní paměť je zpravidla </a:t>
            </a:r>
            <a:r>
              <a:rPr lang="cs-CZ" sz="2000" dirty="0" err="1"/>
              <a:t>volatilní</a:t>
            </a:r>
            <a:r>
              <a:rPr lang="cs-CZ" sz="2000" dirty="0"/>
              <a:t> (nestálá) a po vypnutí počítače se její obsah ztrácí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971600" y="2171861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hlinkClick r:id="rId2" action="ppaction://hlinksldjump"/>
              </a:rPr>
              <a:t>RAM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-operační </a:t>
            </a:r>
            <a:r>
              <a:rPr lang="cs-CZ" dirty="0"/>
              <a:t>paměť je </a:t>
            </a:r>
            <a:r>
              <a:rPr lang="cs-CZ" dirty="0" err="1"/>
              <a:t>volatilní</a:t>
            </a:r>
            <a:r>
              <a:rPr lang="cs-CZ" dirty="0"/>
              <a:t> (nestálá) vnitřní elektronická paměť číslicového počítače typu </a:t>
            </a:r>
            <a:r>
              <a:rPr lang="cs-CZ" dirty="0" smtClean="0"/>
              <a:t>RAM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971600" y="2818192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ROM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dirty="0"/>
              <a:t>(z anglického </a:t>
            </a:r>
            <a:r>
              <a:rPr lang="cs-CZ" dirty="0" err="1"/>
              <a:t>Read-Only</a:t>
            </a:r>
            <a:r>
              <a:rPr lang="cs-CZ" dirty="0"/>
              <a:t> </a:t>
            </a:r>
            <a:r>
              <a:rPr lang="cs-CZ" dirty="0" err="1"/>
              <a:t>Memory</a:t>
            </a:r>
            <a:r>
              <a:rPr lang="cs-CZ" dirty="0"/>
              <a:t>) je v informatice typ elektronické paměti, jejíž obsah je dán při výrobě, není závislý na napájení </a:t>
            </a:r>
            <a:r>
              <a:rPr lang="cs-CZ" dirty="0" smtClean="0"/>
              <a:t>a </a:t>
            </a:r>
            <a:r>
              <a:rPr lang="cs-CZ" dirty="0"/>
              <a:t>nelze ji později </a:t>
            </a:r>
            <a:r>
              <a:rPr lang="cs-CZ" dirty="0" smtClean="0"/>
              <a:t>přepsat, proto se u dnešních PC nepoužívá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971600" y="3861048"/>
            <a:ext cx="77031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CMOS-RAM</a:t>
            </a:r>
            <a:r>
              <a:rPr lang="cs-CZ" dirty="0"/>
              <a:t> - paměti vyrobené metodou CMOS, díky níž se vyznačují malou spotřebou. V PC se používají pro zapisování parametrů </a:t>
            </a:r>
            <a:r>
              <a:rPr lang="cs-CZ" dirty="0" err="1"/>
              <a:t>BIOSu</a:t>
            </a:r>
            <a:r>
              <a:rPr lang="cs-CZ" dirty="0"/>
              <a:t> (pomocí programu SETUP). Po vypnutí počítače je paměť CMOS napájena z baterie na základní desce, v CMOS je často uloženo datum a čas.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60089" y="5301208"/>
            <a:ext cx="71581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Paměť </a:t>
            </a:r>
            <a:r>
              <a:rPr lang="cs-CZ" sz="2400" b="1" dirty="0" err="1" smtClean="0">
                <a:solidFill>
                  <a:srgbClr val="FF0000"/>
                </a:solidFill>
              </a:rPr>
              <a:t>cache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- je ,, meziskladem¨ </a:t>
            </a:r>
            <a:r>
              <a:rPr lang="cs-CZ" dirty="0"/>
              <a:t>pro přechod dat mezi </a:t>
            </a:r>
            <a:r>
              <a:rPr lang="cs-CZ" dirty="0" smtClean="0"/>
              <a:t>sběrnicí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a procesorem -&gt; vyrovnání rychlosti komponentů </a:t>
            </a:r>
          </a:p>
        </p:txBody>
      </p:sp>
      <p:sp>
        <p:nvSpPr>
          <p:cNvPr id="8" name="Tlačítko akce: Zpět nebo Předchozí 7">
            <a:hlinkClick r:id="rId3" action="ppaction://hlinksldjump" highlightClick="1"/>
          </p:cNvPr>
          <p:cNvSpPr/>
          <p:nvPr/>
        </p:nvSpPr>
        <p:spPr>
          <a:xfrm>
            <a:off x="7884368" y="6165304"/>
            <a:ext cx="1080120" cy="6926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6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444</TotalTime>
  <Words>311</Words>
  <Application>Microsoft Office PowerPoint</Application>
  <PresentationFormat>Předvádění na obrazovce (4:3)</PresentationFormat>
  <Paragraphs>71</Paragraphs>
  <Slides>17</Slides>
  <Notes>9</Notes>
  <HiddenSlides>13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Aerodynamika</vt:lpstr>
      <vt:lpstr>Hardware  PC  III.  Grafická karta Paměti PC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deska PC</dc:title>
  <dc:creator>zs skolni</dc:creator>
  <cp:lastModifiedBy>zs skolni</cp:lastModifiedBy>
  <cp:revision>48</cp:revision>
  <dcterms:created xsi:type="dcterms:W3CDTF">2011-10-07T09:09:31Z</dcterms:created>
  <dcterms:modified xsi:type="dcterms:W3CDTF">2013-04-24T10:44:25Z</dcterms:modified>
</cp:coreProperties>
</file>