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95" r:id="rId3"/>
    <p:sldId id="282" r:id="rId4"/>
    <p:sldId id="283" r:id="rId5"/>
    <p:sldId id="284" r:id="rId6"/>
    <p:sldId id="294" r:id="rId7"/>
    <p:sldId id="285" r:id="rId8"/>
    <p:sldId id="286" r:id="rId9"/>
    <p:sldId id="287" r:id="rId10"/>
    <p:sldId id="288" r:id="rId11"/>
    <p:sldId id="289" r:id="rId12"/>
    <p:sldId id="290" r:id="rId13"/>
    <p:sldId id="293" r:id="rId14"/>
    <p:sldId id="291" r:id="rId15"/>
    <p:sldId id="292"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9B281-57AC-4133-8AEF-CC2BB699043F}" type="datetimeFigureOut">
              <a:rPr lang="cs-CZ" smtClean="0"/>
              <a:t>24.11.2014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04C34D-F061-44D6-96DD-130F81FA018E}" type="slidenum">
              <a:rPr lang="cs-CZ" smtClean="0"/>
              <a:t>‹#›</a:t>
            </a:fld>
            <a:endParaRPr lang="cs-CZ"/>
          </a:p>
        </p:txBody>
      </p:sp>
    </p:spTree>
    <p:extLst>
      <p:ext uri="{BB962C8B-B14F-4D97-AF65-F5344CB8AC3E}">
        <p14:creationId xmlns:p14="http://schemas.microsoft.com/office/powerpoint/2010/main" val="3678891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337724FA-AD25-42B0-92BD-F3299D972B73}" type="datetimeFigureOut">
              <a:rPr lang="cs-CZ" smtClean="0"/>
              <a:t>24.11.2014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8042CA1-0783-463C-98D3-507A5496892A}"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37724FA-AD25-42B0-92BD-F3299D972B73}" type="datetimeFigureOut">
              <a:rPr lang="cs-CZ" smtClean="0"/>
              <a:t>24.11.2014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8042CA1-0783-463C-98D3-507A5496892A}"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37724FA-AD25-42B0-92BD-F3299D972B73}" type="datetimeFigureOut">
              <a:rPr lang="cs-CZ" smtClean="0"/>
              <a:t>24.11.2014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8042CA1-0783-463C-98D3-507A5496892A}"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7724FA-AD25-42B0-92BD-F3299D972B73}" type="datetimeFigureOut">
              <a:rPr lang="cs-CZ" smtClean="0"/>
              <a:t>24.11.2014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8042CA1-0783-463C-98D3-507A5496892A}"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37724FA-AD25-42B0-92BD-F3299D972B73}" type="datetimeFigureOut">
              <a:rPr lang="cs-CZ" smtClean="0"/>
              <a:t>24.11.2014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8042CA1-0783-463C-98D3-507A5496892A}"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7724FA-AD25-42B0-92BD-F3299D972B73}" type="datetimeFigureOut">
              <a:rPr lang="cs-CZ" smtClean="0"/>
              <a:t>24.11.2014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8042CA1-0783-463C-98D3-507A5496892A}"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37724FA-AD25-42B0-92BD-F3299D972B73}" type="datetimeFigureOut">
              <a:rPr lang="cs-CZ" smtClean="0"/>
              <a:t>24.11.2014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8042CA1-0783-463C-98D3-507A5496892A}"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37724FA-AD25-42B0-92BD-F3299D972B73}" type="datetimeFigureOut">
              <a:rPr lang="cs-CZ" smtClean="0"/>
              <a:t>24.11.2014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8042CA1-0783-463C-98D3-507A5496892A}"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724FA-AD25-42B0-92BD-F3299D972B73}" type="datetimeFigureOut">
              <a:rPr lang="cs-CZ" smtClean="0"/>
              <a:t>24.11.2014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8042CA1-0783-463C-98D3-507A5496892A}"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37724FA-AD25-42B0-92BD-F3299D972B73}" type="datetimeFigureOut">
              <a:rPr lang="cs-CZ" smtClean="0"/>
              <a:t>24.11.2014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8042CA1-0783-463C-98D3-507A5496892A}"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37724FA-AD25-42B0-92BD-F3299D972B73}" type="datetimeFigureOut">
              <a:rPr lang="cs-CZ" smtClean="0"/>
              <a:t>24.11.2014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8042CA1-0783-463C-98D3-507A5496892A}"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37724FA-AD25-42B0-92BD-F3299D972B73}" type="datetimeFigureOut">
              <a:rPr lang="cs-CZ" smtClean="0"/>
              <a:t>24.11.2014</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8042CA1-0783-463C-98D3-507A5496892A}"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7.xml"/><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7.xml"/><Relationship Id="rId5" Type="http://schemas.openxmlformats.org/officeDocument/2006/relationships/slide" Target="slide7.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Software PC</a:t>
            </a:r>
            <a:endParaRPr lang="cs-CZ" dirty="0"/>
          </a:p>
        </p:txBody>
      </p:sp>
      <p:sp>
        <p:nvSpPr>
          <p:cNvPr id="3" name="Obdélník 2"/>
          <p:cNvSpPr/>
          <p:nvPr/>
        </p:nvSpPr>
        <p:spPr>
          <a:xfrm>
            <a:off x="2915816" y="5229200"/>
            <a:ext cx="3612399" cy="369332"/>
          </a:xfrm>
          <a:prstGeom prst="rect">
            <a:avLst/>
          </a:prstGeom>
        </p:spPr>
        <p:txBody>
          <a:bodyPr wrap="none">
            <a:spAutoFit/>
          </a:bodyPr>
          <a:lstStyle/>
          <a:p>
            <a:r>
              <a:rPr lang="cs-CZ" dirty="0"/>
              <a:t>VY_32_INOVACE_46_Software_PC</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476672"/>
            <a:ext cx="57531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1847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délník 1"/>
          <p:cNvSpPr/>
          <p:nvPr/>
        </p:nvSpPr>
        <p:spPr>
          <a:xfrm>
            <a:off x="179512" y="332656"/>
            <a:ext cx="8964488" cy="5878532"/>
          </a:xfrm>
          <a:prstGeom prst="rect">
            <a:avLst/>
          </a:prstGeom>
        </p:spPr>
        <p:txBody>
          <a:bodyPr wrap="square">
            <a:spAutoFit/>
          </a:bodyPr>
          <a:lstStyle/>
          <a:p>
            <a:r>
              <a:rPr lang="cs-CZ" sz="4000" dirty="0" smtClean="0">
                <a:solidFill>
                  <a:srgbClr val="FF0000"/>
                </a:solidFill>
              </a:rPr>
              <a:t>Shareware</a:t>
            </a:r>
            <a:r>
              <a:rPr lang="cs-CZ" sz="2400" dirty="0" smtClean="0"/>
              <a:t/>
            </a:r>
            <a:br>
              <a:rPr lang="cs-CZ" sz="2400" dirty="0" smtClean="0"/>
            </a:br>
            <a:r>
              <a:rPr lang="cs-CZ" sz="2400" dirty="0" smtClean="0"/>
              <a:t>je </a:t>
            </a:r>
            <a:r>
              <a:rPr lang="cs-CZ" sz="2400" dirty="0"/>
              <a:t>označení pro software chráněný autorským právem, který je možné volně distribuovat (typicky na internetu nebo na CD nebo DVD, jež jsou přílohami časopisů). Uživatel má možnost software po určitou dobu zkoušet, zda mu vyhovuje nebo ne. Pokud ho ale nadále používá, je povinen se řídit podle autorovy licence a zpravidla zaplatit cenu programu nebo se třeba jen registrovat.</a:t>
            </a:r>
            <a:br>
              <a:rPr lang="cs-CZ" sz="2400" dirty="0"/>
            </a:br>
            <a:r>
              <a:rPr lang="cs-CZ" sz="2400" dirty="0"/>
              <a:t>Volně šířený shareware má obvykle zabudovaná omezení (časová – </a:t>
            </a:r>
            <a:r>
              <a:rPr lang="cs-CZ" sz="2400" dirty="0" err="1"/>
              <a:t>trialware</a:t>
            </a:r>
            <a:r>
              <a:rPr lang="cs-CZ" sz="2400" dirty="0"/>
              <a:t>, funkční – </a:t>
            </a:r>
            <a:r>
              <a:rPr lang="cs-CZ" sz="2400" dirty="0" err="1"/>
              <a:t>crippleware</a:t>
            </a:r>
            <a:r>
              <a:rPr lang="cs-CZ" sz="2400" dirty="0"/>
              <a:t>, omezující uživatelův </a:t>
            </a:r>
            <a:r>
              <a:rPr lang="cs-CZ" sz="2400" dirty="0" smtClean="0"/>
              <a:t>komfort). </a:t>
            </a:r>
            <a:r>
              <a:rPr lang="cs-CZ" sz="2400" dirty="0"/>
              <a:t>Pak mluvíme o demoverzi</a:t>
            </a:r>
            <a:r>
              <a:rPr lang="cs-CZ" sz="2400" dirty="0" smtClean="0"/>
              <a:t>.</a:t>
            </a:r>
            <a:br>
              <a:rPr lang="cs-CZ" sz="2400" dirty="0" smtClean="0"/>
            </a:br>
            <a:r>
              <a:rPr lang="cs-CZ" sz="2400" dirty="0" smtClean="0"/>
              <a:t>Heslo </a:t>
            </a:r>
            <a:r>
              <a:rPr lang="cs-CZ" sz="2400" dirty="0"/>
              <a:t>nebo softwarový klíč pro přístup k plně funkční verzi obdrží uživatel po zaplacení. Některé programy z kategorie shareware plnohodnotně fungují i po vypršení testovacího období.</a:t>
            </a:r>
          </a:p>
        </p:txBody>
      </p:sp>
      <p:sp>
        <p:nvSpPr>
          <p:cNvPr id="3" name="Tlačítko akce: Zpět nebo Předchozí 2">
            <a:hlinkClick r:id="rId2" action="ppaction://hlinksldjump" highlightClick="1"/>
          </p:cNvPr>
          <p:cNvSpPr/>
          <p:nvPr/>
        </p:nvSpPr>
        <p:spPr>
          <a:xfrm>
            <a:off x="7740352" y="6211188"/>
            <a:ext cx="1152128" cy="64681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190897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délník 1"/>
          <p:cNvSpPr/>
          <p:nvPr/>
        </p:nvSpPr>
        <p:spPr>
          <a:xfrm>
            <a:off x="0" y="1"/>
            <a:ext cx="9144000" cy="4524315"/>
          </a:xfrm>
          <a:prstGeom prst="rect">
            <a:avLst/>
          </a:prstGeom>
        </p:spPr>
        <p:txBody>
          <a:bodyPr wrap="square">
            <a:spAutoFit/>
          </a:bodyPr>
          <a:lstStyle/>
          <a:p>
            <a:r>
              <a:rPr lang="cs-CZ" sz="3200" dirty="0" smtClean="0">
                <a:solidFill>
                  <a:srgbClr val="FF0000"/>
                </a:solidFill>
              </a:rPr>
              <a:t/>
            </a:r>
            <a:br>
              <a:rPr lang="cs-CZ" sz="3200" dirty="0" smtClean="0">
                <a:solidFill>
                  <a:srgbClr val="FF0000"/>
                </a:solidFill>
              </a:rPr>
            </a:br>
            <a:r>
              <a:rPr lang="cs-CZ" sz="3200" dirty="0" smtClean="0">
                <a:solidFill>
                  <a:srgbClr val="FF0000"/>
                </a:solidFill>
              </a:rPr>
              <a:t/>
            </a:r>
            <a:br>
              <a:rPr lang="cs-CZ" sz="3200" dirty="0" smtClean="0">
                <a:solidFill>
                  <a:srgbClr val="FF0000"/>
                </a:solidFill>
              </a:rPr>
            </a:br>
            <a:r>
              <a:rPr lang="cs-CZ" sz="3200" dirty="0" smtClean="0">
                <a:solidFill>
                  <a:srgbClr val="FF0000"/>
                </a:solidFill>
              </a:rPr>
              <a:t>Komerční </a:t>
            </a:r>
            <a:r>
              <a:rPr lang="cs-CZ" sz="3200" dirty="0">
                <a:solidFill>
                  <a:srgbClr val="FF0000"/>
                </a:solidFill>
              </a:rPr>
              <a:t>software </a:t>
            </a:r>
            <a:r>
              <a:rPr lang="cs-CZ" sz="2400" dirty="0" smtClean="0"/>
              <a:t/>
            </a:r>
            <a:br>
              <a:rPr lang="cs-CZ" sz="2400" dirty="0" smtClean="0"/>
            </a:br>
            <a:r>
              <a:rPr lang="cs-CZ" sz="2400" dirty="0" smtClean="0"/>
              <a:t/>
            </a:r>
            <a:br>
              <a:rPr lang="cs-CZ" sz="2400" dirty="0" smtClean="0"/>
            </a:br>
            <a:r>
              <a:rPr lang="cs-CZ" sz="2400" dirty="0" smtClean="0"/>
              <a:t>je </a:t>
            </a:r>
            <a:r>
              <a:rPr lang="cs-CZ" sz="2400" dirty="0"/>
              <a:t>takový software, který je šířen za úplatu. To znamená, že pokud produkt chcete používat, musíte za to </a:t>
            </a:r>
            <a:r>
              <a:rPr lang="cs-CZ" sz="2400" dirty="0">
                <a:solidFill>
                  <a:srgbClr val="00B050"/>
                </a:solidFill>
              </a:rPr>
              <a:t>tvůrci zaplatit</a:t>
            </a:r>
            <a:r>
              <a:rPr lang="cs-CZ" sz="2400" dirty="0"/>
              <a:t>. Takový software je obvykle možné používat jen dle omezení dané jeho licencí. Často je tak </a:t>
            </a:r>
            <a:r>
              <a:rPr lang="cs-CZ" sz="2400" dirty="0">
                <a:solidFill>
                  <a:srgbClr val="00B0F0"/>
                </a:solidFill>
              </a:rPr>
              <a:t>omezen počet instalací </a:t>
            </a:r>
            <a:r>
              <a:rPr lang="cs-CZ" sz="2400" dirty="0"/>
              <a:t>software současně, </a:t>
            </a:r>
            <a:r>
              <a:rPr lang="cs-CZ" sz="2400" dirty="0">
                <a:solidFill>
                  <a:srgbClr val="00B0F0"/>
                </a:solidFill>
              </a:rPr>
              <a:t>přenositelnost licence </a:t>
            </a:r>
            <a:r>
              <a:rPr lang="cs-CZ" sz="2400" dirty="0"/>
              <a:t>či právo modifikace produktu. Příklady komerčního software jsou </a:t>
            </a:r>
            <a:r>
              <a:rPr lang="cs-CZ" sz="2400" dirty="0">
                <a:solidFill>
                  <a:srgbClr val="7030A0"/>
                </a:solidFill>
              </a:rPr>
              <a:t>Microsoft Windows, Microsoft Office či Adobe </a:t>
            </a:r>
            <a:r>
              <a:rPr lang="cs-CZ" sz="2400" dirty="0" err="1">
                <a:solidFill>
                  <a:srgbClr val="7030A0"/>
                </a:solidFill>
              </a:rPr>
              <a:t>Photoshop</a:t>
            </a:r>
            <a:r>
              <a:rPr lang="cs-CZ" sz="2400" dirty="0" smtClean="0">
                <a:solidFill>
                  <a:srgbClr val="7030A0"/>
                </a:solidFill>
              </a:rPr>
              <a:t>.</a:t>
            </a:r>
            <a:endParaRPr lang="cs-CZ" sz="2400" dirty="0">
              <a:solidFill>
                <a:srgbClr val="7030A0"/>
              </a:solidFill>
            </a:endParaRPr>
          </a:p>
        </p:txBody>
      </p:sp>
      <p:sp>
        <p:nvSpPr>
          <p:cNvPr id="3" name="Tlačítko akce: Zpět nebo Předchozí 2">
            <a:hlinkClick r:id="rId2" action="ppaction://hlinksldjump" highlightClick="1"/>
          </p:cNvPr>
          <p:cNvSpPr/>
          <p:nvPr/>
        </p:nvSpPr>
        <p:spPr>
          <a:xfrm>
            <a:off x="8028384" y="6237312"/>
            <a:ext cx="1115616" cy="62068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96335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délník 1"/>
          <p:cNvSpPr/>
          <p:nvPr/>
        </p:nvSpPr>
        <p:spPr>
          <a:xfrm>
            <a:off x="0" y="0"/>
            <a:ext cx="9144000" cy="6032421"/>
          </a:xfrm>
          <a:prstGeom prst="rect">
            <a:avLst/>
          </a:prstGeom>
        </p:spPr>
        <p:txBody>
          <a:bodyPr wrap="square">
            <a:spAutoFit/>
          </a:bodyPr>
          <a:lstStyle/>
          <a:p>
            <a:r>
              <a:rPr lang="cs-CZ" sz="3600" dirty="0">
                <a:solidFill>
                  <a:srgbClr val="FF0000"/>
                </a:solidFill>
              </a:rPr>
              <a:t>Operační </a:t>
            </a:r>
            <a:r>
              <a:rPr lang="cs-CZ" sz="3600" dirty="0" smtClean="0">
                <a:solidFill>
                  <a:srgbClr val="FF0000"/>
                </a:solidFill>
              </a:rPr>
              <a:t>systém</a:t>
            </a:r>
            <a:br>
              <a:rPr lang="cs-CZ" sz="3600" dirty="0" smtClean="0">
                <a:solidFill>
                  <a:srgbClr val="FF0000"/>
                </a:solidFill>
              </a:rPr>
            </a:br>
            <a:r>
              <a:rPr lang="cs-CZ" dirty="0" smtClean="0"/>
              <a:t/>
            </a:r>
            <a:br>
              <a:rPr lang="cs-CZ" dirty="0" smtClean="0"/>
            </a:br>
            <a:r>
              <a:rPr lang="cs-CZ" sz="2800" dirty="0" smtClean="0"/>
              <a:t>je </a:t>
            </a:r>
            <a:r>
              <a:rPr lang="cs-CZ" sz="2800" dirty="0"/>
              <a:t>v informatice základní programové vybavení počítače </a:t>
            </a:r>
            <a:r>
              <a:rPr lang="cs-CZ" sz="2800" dirty="0" smtClean="0"/>
              <a:t>které </a:t>
            </a:r>
            <a:r>
              <a:rPr lang="cs-CZ" sz="2800" dirty="0"/>
              <a:t>je zavedeno do paměti počítače při jeho </a:t>
            </a:r>
            <a:r>
              <a:rPr lang="cs-CZ" sz="2800" dirty="0" smtClean="0"/>
              <a:t>startu,</a:t>
            </a:r>
            <a:br>
              <a:rPr lang="cs-CZ" sz="2800" dirty="0" smtClean="0"/>
            </a:br>
            <a:r>
              <a:rPr lang="cs-CZ" sz="2800" dirty="0" smtClean="0"/>
              <a:t>a </a:t>
            </a:r>
            <a:r>
              <a:rPr lang="cs-CZ" sz="2800" dirty="0"/>
              <a:t>zůstává v činnosti až do jeho vypnutí</a:t>
            </a:r>
            <a:r>
              <a:rPr lang="cs-CZ" sz="2800" dirty="0" smtClean="0"/>
              <a:t>.</a:t>
            </a:r>
            <a:br>
              <a:rPr lang="cs-CZ" sz="2800" dirty="0" smtClean="0"/>
            </a:br>
            <a:r>
              <a:rPr lang="cs-CZ" sz="2800" dirty="0" smtClean="0"/>
              <a:t>Skládá </a:t>
            </a:r>
            <a:r>
              <a:rPr lang="cs-CZ" sz="2800" dirty="0"/>
              <a:t>se z jádra </a:t>
            </a:r>
            <a:r>
              <a:rPr lang="cs-CZ" sz="2800" dirty="0" smtClean="0"/>
              <a:t>a </a:t>
            </a:r>
            <a:r>
              <a:rPr lang="cs-CZ" sz="2800" dirty="0"/>
              <a:t>pomocných systémových nástrojů</a:t>
            </a:r>
            <a:r>
              <a:rPr lang="cs-CZ" sz="2800" dirty="0" smtClean="0"/>
              <a:t>.</a:t>
            </a:r>
            <a:br>
              <a:rPr lang="cs-CZ" sz="2800" dirty="0" smtClean="0"/>
            </a:br>
            <a:r>
              <a:rPr lang="cs-CZ" sz="2800" dirty="0"/>
              <a:t/>
            </a:r>
            <a:br>
              <a:rPr lang="cs-CZ" sz="2800" dirty="0"/>
            </a:br>
            <a:r>
              <a:rPr lang="cs-CZ" sz="2000" dirty="0"/>
              <a:t>Operační systém plní tři základní funkce:</a:t>
            </a:r>
          </a:p>
          <a:p>
            <a:r>
              <a:rPr lang="cs-CZ" sz="2000" dirty="0" smtClean="0">
                <a:solidFill>
                  <a:srgbClr val="00B050"/>
                </a:solidFill>
              </a:rPr>
              <a:t>1. ovládání </a:t>
            </a:r>
            <a:r>
              <a:rPr lang="cs-CZ" sz="2000" dirty="0">
                <a:solidFill>
                  <a:srgbClr val="00B050"/>
                </a:solidFill>
              </a:rPr>
              <a:t>počítače </a:t>
            </a:r>
            <a:r>
              <a:rPr lang="cs-CZ" sz="2000" dirty="0"/>
              <a:t>– umožňuje uživateli spouštět programy, předávat jim vstupy a získávat jejich výstupy s výsledky</a:t>
            </a:r>
          </a:p>
          <a:p>
            <a:r>
              <a:rPr lang="cs-CZ" sz="2000" dirty="0" smtClean="0">
                <a:solidFill>
                  <a:srgbClr val="00B050"/>
                </a:solidFill>
              </a:rPr>
              <a:t>2. abstrakce </a:t>
            </a:r>
            <a:r>
              <a:rPr lang="cs-CZ" sz="2000" dirty="0">
                <a:solidFill>
                  <a:srgbClr val="00B050"/>
                </a:solidFill>
              </a:rPr>
              <a:t>hardware </a:t>
            </a:r>
            <a:r>
              <a:rPr lang="cs-CZ" sz="2000" dirty="0"/>
              <a:t>– vytváří rozhraní pro programy, které </a:t>
            </a:r>
            <a:r>
              <a:rPr lang="cs-CZ" sz="2000" dirty="0">
                <a:hlinkClick r:id="rId2" action="ppaction://hlinksldjump"/>
              </a:rPr>
              <a:t>abstrahuje</a:t>
            </a:r>
            <a:r>
              <a:rPr lang="cs-CZ" sz="2000" dirty="0"/>
              <a:t> ovládání hardware a dalších funkcí do snadno použitelných funkcí (API)</a:t>
            </a:r>
          </a:p>
          <a:p>
            <a:r>
              <a:rPr lang="cs-CZ" sz="2000" dirty="0" smtClean="0">
                <a:solidFill>
                  <a:srgbClr val="00B050"/>
                </a:solidFill>
              </a:rPr>
              <a:t>3. správa </a:t>
            </a:r>
            <a:r>
              <a:rPr lang="cs-CZ" sz="2000" dirty="0">
                <a:solidFill>
                  <a:srgbClr val="00B050"/>
                </a:solidFill>
              </a:rPr>
              <a:t>prostředků </a:t>
            </a:r>
            <a:r>
              <a:rPr lang="cs-CZ" sz="2000" dirty="0"/>
              <a:t>– přiděluje a odebírá procesům systémové prostředky počítače</a:t>
            </a:r>
            <a:r>
              <a:rPr lang="cs-CZ" sz="2800" dirty="0"/>
              <a:t/>
            </a:r>
            <a:br>
              <a:rPr lang="cs-CZ" sz="2800" dirty="0"/>
            </a:br>
            <a:r>
              <a:rPr lang="cs-CZ" sz="2800" dirty="0"/>
              <a:t> </a:t>
            </a:r>
            <a:r>
              <a:rPr lang="cs-CZ" sz="2400" dirty="0" smtClean="0">
                <a:hlinkClick r:id="rId3" action="ppaction://hlinksldjump"/>
              </a:rPr>
              <a:t>Operační </a:t>
            </a:r>
            <a:r>
              <a:rPr lang="cs-CZ" sz="2400" dirty="0">
                <a:hlinkClick r:id="rId3" action="ppaction://hlinksldjump"/>
              </a:rPr>
              <a:t>systém </a:t>
            </a:r>
            <a:r>
              <a:rPr lang="cs-CZ" sz="2400" dirty="0"/>
              <a:t>je velmi komplexní software, jehož vývoj je mnohem složitější a náročnější, než vývoj obyčejných programů.</a:t>
            </a:r>
          </a:p>
        </p:txBody>
      </p:sp>
      <p:sp>
        <p:nvSpPr>
          <p:cNvPr id="3" name="Tlačítko akce: Zpět nebo Předchozí 2">
            <a:hlinkClick r:id="rId4" action="ppaction://hlinksldjump" highlightClick="1"/>
          </p:cNvPr>
          <p:cNvSpPr/>
          <p:nvPr/>
        </p:nvSpPr>
        <p:spPr>
          <a:xfrm>
            <a:off x="7956376" y="6309320"/>
            <a:ext cx="1080120" cy="5486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64566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délník 1"/>
          <p:cNvSpPr/>
          <p:nvPr/>
        </p:nvSpPr>
        <p:spPr>
          <a:xfrm>
            <a:off x="0" y="476672"/>
            <a:ext cx="9144000" cy="2677656"/>
          </a:xfrm>
          <a:prstGeom prst="rect">
            <a:avLst/>
          </a:prstGeom>
        </p:spPr>
        <p:txBody>
          <a:bodyPr wrap="square">
            <a:spAutoFit/>
          </a:bodyPr>
          <a:lstStyle/>
          <a:p>
            <a:r>
              <a:rPr lang="cs-CZ" sz="2800" dirty="0">
                <a:solidFill>
                  <a:srgbClr val="FF0000"/>
                </a:solidFill>
              </a:rPr>
              <a:t>Abstrakce </a:t>
            </a:r>
            <a:r>
              <a:rPr lang="cs-CZ" sz="2800" dirty="0" smtClean="0"/>
              <a:t/>
            </a:r>
            <a:br>
              <a:rPr lang="cs-CZ" sz="2800" dirty="0" smtClean="0"/>
            </a:br>
            <a:r>
              <a:rPr lang="cs-CZ" sz="2800" dirty="0" smtClean="0"/>
              <a:t>v </a:t>
            </a:r>
            <a:r>
              <a:rPr lang="cs-CZ" sz="2800" dirty="0"/>
              <a:t>informatice označuje přiblížení způsobu práce s daty nebo technickými prostředky počítače </a:t>
            </a:r>
            <a:r>
              <a:rPr lang="cs-CZ" sz="2800" dirty="0" smtClean="0"/>
              <a:t>způsobem, </a:t>
            </a:r>
            <a:r>
              <a:rPr lang="cs-CZ" sz="2800" dirty="0"/>
              <a:t>jakým by s nimi pracoval člověk</a:t>
            </a:r>
            <a:r>
              <a:rPr lang="cs-CZ" sz="2800" dirty="0" smtClean="0"/>
              <a:t>.</a:t>
            </a:r>
            <a:br>
              <a:rPr lang="cs-CZ" sz="2800" dirty="0" smtClean="0"/>
            </a:br>
            <a:r>
              <a:rPr lang="cs-CZ" sz="2800" dirty="0" smtClean="0"/>
              <a:t>V </a:t>
            </a:r>
            <a:r>
              <a:rPr lang="cs-CZ" sz="2800" dirty="0"/>
              <a:t>programování je abstrakce zastoupena programovacími jazyky, které nahradily strojový kód.</a:t>
            </a:r>
          </a:p>
        </p:txBody>
      </p:sp>
      <p:sp>
        <p:nvSpPr>
          <p:cNvPr id="3" name="Tlačítko akce: Zpět nebo Předchozí 2">
            <a:hlinkClick r:id="rId2" action="ppaction://hlinksldjump" highlightClick="1"/>
          </p:cNvPr>
          <p:cNvSpPr/>
          <p:nvPr/>
        </p:nvSpPr>
        <p:spPr>
          <a:xfrm>
            <a:off x="8028384" y="6309320"/>
            <a:ext cx="1115616" cy="5486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76928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délník 1"/>
          <p:cNvSpPr/>
          <p:nvPr/>
        </p:nvSpPr>
        <p:spPr>
          <a:xfrm>
            <a:off x="251520" y="-79653"/>
            <a:ext cx="8280920" cy="6340197"/>
          </a:xfrm>
          <a:prstGeom prst="rect">
            <a:avLst/>
          </a:prstGeom>
        </p:spPr>
        <p:txBody>
          <a:bodyPr wrap="square">
            <a:spAutoFit/>
          </a:bodyPr>
          <a:lstStyle/>
          <a:p>
            <a:r>
              <a:rPr lang="cs-CZ" sz="3200" dirty="0">
                <a:solidFill>
                  <a:srgbClr val="FF0000"/>
                </a:solidFill>
              </a:rPr>
              <a:t>Operační </a:t>
            </a:r>
            <a:r>
              <a:rPr lang="cs-CZ" sz="3200" dirty="0" smtClean="0">
                <a:solidFill>
                  <a:srgbClr val="FF0000"/>
                </a:solidFill>
              </a:rPr>
              <a:t>systémy </a:t>
            </a:r>
            <a:br>
              <a:rPr lang="cs-CZ" sz="3200" dirty="0" smtClean="0">
                <a:solidFill>
                  <a:srgbClr val="FF0000"/>
                </a:solidFill>
              </a:rPr>
            </a:br>
            <a:r>
              <a:rPr lang="cs-CZ" dirty="0" smtClean="0"/>
              <a:t>podle  tvůrců:</a:t>
            </a:r>
            <a:endParaRPr lang="cs-CZ" sz="3200" dirty="0">
              <a:solidFill>
                <a:srgbClr val="FF0000"/>
              </a:solidFill>
            </a:endParaRPr>
          </a:p>
          <a:p>
            <a:r>
              <a:rPr lang="cs-CZ" dirty="0" smtClean="0">
                <a:solidFill>
                  <a:srgbClr val="00B050"/>
                </a:solidFill>
              </a:rPr>
              <a:t>BSD</a:t>
            </a:r>
            <a:endParaRPr lang="cs-CZ" dirty="0">
              <a:solidFill>
                <a:srgbClr val="00B050"/>
              </a:solidFill>
            </a:endParaRPr>
          </a:p>
          <a:p>
            <a:r>
              <a:rPr lang="cs-CZ" dirty="0" err="1"/>
              <a:t>FreeBSD</a:t>
            </a:r>
            <a:r>
              <a:rPr lang="cs-CZ" dirty="0"/>
              <a:t>, </a:t>
            </a:r>
            <a:r>
              <a:rPr lang="cs-CZ" dirty="0" err="1"/>
              <a:t>NetBSD</a:t>
            </a:r>
            <a:r>
              <a:rPr lang="cs-CZ" dirty="0"/>
              <a:t>, </a:t>
            </a:r>
            <a:r>
              <a:rPr lang="cs-CZ" dirty="0" err="1"/>
              <a:t>OpenBSD</a:t>
            </a:r>
            <a:r>
              <a:rPr lang="cs-CZ" dirty="0"/>
              <a:t>, </a:t>
            </a:r>
            <a:r>
              <a:rPr lang="cs-CZ" dirty="0" err="1"/>
              <a:t>DragonFly</a:t>
            </a:r>
            <a:r>
              <a:rPr lang="cs-CZ" dirty="0"/>
              <a:t> BSD</a:t>
            </a:r>
          </a:p>
          <a:p>
            <a:r>
              <a:rPr lang="cs-CZ" dirty="0">
                <a:solidFill>
                  <a:srgbClr val="00B050"/>
                </a:solidFill>
              </a:rPr>
              <a:t>Linux</a:t>
            </a:r>
            <a:r>
              <a:rPr lang="cs-CZ" dirty="0"/>
              <a:t> (distribuce)</a:t>
            </a:r>
          </a:p>
          <a:p>
            <a:r>
              <a:rPr lang="cs-CZ" dirty="0" err="1"/>
              <a:t>Debian</a:t>
            </a:r>
            <a:r>
              <a:rPr lang="cs-CZ" dirty="0"/>
              <a:t>, Fedora, </a:t>
            </a:r>
            <a:r>
              <a:rPr lang="cs-CZ" dirty="0" err="1"/>
              <a:t>Gentoo</a:t>
            </a:r>
            <a:r>
              <a:rPr lang="cs-CZ" dirty="0"/>
              <a:t>, </a:t>
            </a:r>
            <a:r>
              <a:rPr lang="cs-CZ" dirty="0" err="1"/>
              <a:t>Knoppix</a:t>
            </a:r>
            <a:r>
              <a:rPr lang="cs-CZ" dirty="0"/>
              <a:t>, </a:t>
            </a:r>
            <a:r>
              <a:rPr lang="cs-CZ" dirty="0" err="1"/>
              <a:t>Mandriva</a:t>
            </a:r>
            <a:r>
              <a:rPr lang="cs-CZ" dirty="0"/>
              <a:t>, </a:t>
            </a:r>
            <a:r>
              <a:rPr lang="cs-CZ" dirty="0" err="1"/>
              <a:t>Red</a:t>
            </a:r>
            <a:r>
              <a:rPr lang="cs-CZ" dirty="0"/>
              <a:t> </a:t>
            </a:r>
            <a:r>
              <a:rPr lang="cs-CZ" dirty="0" err="1"/>
              <a:t>Hat</a:t>
            </a:r>
            <a:r>
              <a:rPr lang="cs-CZ" dirty="0"/>
              <a:t>, </a:t>
            </a:r>
            <a:r>
              <a:rPr lang="cs-CZ" dirty="0" err="1"/>
              <a:t>Slackware</a:t>
            </a:r>
            <a:r>
              <a:rPr lang="cs-CZ" dirty="0"/>
              <a:t>, SUSE, </a:t>
            </a:r>
            <a:r>
              <a:rPr lang="cs-CZ" dirty="0" err="1"/>
              <a:t>Ubuntu</a:t>
            </a:r>
            <a:r>
              <a:rPr lang="cs-CZ" dirty="0"/>
              <a:t>, další...</a:t>
            </a:r>
          </a:p>
          <a:p>
            <a:r>
              <a:rPr lang="cs-CZ" dirty="0">
                <a:solidFill>
                  <a:srgbClr val="00B050"/>
                </a:solidFill>
              </a:rPr>
              <a:t>Mac OS</a:t>
            </a:r>
          </a:p>
          <a:p>
            <a:r>
              <a:rPr lang="cs-CZ" dirty="0" err="1"/>
              <a:t>System</a:t>
            </a:r>
            <a:r>
              <a:rPr lang="cs-CZ" dirty="0"/>
              <a:t> 6, </a:t>
            </a:r>
            <a:r>
              <a:rPr lang="cs-CZ" dirty="0" err="1"/>
              <a:t>System</a:t>
            </a:r>
            <a:r>
              <a:rPr lang="cs-CZ" dirty="0"/>
              <a:t> 7,</a:t>
            </a:r>
          </a:p>
          <a:p>
            <a:r>
              <a:rPr lang="cs-CZ" dirty="0"/>
              <a:t>Mac OS 8, Mac OS 9,</a:t>
            </a:r>
          </a:p>
          <a:p>
            <a:r>
              <a:rPr lang="cs-CZ" dirty="0"/>
              <a:t>Mac OS X</a:t>
            </a:r>
          </a:p>
          <a:p>
            <a:r>
              <a:rPr lang="cs-CZ" dirty="0">
                <a:solidFill>
                  <a:srgbClr val="00B050"/>
                </a:solidFill>
              </a:rPr>
              <a:t>Windows pro DOS</a:t>
            </a:r>
          </a:p>
          <a:p>
            <a:r>
              <a:rPr lang="cs-CZ" dirty="0"/>
              <a:t>1.0, 2.0, 3.0, 3.1x, 95, 98, </a:t>
            </a:r>
            <a:r>
              <a:rPr lang="cs-CZ" dirty="0" err="1"/>
              <a:t>Me</a:t>
            </a:r>
            <a:endParaRPr lang="cs-CZ" dirty="0"/>
          </a:p>
          <a:p>
            <a:r>
              <a:rPr lang="cs-CZ" dirty="0">
                <a:solidFill>
                  <a:srgbClr val="00B050"/>
                </a:solidFill>
              </a:rPr>
              <a:t>Windows NT</a:t>
            </a:r>
          </a:p>
          <a:p>
            <a:r>
              <a:rPr lang="cs-CZ" dirty="0"/>
              <a:t>3.1, 3.5, 3.51, 4.0, 2000, XP, 2003, Vista, 2008, Windows 7, 2008 R2, Windows 8</a:t>
            </a:r>
          </a:p>
          <a:p>
            <a:r>
              <a:rPr lang="cs-CZ" dirty="0">
                <a:solidFill>
                  <a:srgbClr val="00B050"/>
                </a:solidFill>
              </a:rPr>
              <a:t>Mobilní telefony a PDA</a:t>
            </a:r>
          </a:p>
          <a:p>
            <a:r>
              <a:rPr lang="cs-CZ" dirty="0"/>
              <a:t>Android, </a:t>
            </a:r>
            <a:r>
              <a:rPr lang="cs-CZ" dirty="0" err="1"/>
              <a:t>BlackBerry</a:t>
            </a:r>
            <a:r>
              <a:rPr lang="cs-CZ" dirty="0"/>
              <a:t> OS, </a:t>
            </a:r>
            <a:r>
              <a:rPr lang="cs-CZ" dirty="0" err="1"/>
              <a:t>iOS</a:t>
            </a:r>
            <a:r>
              <a:rPr lang="cs-CZ" dirty="0"/>
              <a:t>, </a:t>
            </a:r>
            <a:r>
              <a:rPr lang="cs-CZ" dirty="0" err="1"/>
              <a:t>Maemo</a:t>
            </a:r>
            <a:r>
              <a:rPr lang="cs-CZ" dirty="0"/>
              <a:t>, </a:t>
            </a:r>
            <a:r>
              <a:rPr lang="cs-CZ" dirty="0" err="1"/>
              <a:t>PalmOS</a:t>
            </a:r>
            <a:r>
              <a:rPr lang="cs-CZ" dirty="0"/>
              <a:t>, </a:t>
            </a:r>
            <a:r>
              <a:rPr lang="cs-CZ" dirty="0" err="1"/>
              <a:t>webOS</a:t>
            </a:r>
            <a:r>
              <a:rPr lang="cs-CZ" dirty="0"/>
              <a:t>, </a:t>
            </a:r>
            <a:r>
              <a:rPr lang="cs-CZ" dirty="0" err="1"/>
              <a:t>Symbian</a:t>
            </a:r>
            <a:r>
              <a:rPr lang="cs-CZ" dirty="0"/>
              <a:t> OS, Windows CE, Windows Mobile, Windows </a:t>
            </a:r>
            <a:r>
              <a:rPr lang="cs-CZ" dirty="0" err="1"/>
              <a:t>Phone</a:t>
            </a:r>
            <a:r>
              <a:rPr lang="cs-CZ" dirty="0"/>
              <a:t> 7</a:t>
            </a:r>
          </a:p>
          <a:p>
            <a:r>
              <a:rPr lang="cs-CZ" dirty="0">
                <a:solidFill>
                  <a:srgbClr val="00B050"/>
                </a:solidFill>
              </a:rPr>
              <a:t>DOS</a:t>
            </a:r>
          </a:p>
          <a:p>
            <a:r>
              <a:rPr lang="cs-CZ" dirty="0"/>
              <a:t>MS-DOS, DR-DOS, </a:t>
            </a:r>
            <a:r>
              <a:rPr lang="cs-CZ" dirty="0" err="1"/>
              <a:t>Enhanced</a:t>
            </a:r>
            <a:r>
              <a:rPr lang="cs-CZ" dirty="0"/>
              <a:t>-DR-DOS, </a:t>
            </a:r>
            <a:r>
              <a:rPr lang="cs-CZ" dirty="0" err="1"/>
              <a:t>FreeDOS</a:t>
            </a:r>
            <a:r>
              <a:rPr lang="cs-CZ" dirty="0"/>
              <a:t>, PTS-DOS</a:t>
            </a:r>
          </a:p>
        </p:txBody>
      </p:sp>
      <p:sp>
        <p:nvSpPr>
          <p:cNvPr id="3" name="Tlačítko akce: Zpět nebo Předchozí 2">
            <a:hlinkClick r:id="rId2" action="ppaction://hlinksldjump" highlightClick="1"/>
          </p:cNvPr>
          <p:cNvSpPr/>
          <p:nvPr/>
        </p:nvSpPr>
        <p:spPr>
          <a:xfrm>
            <a:off x="8028384" y="6165304"/>
            <a:ext cx="1008112" cy="69269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21749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548680"/>
            <a:ext cx="7992888" cy="1015663"/>
          </a:xfrm>
          <a:prstGeom prst="rect">
            <a:avLst/>
          </a:prstGeom>
          <a:noFill/>
        </p:spPr>
        <p:txBody>
          <a:bodyPr wrap="square" rtlCol="0">
            <a:spAutoFit/>
          </a:bodyPr>
          <a:lstStyle/>
          <a:p>
            <a:pPr algn="ctr"/>
            <a:r>
              <a:rPr lang="cs-CZ" sz="6000" dirty="0" smtClean="0">
                <a:solidFill>
                  <a:srgbClr val="FF0000"/>
                </a:solidFill>
              </a:rPr>
              <a:t>Konec</a:t>
            </a:r>
            <a:endParaRPr lang="cs-CZ" sz="6000" dirty="0">
              <a:solidFill>
                <a:srgbClr val="FF0000"/>
              </a:solidFill>
            </a:endParaRPr>
          </a:p>
        </p:txBody>
      </p:sp>
    </p:spTree>
    <p:extLst>
      <p:ext uri="{BB962C8B-B14F-4D97-AF65-F5344CB8AC3E}">
        <p14:creationId xmlns:p14="http://schemas.microsoft.com/office/powerpoint/2010/main" val="3420993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63688" y="2274838"/>
            <a:ext cx="5688632" cy="2246769"/>
          </a:xfrm>
          <a:prstGeom prst="rect">
            <a:avLst/>
          </a:prstGeom>
        </p:spPr>
        <p:txBody>
          <a:bodyPr wrap="square">
            <a:spAutoFit/>
          </a:bodyPr>
          <a:lstStyle/>
          <a:p>
            <a:r>
              <a:rPr lang="cs-CZ" sz="2000" dirty="0">
                <a:solidFill>
                  <a:srgbClr val="002060"/>
                </a:solidFill>
              </a:rPr>
              <a:t>Autor :         Trýzna  Stanislav</a:t>
            </a:r>
            <a:br>
              <a:rPr lang="cs-CZ" sz="2000" dirty="0">
                <a:solidFill>
                  <a:srgbClr val="002060"/>
                </a:solidFill>
              </a:rPr>
            </a:br>
            <a:r>
              <a:rPr lang="cs-CZ" sz="2000" dirty="0">
                <a:solidFill>
                  <a:srgbClr val="002060"/>
                </a:solidFill>
              </a:rPr>
              <a:t>Školní rok :   2011/2012</a:t>
            </a:r>
            <a:br>
              <a:rPr lang="cs-CZ" sz="2000" dirty="0">
                <a:solidFill>
                  <a:srgbClr val="002060"/>
                </a:solidFill>
              </a:rPr>
            </a:br>
            <a:r>
              <a:rPr lang="cs-CZ" sz="2000" dirty="0">
                <a:solidFill>
                  <a:srgbClr val="002060"/>
                </a:solidFill>
              </a:rPr>
              <a:t>Určeno pro : šestý ročník</a:t>
            </a:r>
            <a:br>
              <a:rPr lang="cs-CZ" sz="2000" dirty="0">
                <a:solidFill>
                  <a:srgbClr val="002060"/>
                </a:solidFill>
              </a:rPr>
            </a:br>
            <a:r>
              <a:rPr lang="cs-CZ" sz="2000" dirty="0">
                <a:solidFill>
                  <a:srgbClr val="002060"/>
                </a:solidFill>
              </a:rPr>
              <a:t>Předmět:      informatika</a:t>
            </a:r>
            <a:br>
              <a:rPr lang="cs-CZ" sz="2000" dirty="0">
                <a:solidFill>
                  <a:srgbClr val="002060"/>
                </a:solidFill>
              </a:rPr>
            </a:br>
            <a:r>
              <a:rPr lang="cs-CZ" sz="2000" dirty="0">
                <a:solidFill>
                  <a:srgbClr val="002060"/>
                </a:solidFill>
              </a:rPr>
              <a:t>Téma : základní orientace </a:t>
            </a:r>
            <a:r>
              <a:rPr lang="cs-CZ" sz="2000" dirty="0" smtClean="0">
                <a:solidFill>
                  <a:srgbClr val="002060"/>
                </a:solidFill>
              </a:rPr>
              <a:t>v programovém </a:t>
            </a:r>
            <a:br>
              <a:rPr lang="cs-CZ" sz="2000" dirty="0" smtClean="0">
                <a:solidFill>
                  <a:srgbClr val="002060"/>
                </a:solidFill>
              </a:rPr>
            </a:br>
            <a:r>
              <a:rPr lang="cs-CZ" sz="2000" dirty="0" smtClean="0">
                <a:solidFill>
                  <a:srgbClr val="002060"/>
                </a:solidFill>
              </a:rPr>
              <a:t>           vybavení PC</a:t>
            </a:r>
            <a:r>
              <a:rPr lang="cs-CZ" sz="2000" dirty="0">
                <a:solidFill>
                  <a:srgbClr val="002060"/>
                </a:solidFill>
              </a:rPr>
              <a:t/>
            </a:r>
            <a:br>
              <a:rPr lang="cs-CZ" sz="2000" dirty="0">
                <a:solidFill>
                  <a:srgbClr val="002060"/>
                </a:solidFill>
              </a:rPr>
            </a:br>
            <a:r>
              <a:rPr lang="cs-CZ" sz="2000" dirty="0">
                <a:solidFill>
                  <a:srgbClr val="002060"/>
                </a:solidFill>
              </a:rPr>
              <a:t>Způsob použití ve výuce:  </a:t>
            </a:r>
            <a:r>
              <a:rPr lang="cs-CZ" sz="2000" dirty="0" smtClean="0">
                <a:solidFill>
                  <a:srgbClr val="002060"/>
                </a:solidFill>
              </a:rPr>
              <a:t>výuková  </a:t>
            </a:r>
            <a:r>
              <a:rPr lang="cs-CZ" sz="2000" dirty="0">
                <a:solidFill>
                  <a:srgbClr val="002060"/>
                </a:solidFill>
              </a:rPr>
              <a:t>prezentace</a:t>
            </a:r>
          </a:p>
        </p:txBody>
      </p:sp>
    </p:spTree>
    <p:extLst>
      <p:ext uri="{BB962C8B-B14F-4D97-AF65-F5344CB8AC3E}">
        <p14:creationId xmlns:p14="http://schemas.microsoft.com/office/powerpoint/2010/main" val="2961962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16632"/>
            <a:ext cx="9252520" cy="4154984"/>
          </a:xfrm>
          <a:prstGeom prst="rect">
            <a:avLst/>
          </a:prstGeom>
        </p:spPr>
        <p:txBody>
          <a:bodyPr wrap="square">
            <a:spAutoFit/>
          </a:bodyPr>
          <a:lstStyle/>
          <a:p>
            <a:r>
              <a:rPr lang="cs-CZ" sz="4000" b="1" dirty="0">
                <a:solidFill>
                  <a:srgbClr val="FF0000"/>
                </a:solidFill>
              </a:rPr>
              <a:t>Software</a:t>
            </a:r>
            <a:r>
              <a:rPr lang="cs-CZ" sz="3200" b="1" dirty="0">
                <a:solidFill>
                  <a:srgbClr val="FF0000"/>
                </a:solidFill>
              </a:rPr>
              <a:t> </a:t>
            </a:r>
            <a:r>
              <a:rPr lang="cs-CZ" sz="2800" dirty="0" smtClean="0"/>
              <a:t>(</a:t>
            </a:r>
            <a:r>
              <a:rPr lang="cs-CZ" sz="2800" dirty="0"/>
              <a:t>programové vybavení</a:t>
            </a:r>
            <a:r>
              <a:rPr lang="cs-CZ" sz="2800" dirty="0" smtClean="0"/>
              <a:t>)</a:t>
            </a:r>
            <a:br>
              <a:rPr lang="cs-CZ" sz="2800" dirty="0" smtClean="0"/>
            </a:br>
            <a:r>
              <a:rPr lang="cs-CZ" sz="2800" dirty="0"/>
              <a:t/>
            </a:r>
            <a:br>
              <a:rPr lang="cs-CZ" sz="2800" dirty="0"/>
            </a:br>
            <a:r>
              <a:rPr lang="cs-CZ" sz="2800" dirty="0"/>
              <a:t>je v informatice sada všech počítačových </a:t>
            </a:r>
            <a:r>
              <a:rPr lang="cs-CZ" sz="2800" dirty="0">
                <a:hlinkClick r:id="rId2" action="ppaction://hlinksldjump"/>
              </a:rPr>
              <a:t>programů</a:t>
            </a:r>
            <a:r>
              <a:rPr lang="cs-CZ" sz="2800" dirty="0"/>
              <a:t> používaných v počítači, které provádějí </a:t>
            </a:r>
            <a:r>
              <a:rPr lang="cs-CZ" sz="2800" dirty="0" smtClean="0"/>
              <a:t>nějakou činnost.</a:t>
            </a:r>
            <a:br>
              <a:rPr lang="cs-CZ" sz="2800" dirty="0" smtClean="0"/>
            </a:br>
            <a:r>
              <a:rPr lang="cs-CZ" sz="2800" dirty="0" smtClean="0"/>
              <a:t/>
            </a:r>
            <a:br>
              <a:rPr lang="cs-CZ" sz="2800" dirty="0" smtClean="0"/>
            </a:br>
            <a:r>
              <a:rPr lang="cs-CZ" sz="2800" dirty="0" smtClean="0">
                <a:hlinkClick r:id="rId3" action="ppaction://hlinksldjump"/>
              </a:rPr>
              <a:t>Software</a:t>
            </a:r>
            <a:r>
              <a:rPr lang="cs-CZ" sz="2800" dirty="0" smtClean="0"/>
              <a:t> </a:t>
            </a:r>
            <a:r>
              <a:rPr lang="cs-CZ" sz="2800" dirty="0"/>
              <a:t>lze rozdělit na </a:t>
            </a:r>
            <a:r>
              <a:rPr lang="cs-CZ" sz="2800" dirty="0">
                <a:hlinkClick r:id="rId4" action="ppaction://hlinksldjump"/>
              </a:rPr>
              <a:t>systémový software</a:t>
            </a:r>
            <a:r>
              <a:rPr lang="cs-CZ" sz="2800" dirty="0"/>
              <a:t>, který zajišťuje chod samotného počítače a jeho styk s okolím a na </a:t>
            </a:r>
            <a:r>
              <a:rPr lang="cs-CZ" sz="2800" dirty="0">
                <a:hlinkClick r:id="rId5" action="ppaction://hlinksldjump"/>
              </a:rPr>
              <a:t>aplikační software</a:t>
            </a:r>
            <a:r>
              <a:rPr lang="cs-CZ" sz="2800" dirty="0"/>
              <a:t>, se </a:t>
            </a:r>
            <a:r>
              <a:rPr lang="cs-CZ" sz="2800" dirty="0" smtClean="0"/>
              <a:t>kterém </a:t>
            </a:r>
            <a:r>
              <a:rPr lang="cs-CZ" sz="2800" dirty="0"/>
              <a:t>buď pracuje uživatel počítače nebo zajišťuje řízení nějakého stroje.</a:t>
            </a:r>
          </a:p>
        </p:txBody>
      </p:sp>
    </p:spTree>
    <p:extLst>
      <p:ext uri="{BB962C8B-B14F-4D97-AF65-F5344CB8AC3E}">
        <p14:creationId xmlns:p14="http://schemas.microsoft.com/office/powerpoint/2010/main" val="3967287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ovéPole 1"/>
          <p:cNvSpPr txBox="1"/>
          <p:nvPr/>
        </p:nvSpPr>
        <p:spPr>
          <a:xfrm>
            <a:off x="107504" y="548680"/>
            <a:ext cx="8496944" cy="2062103"/>
          </a:xfrm>
          <a:prstGeom prst="rect">
            <a:avLst/>
          </a:prstGeom>
          <a:noFill/>
        </p:spPr>
        <p:txBody>
          <a:bodyPr wrap="square" rtlCol="0">
            <a:spAutoFit/>
          </a:bodyPr>
          <a:lstStyle/>
          <a:p>
            <a:r>
              <a:rPr lang="cs-CZ" sz="3200" dirty="0" smtClean="0">
                <a:solidFill>
                  <a:srgbClr val="FF0000"/>
                </a:solidFill>
              </a:rPr>
              <a:t>Program</a:t>
            </a:r>
            <a:br>
              <a:rPr lang="cs-CZ" sz="3200" dirty="0" smtClean="0">
                <a:solidFill>
                  <a:srgbClr val="FF0000"/>
                </a:solidFill>
              </a:rPr>
            </a:br>
            <a:r>
              <a:rPr lang="cs-CZ" sz="3200" dirty="0" smtClean="0">
                <a:solidFill>
                  <a:srgbClr val="FF0000"/>
                </a:solidFill>
              </a:rPr>
              <a:t/>
            </a:r>
            <a:br>
              <a:rPr lang="cs-CZ" sz="3200" dirty="0" smtClean="0">
                <a:solidFill>
                  <a:srgbClr val="FF0000"/>
                </a:solidFill>
              </a:rPr>
            </a:br>
            <a:r>
              <a:rPr lang="cs-CZ" sz="3200" dirty="0" smtClean="0"/>
              <a:t>je posloupnost(algoritmus)příkazů, které má PC provést, aby se splnily naše požadavky.</a:t>
            </a:r>
            <a:endParaRPr lang="cs-CZ" sz="3200" dirty="0">
              <a:solidFill>
                <a:srgbClr val="FF0000"/>
              </a:solidFill>
            </a:endParaRPr>
          </a:p>
        </p:txBody>
      </p:sp>
      <p:sp>
        <p:nvSpPr>
          <p:cNvPr id="3" name="Tlačítko akce: Zpět nebo Předchozí 2">
            <a:hlinkClick r:id="rId2" action="ppaction://hlinksldjump" highlightClick="1"/>
          </p:cNvPr>
          <p:cNvSpPr/>
          <p:nvPr/>
        </p:nvSpPr>
        <p:spPr>
          <a:xfrm>
            <a:off x="8100392" y="6165304"/>
            <a:ext cx="936104" cy="69269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738323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délník 1"/>
          <p:cNvSpPr/>
          <p:nvPr/>
        </p:nvSpPr>
        <p:spPr>
          <a:xfrm>
            <a:off x="0" y="116633"/>
            <a:ext cx="9252520" cy="5940088"/>
          </a:xfrm>
          <a:prstGeom prst="rect">
            <a:avLst/>
          </a:prstGeom>
        </p:spPr>
        <p:txBody>
          <a:bodyPr wrap="square">
            <a:spAutoFit/>
          </a:bodyPr>
          <a:lstStyle/>
          <a:p>
            <a:r>
              <a:rPr lang="cs-CZ" sz="3600" dirty="0" smtClean="0">
                <a:solidFill>
                  <a:srgbClr val="FF0000"/>
                </a:solidFill>
              </a:rPr>
              <a:t/>
            </a:r>
            <a:br>
              <a:rPr lang="cs-CZ" sz="3600" dirty="0" smtClean="0">
                <a:solidFill>
                  <a:srgbClr val="FF0000"/>
                </a:solidFill>
              </a:rPr>
            </a:br>
            <a:r>
              <a:rPr lang="cs-CZ" sz="3600" dirty="0" smtClean="0">
                <a:solidFill>
                  <a:srgbClr val="FF0000"/>
                </a:solidFill>
              </a:rPr>
              <a:t/>
            </a:r>
            <a:br>
              <a:rPr lang="cs-CZ" sz="3600" dirty="0" smtClean="0">
                <a:solidFill>
                  <a:srgbClr val="FF0000"/>
                </a:solidFill>
              </a:rPr>
            </a:br>
            <a:r>
              <a:rPr lang="cs-CZ" sz="3600" dirty="0" smtClean="0">
                <a:solidFill>
                  <a:srgbClr val="FF0000"/>
                </a:solidFill>
              </a:rPr>
              <a:t>Systémový </a:t>
            </a:r>
            <a:r>
              <a:rPr lang="cs-CZ" sz="3600" dirty="0">
                <a:solidFill>
                  <a:srgbClr val="FF0000"/>
                </a:solidFill>
              </a:rPr>
              <a:t>software </a:t>
            </a:r>
            <a:r>
              <a:rPr lang="cs-CZ" dirty="0" smtClean="0"/>
              <a:t/>
            </a:r>
            <a:br>
              <a:rPr lang="cs-CZ" dirty="0" smtClean="0"/>
            </a:br>
            <a:r>
              <a:rPr lang="cs-CZ" sz="2400" dirty="0" smtClean="0"/>
              <a:t>umožňuje </a:t>
            </a:r>
            <a:r>
              <a:rPr lang="cs-CZ" sz="2400" dirty="0"/>
              <a:t>efektivní používání </a:t>
            </a:r>
            <a:r>
              <a:rPr lang="cs-CZ" sz="2400" dirty="0" smtClean="0"/>
              <a:t>počítače</a:t>
            </a:r>
            <a:r>
              <a:rPr lang="cs-CZ" dirty="0" smtClean="0"/>
              <a:t/>
            </a:r>
            <a:br>
              <a:rPr lang="cs-CZ" dirty="0" smtClean="0"/>
            </a:br>
            <a:endParaRPr lang="cs-CZ" dirty="0"/>
          </a:p>
          <a:p>
            <a:r>
              <a:rPr lang="cs-CZ" sz="2800" dirty="0" smtClean="0">
                <a:solidFill>
                  <a:srgbClr val="00B050"/>
                </a:solidFill>
                <a:hlinkClick r:id="rId2" action="ppaction://hlinksldjump"/>
              </a:rPr>
              <a:t>Firmware</a:t>
            </a:r>
            <a:r>
              <a:rPr lang="cs-CZ" sz="2400" dirty="0" smtClean="0">
                <a:solidFill>
                  <a:srgbClr val="00B050"/>
                </a:solidFill>
              </a:rPr>
              <a:t/>
            </a:r>
            <a:br>
              <a:rPr lang="cs-CZ" sz="2400" dirty="0" smtClean="0">
                <a:solidFill>
                  <a:srgbClr val="00B050"/>
                </a:solidFill>
              </a:rPr>
            </a:br>
            <a:r>
              <a:rPr lang="cs-CZ" sz="2400" dirty="0" smtClean="0">
                <a:solidFill>
                  <a:srgbClr val="00B050"/>
                </a:solidFill>
              </a:rPr>
              <a:t/>
            </a:r>
            <a:br>
              <a:rPr lang="cs-CZ" sz="2400" dirty="0" smtClean="0">
                <a:solidFill>
                  <a:srgbClr val="00B050"/>
                </a:solidFill>
              </a:rPr>
            </a:br>
            <a:r>
              <a:rPr lang="cs-CZ" sz="2400" dirty="0" smtClean="0"/>
              <a:t>software obsažený v </a:t>
            </a:r>
            <a:r>
              <a:rPr lang="cs-CZ" sz="2400" dirty="0"/>
              <a:t>hardware (BIOS, firmware vstupně-výstupních </a:t>
            </a:r>
            <a:r>
              <a:rPr lang="cs-CZ" sz="2400" dirty="0" smtClean="0"/>
              <a:t>zařízení)</a:t>
            </a:r>
            <a:br>
              <a:rPr lang="cs-CZ" sz="2400" dirty="0" smtClean="0"/>
            </a:br>
            <a:r>
              <a:rPr lang="cs-CZ" dirty="0" smtClean="0"/>
              <a:t/>
            </a:r>
            <a:br>
              <a:rPr lang="cs-CZ" dirty="0" smtClean="0"/>
            </a:br>
            <a:endParaRPr lang="cs-CZ" dirty="0"/>
          </a:p>
          <a:p>
            <a:r>
              <a:rPr lang="cs-CZ" sz="2800" dirty="0" smtClean="0">
                <a:solidFill>
                  <a:srgbClr val="00B050"/>
                </a:solidFill>
                <a:hlinkClick r:id="rId3" action="ppaction://hlinksldjump"/>
              </a:rPr>
              <a:t>Operační </a:t>
            </a:r>
            <a:r>
              <a:rPr lang="cs-CZ" sz="2800" dirty="0">
                <a:solidFill>
                  <a:srgbClr val="00B050"/>
                </a:solidFill>
                <a:hlinkClick r:id="rId3" action="ppaction://hlinksldjump"/>
              </a:rPr>
              <a:t>systém </a:t>
            </a:r>
            <a:r>
              <a:rPr lang="cs-CZ" sz="2800" dirty="0" smtClean="0"/>
              <a:t/>
            </a:r>
            <a:br>
              <a:rPr lang="cs-CZ" sz="2800" dirty="0" smtClean="0"/>
            </a:br>
            <a:r>
              <a:rPr lang="cs-CZ" dirty="0" smtClean="0"/>
              <a:t/>
            </a:r>
            <a:br>
              <a:rPr lang="cs-CZ" dirty="0" smtClean="0"/>
            </a:br>
            <a:r>
              <a:rPr lang="cs-CZ" sz="2400" dirty="0" smtClean="0"/>
              <a:t>spravuje </a:t>
            </a:r>
            <a:r>
              <a:rPr lang="cs-CZ" sz="2400" dirty="0"/>
              <a:t>počítač, vytváří prostředí pro </a:t>
            </a:r>
            <a:r>
              <a:rPr lang="cs-CZ" sz="2400" dirty="0" smtClean="0"/>
              <a:t>programy a udržuje jádro </a:t>
            </a:r>
            <a:r>
              <a:rPr lang="cs-CZ" sz="2400" dirty="0"/>
              <a:t>operačního systému (včetně ovladačů zařízení)</a:t>
            </a:r>
          </a:p>
        </p:txBody>
      </p:sp>
      <p:sp>
        <p:nvSpPr>
          <p:cNvPr id="3" name="Tlačítko akce: Zpět nebo Předchozí 2">
            <a:hlinkClick r:id="rId4" action="ppaction://hlinksldjump" highlightClick="1"/>
          </p:cNvPr>
          <p:cNvSpPr/>
          <p:nvPr/>
        </p:nvSpPr>
        <p:spPr>
          <a:xfrm>
            <a:off x="7956376" y="6056721"/>
            <a:ext cx="1080120" cy="801279"/>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97393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délník 1"/>
          <p:cNvSpPr/>
          <p:nvPr/>
        </p:nvSpPr>
        <p:spPr>
          <a:xfrm>
            <a:off x="0" y="0"/>
            <a:ext cx="9144000" cy="4647426"/>
          </a:xfrm>
          <a:prstGeom prst="rect">
            <a:avLst/>
          </a:prstGeom>
        </p:spPr>
        <p:txBody>
          <a:bodyPr wrap="square">
            <a:spAutoFit/>
          </a:bodyPr>
          <a:lstStyle/>
          <a:p>
            <a:pPr algn="ctr"/>
            <a:r>
              <a:rPr lang="cs-CZ" sz="4000" dirty="0" smtClean="0">
                <a:solidFill>
                  <a:srgbClr val="FF0000"/>
                </a:solidFill>
              </a:rPr>
              <a:t>Firmware</a:t>
            </a:r>
            <a:br>
              <a:rPr lang="cs-CZ" sz="4000" dirty="0" smtClean="0">
                <a:solidFill>
                  <a:srgbClr val="FF0000"/>
                </a:solidFill>
              </a:rPr>
            </a:br>
            <a:endParaRPr lang="cs-CZ" sz="4000" dirty="0">
              <a:solidFill>
                <a:srgbClr val="FF0000"/>
              </a:solidFill>
            </a:endParaRPr>
          </a:p>
          <a:p>
            <a:r>
              <a:rPr lang="cs-CZ" sz="2400" dirty="0"/>
              <a:t>V elektronice a výpočetní technice je termín </a:t>
            </a:r>
            <a:r>
              <a:rPr lang="cs-CZ" sz="2400" dirty="0">
                <a:solidFill>
                  <a:srgbClr val="00B050"/>
                </a:solidFill>
              </a:rPr>
              <a:t>firmware</a:t>
            </a:r>
            <a:r>
              <a:rPr lang="cs-CZ" sz="2400" dirty="0"/>
              <a:t> často používán k označení něčeho stálého, většinou poměrně malého, programy nebo datové struktury, které vnitřně ovládají různá elektronická zařízení</a:t>
            </a:r>
            <a:r>
              <a:rPr lang="cs-CZ" sz="2400" dirty="0" smtClean="0"/>
              <a:t>.</a:t>
            </a:r>
            <a:br>
              <a:rPr lang="cs-CZ" sz="2400" dirty="0" smtClean="0"/>
            </a:br>
            <a:r>
              <a:rPr lang="cs-CZ" sz="2400" dirty="0" smtClean="0"/>
              <a:t>Typické </a:t>
            </a:r>
            <a:r>
              <a:rPr lang="cs-CZ" sz="2400" dirty="0"/>
              <a:t>příklady zařízení obsahujících firmware se různí od konečných produktů jako jsou dálkové ovladače nebo kalkulačky, přes počítačové díly a zařízení jako jsou pevné disky, klávesnice, TFT obrazovky nebo paměťové karty, až po vědecké přístroje a průmyslové roboty.</a:t>
            </a:r>
          </a:p>
        </p:txBody>
      </p:sp>
      <p:sp>
        <p:nvSpPr>
          <p:cNvPr id="3" name="Tlačítko akce: Zpět nebo Předchozí 2">
            <a:hlinkClick r:id="rId2" action="ppaction://hlinksldjump" highlightClick="1"/>
          </p:cNvPr>
          <p:cNvSpPr/>
          <p:nvPr/>
        </p:nvSpPr>
        <p:spPr>
          <a:xfrm>
            <a:off x="7884368" y="6237312"/>
            <a:ext cx="1259632" cy="62068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23343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délník 1"/>
          <p:cNvSpPr/>
          <p:nvPr/>
        </p:nvSpPr>
        <p:spPr>
          <a:xfrm>
            <a:off x="107504" y="116633"/>
            <a:ext cx="9036496" cy="6370975"/>
          </a:xfrm>
          <a:prstGeom prst="rect">
            <a:avLst/>
          </a:prstGeom>
        </p:spPr>
        <p:txBody>
          <a:bodyPr wrap="square">
            <a:spAutoFit/>
          </a:bodyPr>
          <a:lstStyle/>
          <a:p>
            <a:r>
              <a:rPr lang="cs-CZ" sz="4000" dirty="0">
                <a:solidFill>
                  <a:srgbClr val="FF0000"/>
                </a:solidFill>
              </a:rPr>
              <a:t>aplikační software </a:t>
            </a:r>
            <a:r>
              <a:rPr lang="cs-CZ" sz="4000" dirty="0" smtClean="0">
                <a:solidFill>
                  <a:srgbClr val="FF0000"/>
                </a:solidFill>
              </a:rPr>
              <a:t/>
            </a:r>
            <a:br>
              <a:rPr lang="cs-CZ" sz="4000" dirty="0" smtClean="0">
                <a:solidFill>
                  <a:srgbClr val="FF0000"/>
                </a:solidFill>
              </a:rPr>
            </a:br>
            <a:r>
              <a:rPr lang="cs-CZ" sz="4000" dirty="0" smtClean="0">
                <a:solidFill>
                  <a:srgbClr val="FF0000"/>
                </a:solidFill>
              </a:rPr>
              <a:t/>
            </a:r>
            <a:br>
              <a:rPr lang="cs-CZ" sz="4000" dirty="0" smtClean="0">
                <a:solidFill>
                  <a:srgbClr val="FF0000"/>
                </a:solidFill>
              </a:rPr>
            </a:br>
            <a:r>
              <a:rPr lang="cs-CZ" sz="2400" dirty="0" smtClean="0"/>
              <a:t>umožňuje </a:t>
            </a:r>
            <a:r>
              <a:rPr lang="cs-CZ" sz="2400" dirty="0"/>
              <a:t>uživateli vykonávat nějakou užitečnou </a:t>
            </a:r>
            <a:r>
              <a:rPr lang="cs-CZ" sz="2400" dirty="0" smtClean="0"/>
              <a:t>činnost</a:t>
            </a:r>
            <a:r>
              <a:rPr lang="cs-CZ" sz="2400" dirty="0"/>
              <a:t> </a:t>
            </a:r>
            <a:r>
              <a:rPr lang="cs-CZ" sz="2400" dirty="0" smtClean="0"/>
              <a:t>:</a:t>
            </a:r>
            <a:br>
              <a:rPr lang="cs-CZ" sz="2400" dirty="0" smtClean="0"/>
            </a:br>
            <a:endParaRPr lang="cs-CZ" sz="2400" dirty="0"/>
          </a:p>
          <a:p>
            <a:r>
              <a:rPr lang="cs-CZ" sz="3200" dirty="0">
                <a:solidFill>
                  <a:srgbClr val="00B050"/>
                </a:solidFill>
              </a:rPr>
              <a:t>kancelářské balíky</a:t>
            </a:r>
            <a:r>
              <a:rPr lang="cs-CZ" sz="2400" dirty="0"/>
              <a:t>: textový editor, tabulkový procesor, prezentační program</a:t>
            </a:r>
            <a:r>
              <a:rPr lang="cs-CZ" sz="2400" dirty="0" smtClean="0"/>
              <a:t>,</a:t>
            </a:r>
            <a:br>
              <a:rPr lang="cs-CZ" sz="2400" dirty="0" smtClean="0"/>
            </a:br>
            <a:r>
              <a:rPr lang="cs-CZ" sz="3200" dirty="0" smtClean="0">
                <a:solidFill>
                  <a:srgbClr val="00B050"/>
                </a:solidFill>
              </a:rPr>
              <a:t>grafické </a:t>
            </a:r>
            <a:r>
              <a:rPr lang="cs-CZ" sz="3200" dirty="0">
                <a:solidFill>
                  <a:srgbClr val="00B050"/>
                </a:solidFill>
              </a:rPr>
              <a:t>programy</a:t>
            </a:r>
            <a:r>
              <a:rPr lang="cs-CZ" sz="2400" dirty="0"/>
              <a:t>: vektorový grafický editor, bitmapový </a:t>
            </a:r>
            <a:r>
              <a:rPr lang="cs-CZ" sz="2400" dirty="0" smtClean="0"/>
              <a:t> grafický </a:t>
            </a:r>
            <a:r>
              <a:rPr lang="cs-CZ" sz="2400" dirty="0"/>
              <a:t>editor, …</a:t>
            </a:r>
          </a:p>
          <a:p>
            <a:r>
              <a:rPr lang="cs-CZ" sz="3200" dirty="0">
                <a:solidFill>
                  <a:srgbClr val="00B050"/>
                </a:solidFill>
              </a:rPr>
              <a:t>vývojové nástroje</a:t>
            </a:r>
            <a:r>
              <a:rPr lang="cs-CZ" sz="2400" dirty="0"/>
              <a:t>: vývojové prostředí, </a:t>
            </a:r>
            <a:r>
              <a:rPr lang="cs-CZ" sz="2400" dirty="0" smtClean="0"/>
              <a:t>překladač</a:t>
            </a:r>
            <a:r>
              <a:rPr lang="cs-CZ" sz="2400" dirty="0"/>
              <a:t/>
            </a:r>
            <a:br>
              <a:rPr lang="cs-CZ" sz="2400" dirty="0"/>
            </a:br>
            <a:r>
              <a:rPr lang="cs-CZ" sz="3200" dirty="0" smtClean="0">
                <a:solidFill>
                  <a:srgbClr val="00B050"/>
                </a:solidFill>
              </a:rPr>
              <a:t>profesní programy</a:t>
            </a:r>
            <a:r>
              <a:rPr lang="cs-CZ" sz="2400" dirty="0" smtClean="0"/>
              <a:t>: odborné programy pro účetnictví,</a:t>
            </a:r>
            <a:br>
              <a:rPr lang="cs-CZ" sz="2400" dirty="0" smtClean="0"/>
            </a:br>
            <a:r>
              <a:rPr lang="cs-CZ" sz="2400" dirty="0" smtClean="0"/>
              <a:t>strojírenství, stavitelství ,…</a:t>
            </a:r>
            <a:br>
              <a:rPr lang="cs-CZ" sz="2400" dirty="0" smtClean="0"/>
            </a:br>
            <a:r>
              <a:rPr lang="cs-CZ" sz="2400" dirty="0" smtClean="0"/>
              <a:t/>
            </a:r>
            <a:br>
              <a:rPr lang="cs-CZ" sz="2400" dirty="0" smtClean="0"/>
            </a:br>
            <a:r>
              <a:rPr lang="cs-CZ" sz="3200" dirty="0" smtClean="0">
                <a:solidFill>
                  <a:srgbClr val="00B050"/>
                </a:solidFill>
              </a:rPr>
              <a:t>zábavní </a:t>
            </a:r>
            <a:r>
              <a:rPr lang="cs-CZ" sz="3200" dirty="0">
                <a:solidFill>
                  <a:srgbClr val="00B050"/>
                </a:solidFill>
              </a:rPr>
              <a:t>software</a:t>
            </a:r>
            <a:r>
              <a:rPr lang="cs-CZ" sz="2400" dirty="0"/>
              <a:t>: počítačové hry, přehrávače digitálního zvuku a videa apod.</a:t>
            </a:r>
          </a:p>
        </p:txBody>
      </p:sp>
      <p:sp>
        <p:nvSpPr>
          <p:cNvPr id="3" name="Tlačítko akce: Zpět nebo Předchozí 2">
            <a:hlinkClick r:id="rId2" action="ppaction://hlinksldjump" highlightClick="1"/>
          </p:cNvPr>
          <p:cNvSpPr/>
          <p:nvPr/>
        </p:nvSpPr>
        <p:spPr>
          <a:xfrm>
            <a:off x="7668344" y="6237312"/>
            <a:ext cx="1368152" cy="62068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518041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Obdélník 2"/>
          <p:cNvSpPr/>
          <p:nvPr/>
        </p:nvSpPr>
        <p:spPr>
          <a:xfrm>
            <a:off x="251520" y="332656"/>
            <a:ext cx="8784976" cy="3970318"/>
          </a:xfrm>
          <a:prstGeom prst="rect">
            <a:avLst/>
          </a:prstGeom>
        </p:spPr>
        <p:txBody>
          <a:bodyPr wrap="square">
            <a:spAutoFit/>
          </a:bodyPr>
          <a:lstStyle/>
          <a:p>
            <a:r>
              <a:rPr lang="cs-CZ" sz="2800" dirty="0"/>
              <a:t>Podle finanční dostupnosti můžeme software rozdělit na</a:t>
            </a:r>
            <a:r>
              <a:rPr lang="cs-CZ" sz="2800" dirty="0" smtClean="0"/>
              <a:t>:</a:t>
            </a:r>
            <a:br>
              <a:rPr lang="cs-CZ" sz="2800" dirty="0" smtClean="0"/>
            </a:br>
            <a:endParaRPr lang="cs-CZ" sz="2800" dirty="0"/>
          </a:p>
          <a:p>
            <a:r>
              <a:rPr lang="cs-CZ" sz="2800" dirty="0" smtClean="0">
                <a:hlinkClick r:id="rId2" action="ppaction://hlinksldjump"/>
              </a:rPr>
              <a:t>Freeware</a:t>
            </a:r>
            <a:r>
              <a:rPr lang="cs-CZ" sz="2800" dirty="0" smtClean="0"/>
              <a:t/>
            </a:r>
            <a:br>
              <a:rPr lang="cs-CZ" sz="2800" dirty="0" smtClean="0"/>
            </a:br>
            <a:endParaRPr lang="cs-CZ" sz="2800" dirty="0"/>
          </a:p>
          <a:p>
            <a:r>
              <a:rPr lang="cs-CZ" sz="2800" dirty="0" smtClean="0">
                <a:hlinkClick r:id="rId3" action="ppaction://hlinksldjump"/>
              </a:rPr>
              <a:t>Shareware</a:t>
            </a:r>
            <a:br>
              <a:rPr lang="cs-CZ" sz="2800" dirty="0" smtClean="0">
                <a:hlinkClick r:id="rId3" action="ppaction://hlinksldjump"/>
              </a:rPr>
            </a:br>
            <a:endParaRPr lang="cs-CZ" sz="2800" dirty="0"/>
          </a:p>
          <a:p>
            <a:r>
              <a:rPr lang="cs-CZ" sz="2800" dirty="0" smtClean="0">
                <a:hlinkClick r:id="rId4" action="ppaction://hlinksldjump"/>
              </a:rPr>
              <a:t>Komerční software</a:t>
            </a:r>
            <a:r>
              <a:rPr lang="cs-CZ" sz="2800" dirty="0" smtClean="0"/>
              <a:t/>
            </a:r>
            <a:br>
              <a:rPr lang="cs-CZ" sz="2800" dirty="0" smtClean="0"/>
            </a:br>
            <a:endParaRPr lang="cs-CZ" sz="2800" dirty="0"/>
          </a:p>
        </p:txBody>
      </p:sp>
      <p:sp>
        <p:nvSpPr>
          <p:cNvPr id="4" name="Tlačítko akce: Zpět nebo Předchozí 3">
            <a:hlinkClick r:id="rId5" action="ppaction://hlinksldjump" highlightClick="1"/>
          </p:cNvPr>
          <p:cNvSpPr/>
          <p:nvPr/>
        </p:nvSpPr>
        <p:spPr>
          <a:xfrm>
            <a:off x="8028384" y="6165304"/>
            <a:ext cx="1008112" cy="69269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36058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délník 1"/>
          <p:cNvSpPr/>
          <p:nvPr/>
        </p:nvSpPr>
        <p:spPr>
          <a:xfrm>
            <a:off x="0" y="188640"/>
            <a:ext cx="9144000" cy="5940088"/>
          </a:xfrm>
          <a:prstGeom prst="rect">
            <a:avLst/>
          </a:prstGeom>
        </p:spPr>
        <p:txBody>
          <a:bodyPr wrap="square">
            <a:spAutoFit/>
          </a:bodyPr>
          <a:lstStyle/>
          <a:p>
            <a:r>
              <a:rPr lang="cs-CZ" sz="3200" dirty="0">
                <a:solidFill>
                  <a:srgbClr val="FF0000"/>
                </a:solidFill>
              </a:rPr>
              <a:t>Freeware </a:t>
            </a:r>
            <a:r>
              <a:rPr lang="cs-CZ" dirty="0" smtClean="0"/>
              <a:t/>
            </a:r>
            <a:br>
              <a:rPr lang="cs-CZ" dirty="0" smtClean="0"/>
            </a:br>
            <a:r>
              <a:rPr lang="cs-CZ" sz="2400" dirty="0" smtClean="0"/>
              <a:t>je proprietární software</a:t>
            </a:r>
            <a:r>
              <a:rPr lang="cs-CZ" sz="2400" dirty="0"/>
              <a:t>, který je distribuován bezplatně (či za symbolickou odměnu typu poslání pohlednice, mnohdy autor umožňuje (ale nevyžaduje) v případě spokojenosti zaslání finančního daru), někdy hovoříme o typu softwarové licence. Podmínky bezplatného používání a šíření jsou definovány v licenční smlouvě, která je často specifická pro každý freeware.</a:t>
            </a:r>
            <a:br>
              <a:rPr lang="cs-CZ" sz="2400" dirty="0"/>
            </a:br>
            <a:r>
              <a:rPr lang="cs-CZ" sz="2400" dirty="0" smtClean="0"/>
              <a:t>Některý </a:t>
            </a:r>
            <a:r>
              <a:rPr lang="cs-CZ" sz="2400" dirty="0"/>
              <a:t>freeware je možné používat i ve firmách na pracovních počítačích, ale jen pokud nebude používaný na přímé </a:t>
            </a:r>
            <a:r>
              <a:rPr lang="cs-CZ" sz="2400" dirty="0">
                <a:solidFill>
                  <a:srgbClr val="00B050"/>
                </a:solidFill>
              </a:rPr>
              <a:t>poskytování komerčních služeb</a:t>
            </a:r>
            <a:r>
              <a:rPr lang="cs-CZ" sz="2400" dirty="0"/>
              <a:t>. Freeware software se tak liší od svobodného software nebo otevřeného software.</a:t>
            </a:r>
            <a:br>
              <a:rPr lang="cs-CZ" sz="2400" dirty="0"/>
            </a:br>
            <a:r>
              <a:rPr lang="cs-CZ" sz="3200" dirty="0">
                <a:solidFill>
                  <a:srgbClr val="FF0000"/>
                </a:solidFill>
              </a:rPr>
              <a:t>Svobodný </a:t>
            </a:r>
            <a:r>
              <a:rPr lang="cs-CZ" sz="3200" dirty="0" smtClean="0">
                <a:solidFill>
                  <a:srgbClr val="FF0000"/>
                </a:solidFill>
              </a:rPr>
              <a:t>software</a:t>
            </a:r>
            <a:r>
              <a:rPr lang="cs-CZ" sz="2400" dirty="0" smtClean="0"/>
              <a:t/>
            </a:r>
            <a:br>
              <a:rPr lang="cs-CZ" sz="2400" dirty="0" smtClean="0"/>
            </a:br>
            <a:r>
              <a:rPr lang="cs-CZ" sz="2400" dirty="0" smtClean="0"/>
              <a:t>nazývaný </a:t>
            </a:r>
            <a:r>
              <a:rPr lang="cs-CZ" sz="2400" dirty="0">
                <a:solidFill>
                  <a:srgbClr val="00B0F0"/>
                </a:solidFill>
              </a:rPr>
              <a:t>free software </a:t>
            </a:r>
            <a:r>
              <a:rPr lang="cs-CZ" sz="2400" dirty="0"/>
              <a:t>(z angličtiny), je software, ke kterému je k dispozici také zdrojový kód, spolu s právem tento software používat, modifikovat a distribuovat.</a:t>
            </a:r>
          </a:p>
        </p:txBody>
      </p:sp>
      <p:sp>
        <p:nvSpPr>
          <p:cNvPr id="3" name="Tlačítko akce: Zpět nebo Předchozí 2">
            <a:hlinkClick r:id="rId2" action="ppaction://hlinksldjump" highlightClick="1"/>
          </p:cNvPr>
          <p:cNvSpPr/>
          <p:nvPr/>
        </p:nvSpPr>
        <p:spPr>
          <a:xfrm>
            <a:off x="7596336" y="6128728"/>
            <a:ext cx="1224136" cy="72927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955558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344</TotalTime>
  <Words>32</Words>
  <Application>Microsoft Office PowerPoint</Application>
  <PresentationFormat>Předvádění na obrazovce (4:3)</PresentationFormat>
  <Paragraphs>43</Paragraphs>
  <Slides>15</Slides>
  <Notes>0</Notes>
  <HiddenSlides>11</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Aerodynamika</vt:lpstr>
      <vt:lpstr>Software PC</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Historie výpočetní     techniky</dc:title>
  <dc:creator>zs skolni</dc:creator>
  <cp:lastModifiedBy>zs skolni</cp:lastModifiedBy>
  <cp:revision>39</cp:revision>
  <dcterms:created xsi:type="dcterms:W3CDTF">2011-09-16T08:12:36Z</dcterms:created>
  <dcterms:modified xsi:type="dcterms:W3CDTF">2014-11-24T08:25:46Z</dcterms:modified>
</cp:coreProperties>
</file>