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10" r:id="rId3"/>
    <p:sldId id="287" r:id="rId4"/>
    <p:sldId id="288" r:id="rId5"/>
    <p:sldId id="289" r:id="rId6"/>
    <p:sldId id="290" r:id="rId7"/>
    <p:sldId id="291" r:id="rId8"/>
    <p:sldId id="292" r:id="rId9"/>
    <p:sldId id="294" r:id="rId10"/>
    <p:sldId id="295" r:id="rId11"/>
    <p:sldId id="297" r:id="rId12"/>
    <p:sldId id="300" r:id="rId13"/>
    <p:sldId id="301" r:id="rId14"/>
    <p:sldId id="302" r:id="rId15"/>
    <p:sldId id="303" r:id="rId16"/>
    <p:sldId id="304" r:id="rId17"/>
    <p:sldId id="305" r:id="rId18"/>
    <p:sldId id="306" r:id="rId19"/>
    <p:sldId id="307" r:id="rId20"/>
    <p:sldId id="308" r:id="rId21"/>
    <p:sldId id="309" r:id="rId22"/>
    <p:sldId id="284"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F98AF-7E2E-4C97-A3FF-81196C6A256A}" type="datetimeFigureOut">
              <a:rPr lang="cs-CZ" smtClean="0"/>
              <a:t>24.11.2014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626DF-72E5-4C2E-9DBF-C1B40149D02D}" type="slidenum">
              <a:rPr lang="cs-CZ" smtClean="0"/>
              <a:t>‹#›</a:t>
            </a:fld>
            <a:endParaRPr lang="cs-CZ"/>
          </a:p>
        </p:txBody>
      </p:sp>
    </p:spTree>
    <p:extLst>
      <p:ext uri="{BB962C8B-B14F-4D97-AF65-F5344CB8AC3E}">
        <p14:creationId xmlns:p14="http://schemas.microsoft.com/office/powerpoint/2010/main" val="367969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http://cs.wikipedia.org/wiki/Soubor:Internet_map_1024.jpg</a:t>
            </a:r>
            <a:endParaRPr lang="cs-CZ" dirty="0"/>
          </a:p>
        </p:txBody>
      </p:sp>
      <p:sp>
        <p:nvSpPr>
          <p:cNvPr id="4" name="Zástupný symbol pro číslo snímku 3"/>
          <p:cNvSpPr>
            <a:spLocks noGrp="1"/>
          </p:cNvSpPr>
          <p:nvPr>
            <p:ph type="sldNum" sz="quarter" idx="10"/>
          </p:nvPr>
        </p:nvSpPr>
        <p:spPr/>
        <p:txBody>
          <a:bodyPr/>
          <a:lstStyle/>
          <a:p>
            <a:fld id="{5C8626DF-72E5-4C2E-9DBF-C1B40149D02D}" type="slidenum">
              <a:rPr lang="cs-CZ" smtClean="0"/>
              <a:t>3</a:t>
            </a:fld>
            <a:endParaRPr lang="cs-CZ"/>
          </a:p>
        </p:txBody>
      </p:sp>
    </p:spTree>
    <p:extLst>
      <p:ext uri="{BB962C8B-B14F-4D97-AF65-F5344CB8AC3E}">
        <p14:creationId xmlns:p14="http://schemas.microsoft.com/office/powerpoint/2010/main" val="101300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http://cs.wikipedia.org/wiki/Soubor:WorldWideWebAroundGoogle.png</a:t>
            </a:r>
            <a:endParaRPr lang="cs-CZ" dirty="0"/>
          </a:p>
        </p:txBody>
      </p:sp>
      <p:sp>
        <p:nvSpPr>
          <p:cNvPr id="4" name="Zástupný symbol pro číslo snímku 3"/>
          <p:cNvSpPr>
            <a:spLocks noGrp="1"/>
          </p:cNvSpPr>
          <p:nvPr>
            <p:ph type="sldNum" sz="quarter" idx="10"/>
          </p:nvPr>
        </p:nvSpPr>
        <p:spPr/>
        <p:txBody>
          <a:bodyPr/>
          <a:lstStyle/>
          <a:p>
            <a:fld id="{5C8626DF-72E5-4C2E-9DBF-C1B40149D02D}" type="slidenum">
              <a:rPr lang="cs-CZ" smtClean="0"/>
              <a:t>5</a:t>
            </a:fld>
            <a:endParaRPr lang="cs-CZ"/>
          </a:p>
        </p:txBody>
      </p:sp>
    </p:spTree>
    <p:extLst>
      <p:ext uri="{BB962C8B-B14F-4D97-AF65-F5344CB8AC3E}">
        <p14:creationId xmlns:p14="http://schemas.microsoft.com/office/powerpoint/2010/main" val="206918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http://cs.wikipedia.org/wiki/Soubor:Countries_by_most_used_web_browser.svg</a:t>
            </a:r>
            <a:endParaRPr lang="cs-CZ" dirty="0"/>
          </a:p>
        </p:txBody>
      </p:sp>
      <p:sp>
        <p:nvSpPr>
          <p:cNvPr id="4" name="Zástupný symbol pro číslo snímku 3"/>
          <p:cNvSpPr>
            <a:spLocks noGrp="1"/>
          </p:cNvSpPr>
          <p:nvPr>
            <p:ph type="sldNum" sz="quarter" idx="10"/>
          </p:nvPr>
        </p:nvSpPr>
        <p:spPr/>
        <p:txBody>
          <a:bodyPr/>
          <a:lstStyle/>
          <a:p>
            <a:fld id="{5C8626DF-72E5-4C2E-9DBF-C1B40149D02D}" type="slidenum">
              <a:rPr lang="cs-CZ" smtClean="0"/>
              <a:t>6</a:t>
            </a:fld>
            <a:endParaRPr lang="cs-CZ"/>
          </a:p>
        </p:txBody>
      </p:sp>
    </p:spTree>
    <p:extLst>
      <p:ext uri="{BB962C8B-B14F-4D97-AF65-F5344CB8AC3E}">
        <p14:creationId xmlns:p14="http://schemas.microsoft.com/office/powerpoint/2010/main" val="137291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C8626DF-72E5-4C2E-9DBF-C1B40149D02D}" type="slidenum">
              <a:rPr lang="cs-CZ" smtClean="0"/>
              <a:t>9</a:t>
            </a:fld>
            <a:endParaRPr lang="cs-CZ"/>
          </a:p>
        </p:txBody>
      </p:sp>
    </p:spTree>
    <p:extLst>
      <p:ext uri="{BB962C8B-B14F-4D97-AF65-F5344CB8AC3E}">
        <p14:creationId xmlns:p14="http://schemas.microsoft.com/office/powerpoint/2010/main" val="20170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55A602EC-12ED-4A46-8A52-9B81F626EEB0}"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67B850-EAD5-42F0-BC38-771F48E93015}"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5A602EC-12ED-4A46-8A52-9B81F626EEB0}"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67B850-EAD5-42F0-BC38-771F48E9301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A602EC-12ED-4A46-8A52-9B81F626EEB0}"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67B850-EAD5-42F0-BC38-771F48E9301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A602EC-12ED-4A46-8A52-9B81F626EEB0}"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67B850-EAD5-42F0-BC38-771F48E93015}"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5A602EC-12ED-4A46-8A52-9B81F626EEB0}"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67B850-EAD5-42F0-BC38-771F48E9301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A602EC-12ED-4A46-8A52-9B81F626EEB0}" type="datetimeFigureOut">
              <a:rPr lang="cs-CZ" smtClean="0"/>
              <a:t>24.11.2014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767B850-EAD5-42F0-BC38-771F48E93015}"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5A602EC-12ED-4A46-8A52-9B81F626EEB0}" type="datetimeFigureOut">
              <a:rPr lang="cs-CZ" smtClean="0"/>
              <a:t>24.11.2014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767B850-EAD5-42F0-BC38-771F48E93015}"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5A602EC-12ED-4A46-8A52-9B81F626EEB0}" type="datetimeFigureOut">
              <a:rPr lang="cs-CZ" smtClean="0"/>
              <a:t>24.11.2014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767B850-EAD5-42F0-BC38-771F48E9301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602EC-12ED-4A46-8A52-9B81F626EEB0}" type="datetimeFigureOut">
              <a:rPr lang="cs-CZ" smtClean="0"/>
              <a:t>24.11.2014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767B850-EAD5-42F0-BC38-771F48E9301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5A602EC-12ED-4A46-8A52-9B81F626EEB0}" type="datetimeFigureOut">
              <a:rPr lang="cs-CZ" smtClean="0"/>
              <a:t>24.11.2014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767B850-EAD5-42F0-BC38-771F48E93015}"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5A602EC-12ED-4A46-8A52-9B81F626EEB0}" type="datetimeFigureOut">
              <a:rPr lang="cs-CZ" smtClean="0"/>
              <a:t>24.11.2014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767B850-EAD5-42F0-BC38-771F48E93015}"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5A602EC-12ED-4A46-8A52-9B81F626EEB0}" type="datetimeFigureOut">
              <a:rPr lang="cs-CZ" smtClean="0"/>
              <a:t>24.11.2014</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767B850-EAD5-42F0-BC38-771F48E93015}"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18.xml"/><Relationship Id="rId4" Type="http://schemas.openxmlformats.org/officeDocument/2006/relationships/slide" Target="slide19.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8.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99592" y="1628800"/>
            <a:ext cx="7175351" cy="2672974"/>
          </a:xfrm>
        </p:spPr>
        <p:txBody>
          <a:bodyPr/>
          <a:lstStyle/>
          <a:p>
            <a:r>
              <a:rPr lang="cs-CZ" dirty="0" smtClean="0"/>
              <a:t>Internet I.</a:t>
            </a:r>
            <a:br>
              <a:rPr lang="cs-CZ" dirty="0" smtClean="0"/>
            </a:br>
            <a:r>
              <a:rPr lang="cs-CZ" dirty="0" smtClean="0"/>
              <a:t/>
            </a:r>
            <a:br>
              <a:rPr lang="cs-CZ" dirty="0" smtClean="0"/>
            </a:br>
            <a:r>
              <a:rPr lang="cs-CZ" sz="2400" dirty="0" smtClean="0"/>
              <a:t>WWW</a:t>
            </a:r>
            <a:br>
              <a:rPr lang="cs-CZ" sz="2400" dirty="0" smtClean="0"/>
            </a:br>
            <a:r>
              <a:rPr lang="cs-CZ" sz="2400" dirty="0" smtClean="0"/>
              <a:t>Ochrana na Internetu</a:t>
            </a:r>
            <a:br>
              <a:rPr lang="cs-CZ" sz="2400" dirty="0" smtClean="0"/>
            </a:br>
            <a:endParaRPr lang="cs-CZ" dirty="0"/>
          </a:p>
        </p:txBody>
      </p:sp>
      <p:sp>
        <p:nvSpPr>
          <p:cNvPr id="3" name="Obdélník 2"/>
          <p:cNvSpPr/>
          <p:nvPr/>
        </p:nvSpPr>
        <p:spPr>
          <a:xfrm>
            <a:off x="2771800" y="5373216"/>
            <a:ext cx="3402406" cy="369332"/>
          </a:xfrm>
          <a:prstGeom prst="rect">
            <a:avLst/>
          </a:prstGeom>
        </p:spPr>
        <p:txBody>
          <a:bodyPr wrap="none">
            <a:spAutoFit/>
          </a:bodyPr>
          <a:lstStyle/>
          <a:p>
            <a:r>
              <a:rPr lang="cs-CZ" dirty="0"/>
              <a:t>VY_32_INOVACE_49_Internet_ 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453" y="188640"/>
            <a:ext cx="5753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délník 2"/>
          <p:cNvSpPr/>
          <p:nvPr/>
        </p:nvSpPr>
        <p:spPr>
          <a:xfrm>
            <a:off x="323528" y="240904"/>
            <a:ext cx="8496944" cy="1508105"/>
          </a:xfrm>
          <a:prstGeom prst="rect">
            <a:avLst/>
          </a:prstGeom>
        </p:spPr>
        <p:txBody>
          <a:bodyPr wrap="square">
            <a:spAutoFit/>
          </a:bodyPr>
          <a:lstStyle/>
          <a:p>
            <a:r>
              <a:rPr lang="cs-CZ" sz="3200" dirty="0">
                <a:solidFill>
                  <a:srgbClr val="FF0000"/>
                </a:solidFill>
              </a:rPr>
              <a:t>Internetová doména </a:t>
            </a:r>
            <a:r>
              <a:rPr lang="cs-CZ" sz="2000" dirty="0"/>
              <a:t>(doménové </a:t>
            </a:r>
            <a:r>
              <a:rPr lang="cs-CZ" sz="2000" dirty="0" smtClean="0"/>
              <a:t>jméno</a:t>
            </a:r>
            <a:r>
              <a:rPr lang="cs-CZ" sz="2000" dirty="0"/>
              <a:t>)</a:t>
            </a:r>
            <a:r>
              <a:rPr lang="cs-CZ" sz="2000" dirty="0" smtClean="0"/>
              <a:t/>
            </a:r>
            <a:br>
              <a:rPr lang="cs-CZ" sz="2000" dirty="0" smtClean="0"/>
            </a:br>
            <a:r>
              <a:rPr lang="cs-CZ" sz="2000" dirty="0" smtClean="0"/>
              <a:t>je </a:t>
            </a:r>
            <a:r>
              <a:rPr lang="cs-CZ" sz="2000" dirty="0"/>
              <a:t>jednoznačné jméno (identifikátor) počítače nebo počítačové sítě, které jsou připojené do internetu. Příkladem doménového jména je www.example.com, nebo cs.wikipedia.org.</a:t>
            </a:r>
          </a:p>
        </p:txBody>
      </p:sp>
      <p:sp>
        <p:nvSpPr>
          <p:cNvPr id="4" name="Obdélník 3"/>
          <p:cNvSpPr/>
          <p:nvPr/>
        </p:nvSpPr>
        <p:spPr>
          <a:xfrm>
            <a:off x="323528" y="1749009"/>
            <a:ext cx="8820472" cy="3847207"/>
          </a:xfrm>
          <a:prstGeom prst="rect">
            <a:avLst/>
          </a:prstGeom>
        </p:spPr>
        <p:txBody>
          <a:bodyPr wrap="square">
            <a:spAutoFit/>
          </a:bodyPr>
          <a:lstStyle/>
          <a:p>
            <a:r>
              <a:rPr lang="cs-CZ" sz="2400" dirty="0">
                <a:solidFill>
                  <a:srgbClr val="00B050"/>
                </a:solidFill>
                <a:hlinkClick r:id="rId2" action="ppaction://hlinksldjump"/>
              </a:rPr>
              <a:t>Doménové jméno </a:t>
            </a:r>
            <a:r>
              <a:rPr lang="cs-CZ" sz="2000" dirty="0"/>
              <a:t>je tvořeno posloupností několika částí oddělených </a:t>
            </a:r>
            <a:r>
              <a:rPr lang="cs-CZ" sz="2000" dirty="0" smtClean="0">
                <a:solidFill>
                  <a:srgbClr val="FF0000"/>
                </a:solidFill>
              </a:rPr>
              <a:t>tečkami</a:t>
            </a:r>
            <a:r>
              <a:rPr lang="cs-CZ" sz="2000" dirty="0" smtClean="0"/>
              <a:t>.</a:t>
            </a:r>
            <a:br>
              <a:rPr lang="cs-CZ" sz="2000" dirty="0" smtClean="0"/>
            </a:br>
            <a:r>
              <a:rPr lang="cs-CZ" sz="2000" dirty="0" smtClean="0">
                <a:solidFill>
                  <a:srgbClr val="00B0F0"/>
                </a:solidFill>
              </a:rPr>
              <a:t>Části </a:t>
            </a:r>
            <a:r>
              <a:rPr lang="cs-CZ" sz="2000" dirty="0">
                <a:solidFill>
                  <a:srgbClr val="00B0F0"/>
                </a:solidFill>
              </a:rPr>
              <a:t>jsou seřazeny podle obecnosti: </a:t>
            </a:r>
            <a:r>
              <a:rPr lang="cs-CZ" sz="2000" dirty="0"/>
              <a:t>první část (např. </a:t>
            </a:r>
            <a:r>
              <a:rPr lang="cs-CZ" sz="2000" dirty="0" smtClean="0"/>
              <a:t>www)je </a:t>
            </a:r>
            <a:r>
              <a:rPr lang="cs-CZ" sz="2000" dirty="0"/>
              <a:t>nejkonkrétnější, může popisovat jeden konkrétní počítač, poslední část (např. </a:t>
            </a:r>
            <a:r>
              <a:rPr lang="cs-CZ" sz="2000" dirty="0" err="1" smtClean="0"/>
              <a:t>org</a:t>
            </a:r>
            <a:r>
              <a:rPr lang="cs-CZ" sz="2000" dirty="0" smtClean="0"/>
              <a:t>, </a:t>
            </a:r>
            <a:r>
              <a:rPr lang="cs-CZ" sz="2000" dirty="0" err="1" smtClean="0"/>
              <a:t>cz</a:t>
            </a:r>
            <a:r>
              <a:rPr lang="cs-CZ" sz="2000" dirty="0" smtClean="0"/>
              <a:t>) </a:t>
            </a:r>
            <a:r>
              <a:rPr lang="cs-CZ" sz="2000" dirty="0"/>
              <a:t>je nejobecnější, popisuje celou velkou skupinu </a:t>
            </a:r>
            <a:r>
              <a:rPr lang="cs-CZ" sz="2000" dirty="0" smtClean="0"/>
              <a:t>počítačů</a:t>
            </a:r>
            <a:br>
              <a:rPr lang="cs-CZ" sz="2000" dirty="0" smtClean="0"/>
            </a:br>
            <a:r>
              <a:rPr lang="cs-CZ" sz="2000" dirty="0" smtClean="0"/>
              <a:t>a sítí a nazývá se </a:t>
            </a:r>
            <a:r>
              <a:rPr lang="cs-CZ" sz="2000" dirty="0"/>
              <a:t>doména nejvyššího řádu -</a:t>
            </a:r>
            <a:r>
              <a:rPr lang="cs-CZ" sz="2000" dirty="0" smtClean="0"/>
              <a:t> </a:t>
            </a:r>
            <a:r>
              <a:rPr lang="cs-CZ" sz="2000" dirty="0"/>
              <a:t>popisuje rozdělení na </a:t>
            </a:r>
            <a:r>
              <a:rPr lang="cs-CZ" sz="2000" dirty="0" smtClean="0"/>
              <a:t>země</a:t>
            </a:r>
            <a:br>
              <a:rPr lang="cs-CZ" sz="2000" dirty="0" smtClean="0"/>
            </a:br>
            <a:r>
              <a:rPr lang="cs-CZ" sz="2000" dirty="0" smtClean="0"/>
              <a:t>a </a:t>
            </a:r>
            <a:r>
              <a:rPr lang="cs-CZ" sz="2000" dirty="0"/>
              <a:t>obecné skupiny </a:t>
            </a:r>
            <a:r>
              <a:rPr lang="cs-CZ" sz="2000" dirty="0" smtClean="0"/>
              <a:t>organizací. </a:t>
            </a:r>
            <a:endParaRPr lang="cs-CZ" sz="2000" dirty="0"/>
          </a:p>
          <a:p>
            <a:r>
              <a:rPr lang="cs-CZ" sz="2000" dirty="0"/>
              <a:t>V doménových jménech lze používat pouze </a:t>
            </a:r>
            <a:r>
              <a:rPr lang="cs-CZ" sz="2000" dirty="0" smtClean="0"/>
              <a:t>znaky </a:t>
            </a:r>
            <a:r>
              <a:rPr lang="cs-CZ" sz="2000" dirty="0"/>
              <a:t>anglické abecedy, číslice a pomlčku (každá část jména však nesmí končit ani začínat pomlčkou). Jména nejsou citlivá na velikost písmen (www.example.com popisuje stejný počítač jako WWW.Example.CoM</a:t>
            </a:r>
            <a:r>
              <a:rPr lang="cs-CZ" sz="2000" dirty="0" smtClean="0"/>
              <a:t>).</a:t>
            </a:r>
            <a:br>
              <a:rPr lang="cs-CZ" sz="2000" dirty="0" smtClean="0"/>
            </a:br>
            <a:r>
              <a:rPr lang="cs-CZ" sz="2000" b="1" dirty="0" smtClean="0">
                <a:solidFill>
                  <a:srgbClr val="FF0000"/>
                </a:solidFill>
              </a:rPr>
              <a:t>Nelze používat českou diakritiku- háčky a čárky !!</a:t>
            </a:r>
            <a:endParaRPr lang="cs-CZ" sz="2000" b="1" dirty="0">
              <a:solidFill>
                <a:srgbClr val="FF0000"/>
              </a:solidFill>
            </a:endParaRPr>
          </a:p>
        </p:txBody>
      </p:sp>
      <p:sp>
        <p:nvSpPr>
          <p:cNvPr id="5" name="Obdélník 4"/>
          <p:cNvSpPr/>
          <p:nvPr/>
        </p:nvSpPr>
        <p:spPr>
          <a:xfrm>
            <a:off x="323528" y="5596216"/>
            <a:ext cx="8496944" cy="923330"/>
          </a:xfrm>
          <a:prstGeom prst="rect">
            <a:avLst/>
          </a:prstGeom>
        </p:spPr>
        <p:txBody>
          <a:bodyPr wrap="square">
            <a:spAutoFit/>
          </a:bodyPr>
          <a:lstStyle/>
          <a:p>
            <a:r>
              <a:rPr lang="cs-CZ" dirty="0"/>
              <a:t>Samotná komunikace mezi počítači probíhá s využitím tzv. protokolu IP, ve kterém se počítače označují číselnými adresami (IP </a:t>
            </a:r>
            <a:r>
              <a:rPr lang="cs-CZ" dirty="0" smtClean="0"/>
              <a:t>adresy</a:t>
            </a:r>
            <a:r>
              <a:rPr lang="cs-CZ" dirty="0"/>
              <a:t>.</a:t>
            </a:r>
            <a:r>
              <a:rPr lang="cs-CZ" dirty="0" smtClean="0"/>
              <a:t> např. </a:t>
            </a:r>
            <a:r>
              <a:rPr lang="cs-CZ" dirty="0" smtClean="0">
                <a:solidFill>
                  <a:schemeClr val="accent5">
                    <a:lumMod val="50000"/>
                  </a:schemeClr>
                </a:solidFill>
              </a:rPr>
              <a:t>192.168.0.211</a:t>
            </a:r>
            <a:r>
              <a:rPr lang="cs-CZ" dirty="0" smtClean="0"/>
              <a:t>). </a:t>
            </a:r>
            <a:endParaRPr lang="cs-CZ" dirty="0"/>
          </a:p>
        </p:txBody>
      </p:sp>
      <p:sp>
        <p:nvSpPr>
          <p:cNvPr id="6" name="Tlačítko akce: Zpět nebo Předchozí 5">
            <a:hlinkClick r:id="rId3" action="ppaction://hlinksldjump" highlightClick="1"/>
          </p:cNvPr>
          <p:cNvSpPr/>
          <p:nvPr/>
        </p:nvSpPr>
        <p:spPr>
          <a:xfrm>
            <a:off x="7812360" y="6237312"/>
            <a:ext cx="1008112" cy="620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84178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Obdélník 23"/>
          <p:cNvSpPr/>
          <p:nvPr/>
        </p:nvSpPr>
        <p:spPr>
          <a:xfrm>
            <a:off x="6876256" y="1772816"/>
            <a:ext cx="1872208" cy="376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Pro  USA</a:t>
            </a:r>
            <a:endParaRPr lang="cs-CZ" dirty="0"/>
          </a:p>
        </p:txBody>
      </p:sp>
      <p:sp>
        <p:nvSpPr>
          <p:cNvPr id="2" name="TextovéPole 1"/>
          <p:cNvSpPr txBox="1"/>
          <p:nvPr/>
        </p:nvSpPr>
        <p:spPr>
          <a:xfrm>
            <a:off x="-72516" y="1002641"/>
            <a:ext cx="8424936" cy="769441"/>
          </a:xfrm>
          <a:prstGeom prst="rect">
            <a:avLst/>
          </a:prstGeom>
          <a:noFill/>
        </p:spPr>
        <p:txBody>
          <a:bodyPr wrap="square" rtlCol="0">
            <a:spAutoFit/>
          </a:bodyPr>
          <a:lstStyle/>
          <a:p>
            <a:pPr algn="ctr"/>
            <a:r>
              <a:rPr lang="cs-CZ" sz="4400" dirty="0" smtClean="0">
                <a:solidFill>
                  <a:srgbClr val="FF0000"/>
                </a:solidFill>
              </a:rPr>
              <a:t>www.zsskolnivr.cz</a:t>
            </a:r>
            <a:endParaRPr lang="cs-CZ" sz="4400" dirty="0">
              <a:solidFill>
                <a:srgbClr val="FF0000"/>
              </a:solidFill>
            </a:endParaRPr>
          </a:p>
        </p:txBody>
      </p:sp>
      <p:sp>
        <p:nvSpPr>
          <p:cNvPr id="4" name="Obdélník 3"/>
          <p:cNvSpPr/>
          <p:nvPr/>
        </p:nvSpPr>
        <p:spPr>
          <a:xfrm>
            <a:off x="4319464" y="2149019"/>
            <a:ext cx="2088232" cy="4708981"/>
          </a:xfrm>
          <a:prstGeom prst="rect">
            <a:avLst/>
          </a:prstGeom>
          <a:solidFill>
            <a:schemeClr val="accent3">
              <a:lumMod val="60000"/>
              <a:lumOff val="40000"/>
            </a:schemeClr>
          </a:solidFill>
        </p:spPr>
        <p:txBody>
          <a:bodyPr wrap="square">
            <a:spAutoFit/>
          </a:bodyPr>
          <a:lstStyle/>
          <a:p>
            <a:endParaRPr lang="cs-CZ" dirty="0"/>
          </a:p>
          <a:p>
            <a:r>
              <a:rPr lang="cs-CZ" dirty="0"/>
              <a:t>.</a:t>
            </a:r>
            <a:r>
              <a:rPr lang="cs-CZ" sz="1200" dirty="0" err="1"/>
              <a:t>cz</a:t>
            </a:r>
            <a:r>
              <a:rPr lang="cs-CZ" sz="1200" dirty="0"/>
              <a:t>        ČR</a:t>
            </a:r>
          </a:p>
          <a:p>
            <a:endParaRPr lang="cs-CZ" sz="1200" dirty="0"/>
          </a:p>
          <a:p>
            <a:r>
              <a:rPr lang="cs-CZ" sz="1200" dirty="0"/>
              <a:t>.de       Německo</a:t>
            </a:r>
          </a:p>
          <a:p>
            <a:endParaRPr lang="cs-CZ" sz="1200" dirty="0"/>
          </a:p>
          <a:p>
            <a:r>
              <a:rPr lang="cs-CZ" sz="1200" dirty="0"/>
              <a:t>.fr         Francie</a:t>
            </a:r>
          </a:p>
          <a:p>
            <a:endParaRPr lang="cs-CZ" sz="1200" dirty="0"/>
          </a:p>
          <a:p>
            <a:r>
              <a:rPr lang="cs-CZ" sz="1200" dirty="0"/>
              <a:t>.</a:t>
            </a:r>
            <a:r>
              <a:rPr lang="cs-CZ" sz="1200" dirty="0" err="1"/>
              <a:t>it</a:t>
            </a:r>
            <a:r>
              <a:rPr lang="cs-CZ" sz="1200" dirty="0"/>
              <a:t>         Itálie</a:t>
            </a:r>
          </a:p>
          <a:p>
            <a:endParaRPr lang="cs-CZ" sz="1200" dirty="0"/>
          </a:p>
          <a:p>
            <a:r>
              <a:rPr lang="cs-CZ" sz="1200" dirty="0"/>
              <a:t>.</a:t>
            </a:r>
            <a:r>
              <a:rPr lang="cs-CZ" sz="1200" dirty="0" err="1"/>
              <a:t>uk</a:t>
            </a:r>
            <a:r>
              <a:rPr lang="cs-CZ" sz="1200" dirty="0"/>
              <a:t>       Velká Británie</a:t>
            </a:r>
          </a:p>
          <a:p>
            <a:endParaRPr lang="cs-CZ" sz="1200" dirty="0"/>
          </a:p>
          <a:p>
            <a:r>
              <a:rPr lang="cs-CZ" sz="1200" dirty="0"/>
              <a:t>.</a:t>
            </a:r>
            <a:r>
              <a:rPr lang="cs-CZ" sz="1200" dirty="0" err="1"/>
              <a:t>at</a:t>
            </a:r>
            <a:r>
              <a:rPr lang="cs-CZ" sz="1200" dirty="0"/>
              <a:t>        Rakousko</a:t>
            </a:r>
          </a:p>
          <a:p>
            <a:endParaRPr lang="cs-CZ" sz="1200" dirty="0"/>
          </a:p>
          <a:p>
            <a:r>
              <a:rPr lang="cs-CZ" sz="1200" dirty="0"/>
              <a:t>.au       Austrálie</a:t>
            </a:r>
          </a:p>
          <a:p>
            <a:endParaRPr lang="cs-CZ" sz="1200" dirty="0"/>
          </a:p>
          <a:p>
            <a:r>
              <a:rPr lang="cs-CZ" sz="1200" dirty="0"/>
              <a:t>.ca       Kanada</a:t>
            </a:r>
          </a:p>
          <a:p>
            <a:endParaRPr lang="cs-CZ" sz="1200" dirty="0"/>
          </a:p>
          <a:p>
            <a:r>
              <a:rPr lang="cs-CZ" sz="1200" dirty="0"/>
              <a:t>.</a:t>
            </a:r>
            <a:r>
              <a:rPr lang="cs-CZ" sz="1200" dirty="0" err="1"/>
              <a:t>jp</a:t>
            </a:r>
            <a:r>
              <a:rPr lang="cs-CZ" sz="1200" dirty="0"/>
              <a:t>        Japonsko</a:t>
            </a:r>
          </a:p>
          <a:p>
            <a:endParaRPr lang="cs-CZ" sz="1200" dirty="0"/>
          </a:p>
          <a:p>
            <a:r>
              <a:rPr lang="cs-CZ" sz="1200" dirty="0"/>
              <a:t>.ch       Švýcarsko</a:t>
            </a:r>
          </a:p>
          <a:p>
            <a:endParaRPr lang="cs-CZ" sz="1200" dirty="0"/>
          </a:p>
          <a:p>
            <a:r>
              <a:rPr lang="cs-CZ" sz="1200" dirty="0"/>
              <a:t>.es        Španělsko</a:t>
            </a:r>
          </a:p>
          <a:p>
            <a:endParaRPr lang="cs-CZ" sz="1200" dirty="0"/>
          </a:p>
          <a:p>
            <a:r>
              <a:rPr lang="cs-CZ" sz="1200" dirty="0"/>
              <a:t>.</a:t>
            </a:r>
            <a:r>
              <a:rPr lang="cs-CZ" sz="1200" dirty="0" err="1"/>
              <a:t>sk</a:t>
            </a:r>
            <a:r>
              <a:rPr lang="cs-CZ" sz="1200" dirty="0"/>
              <a:t>       Slovensko</a:t>
            </a:r>
          </a:p>
        </p:txBody>
      </p:sp>
      <p:sp>
        <p:nvSpPr>
          <p:cNvPr id="5" name="Obdélník 4"/>
          <p:cNvSpPr/>
          <p:nvPr/>
        </p:nvSpPr>
        <p:spPr>
          <a:xfrm>
            <a:off x="6428331" y="2168994"/>
            <a:ext cx="2736304" cy="4708981"/>
          </a:xfrm>
          <a:prstGeom prst="rect">
            <a:avLst/>
          </a:prstGeom>
          <a:solidFill>
            <a:srgbClr val="FFFF00"/>
          </a:solidFill>
        </p:spPr>
        <p:txBody>
          <a:bodyPr wrap="square">
            <a:spAutoFit/>
          </a:bodyPr>
          <a:lstStyle/>
          <a:p>
            <a:r>
              <a:rPr lang="cs-CZ" sz="1200" dirty="0">
                <a:solidFill>
                  <a:srgbClr val="0070C0"/>
                </a:solidFill>
              </a:rPr>
              <a:t>.</a:t>
            </a:r>
            <a:r>
              <a:rPr lang="cs-CZ" sz="1200" dirty="0" err="1">
                <a:solidFill>
                  <a:srgbClr val="0070C0"/>
                </a:solidFill>
              </a:rPr>
              <a:t>com</a:t>
            </a:r>
            <a:r>
              <a:rPr lang="cs-CZ" sz="1200" dirty="0">
                <a:solidFill>
                  <a:srgbClr val="0070C0"/>
                </a:solidFill>
              </a:rPr>
              <a:t>    </a:t>
            </a:r>
            <a:r>
              <a:rPr lang="cs-CZ" sz="1200" dirty="0"/>
              <a:t>(</a:t>
            </a:r>
            <a:r>
              <a:rPr lang="cs-CZ" sz="1200" dirty="0" err="1"/>
              <a:t>commercial</a:t>
            </a:r>
            <a:r>
              <a:rPr lang="cs-CZ" sz="1200" dirty="0"/>
              <a:t>)</a:t>
            </a:r>
          </a:p>
          <a:p>
            <a:endParaRPr lang="cs-CZ" sz="1200" dirty="0"/>
          </a:p>
          <a:p>
            <a:r>
              <a:rPr lang="cs-CZ" sz="1200" dirty="0" smtClean="0"/>
              <a:t>doména </a:t>
            </a:r>
            <a:r>
              <a:rPr lang="cs-CZ" sz="1200" dirty="0"/>
              <a:t>určená všem firmám a komerčním subjektům a to nejen americkým</a:t>
            </a:r>
          </a:p>
          <a:p>
            <a:endParaRPr lang="cs-CZ" sz="1200" dirty="0"/>
          </a:p>
          <a:p>
            <a:r>
              <a:rPr lang="cs-CZ" sz="1200" dirty="0">
                <a:solidFill>
                  <a:srgbClr val="0070C0"/>
                </a:solidFill>
              </a:rPr>
              <a:t>.</a:t>
            </a:r>
            <a:r>
              <a:rPr lang="cs-CZ" sz="1200" dirty="0" err="1">
                <a:solidFill>
                  <a:srgbClr val="0070C0"/>
                </a:solidFill>
              </a:rPr>
              <a:t>edu</a:t>
            </a:r>
            <a:r>
              <a:rPr lang="cs-CZ" sz="1200" dirty="0">
                <a:solidFill>
                  <a:srgbClr val="0070C0"/>
                </a:solidFill>
              </a:rPr>
              <a:t>      </a:t>
            </a:r>
            <a:r>
              <a:rPr lang="cs-CZ" sz="1200" dirty="0"/>
              <a:t>(</a:t>
            </a:r>
            <a:r>
              <a:rPr lang="cs-CZ" sz="1200" dirty="0" err="1" smtClean="0"/>
              <a:t>education</a:t>
            </a:r>
            <a:r>
              <a:rPr lang="cs-CZ" sz="1200" dirty="0" smtClean="0"/>
              <a:t>)</a:t>
            </a:r>
            <a:br>
              <a:rPr lang="cs-CZ" sz="1200" dirty="0" smtClean="0"/>
            </a:br>
            <a:r>
              <a:rPr lang="cs-CZ" sz="1200" dirty="0" smtClean="0"/>
              <a:t>Je </a:t>
            </a:r>
            <a:r>
              <a:rPr lang="cs-CZ" sz="1200" dirty="0"/>
              <a:t>určena pro vzdělávací instituce a univerzity</a:t>
            </a:r>
          </a:p>
          <a:p>
            <a:endParaRPr lang="cs-CZ" sz="1200" dirty="0"/>
          </a:p>
          <a:p>
            <a:r>
              <a:rPr lang="cs-CZ" sz="1200" dirty="0">
                <a:solidFill>
                  <a:srgbClr val="0070C0"/>
                </a:solidFill>
              </a:rPr>
              <a:t>.</a:t>
            </a:r>
            <a:r>
              <a:rPr lang="cs-CZ" sz="1200" dirty="0" err="1">
                <a:solidFill>
                  <a:srgbClr val="0070C0"/>
                </a:solidFill>
              </a:rPr>
              <a:t>org</a:t>
            </a:r>
            <a:r>
              <a:rPr lang="cs-CZ" sz="1200" dirty="0">
                <a:solidFill>
                  <a:srgbClr val="0070C0"/>
                </a:solidFill>
              </a:rPr>
              <a:t>      </a:t>
            </a:r>
            <a:r>
              <a:rPr lang="cs-CZ" sz="1200" dirty="0"/>
              <a:t>(non-profit </a:t>
            </a:r>
            <a:r>
              <a:rPr lang="cs-CZ" sz="1200" dirty="0" err="1"/>
              <a:t>organisation</a:t>
            </a:r>
            <a:r>
              <a:rPr lang="cs-CZ" sz="1200" dirty="0" smtClean="0"/>
              <a:t>)</a:t>
            </a:r>
            <a:br>
              <a:rPr lang="cs-CZ" sz="1200" dirty="0" smtClean="0"/>
            </a:br>
            <a:r>
              <a:rPr lang="cs-CZ" sz="1200" dirty="0" smtClean="0"/>
              <a:t/>
            </a:r>
            <a:br>
              <a:rPr lang="cs-CZ" sz="1200" dirty="0" smtClean="0"/>
            </a:br>
            <a:r>
              <a:rPr lang="cs-CZ" sz="1200" dirty="0" smtClean="0"/>
              <a:t> </a:t>
            </a:r>
            <a:r>
              <a:rPr lang="cs-CZ" sz="1200" dirty="0"/>
              <a:t>Pro neziskové organizace a nadace</a:t>
            </a:r>
          </a:p>
          <a:p>
            <a:endParaRPr lang="cs-CZ" sz="1200" dirty="0"/>
          </a:p>
          <a:p>
            <a:r>
              <a:rPr lang="cs-CZ" sz="1200" dirty="0">
                <a:solidFill>
                  <a:srgbClr val="0070C0"/>
                </a:solidFill>
              </a:rPr>
              <a:t>.net       </a:t>
            </a:r>
            <a:r>
              <a:rPr lang="cs-CZ" sz="1200" dirty="0"/>
              <a:t>(</a:t>
            </a:r>
            <a:r>
              <a:rPr lang="cs-CZ" sz="1200" dirty="0" err="1"/>
              <a:t>networking</a:t>
            </a:r>
            <a:r>
              <a:rPr lang="cs-CZ" sz="1200" dirty="0" smtClean="0"/>
              <a:t>)</a:t>
            </a:r>
            <a:br>
              <a:rPr lang="cs-CZ" sz="1200" dirty="0" smtClean="0"/>
            </a:br>
            <a:endParaRPr lang="cs-CZ" sz="1200" dirty="0"/>
          </a:p>
          <a:p>
            <a:r>
              <a:rPr lang="cs-CZ" sz="1200" dirty="0" smtClean="0"/>
              <a:t>Pro </a:t>
            </a:r>
            <a:r>
              <a:rPr lang="cs-CZ" sz="1200" dirty="0"/>
              <a:t>firmy poskytující připojení a síťové služby</a:t>
            </a:r>
          </a:p>
          <a:p>
            <a:endParaRPr lang="cs-CZ" sz="1200" dirty="0"/>
          </a:p>
          <a:p>
            <a:r>
              <a:rPr lang="cs-CZ" sz="1200" dirty="0">
                <a:solidFill>
                  <a:srgbClr val="0070C0"/>
                </a:solidFill>
              </a:rPr>
              <a:t>.</a:t>
            </a:r>
            <a:r>
              <a:rPr lang="cs-CZ" sz="1200" dirty="0" err="1">
                <a:solidFill>
                  <a:srgbClr val="0070C0"/>
                </a:solidFill>
              </a:rPr>
              <a:t>gov</a:t>
            </a:r>
            <a:r>
              <a:rPr lang="cs-CZ" sz="1200" dirty="0">
                <a:solidFill>
                  <a:srgbClr val="0070C0"/>
                </a:solidFill>
              </a:rPr>
              <a:t>      </a:t>
            </a:r>
            <a:r>
              <a:rPr lang="cs-CZ" sz="1200" dirty="0"/>
              <a:t>(</a:t>
            </a:r>
            <a:r>
              <a:rPr lang="cs-CZ" sz="1200" dirty="0" err="1"/>
              <a:t>government</a:t>
            </a:r>
            <a:r>
              <a:rPr lang="cs-CZ" sz="1200" dirty="0"/>
              <a:t>)</a:t>
            </a:r>
          </a:p>
          <a:p>
            <a:r>
              <a:rPr lang="cs-CZ" sz="1200" dirty="0" smtClean="0"/>
              <a:t>Pro </a:t>
            </a:r>
            <a:r>
              <a:rPr lang="cs-CZ" sz="1200" dirty="0"/>
              <a:t>vládní organizace</a:t>
            </a:r>
          </a:p>
          <a:p>
            <a:endParaRPr lang="cs-CZ" sz="1200" dirty="0"/>
          </a:p>
          <a:p>
            <a:r>
              <a:rPr lang="cs-CZ" sz="1200" dirty="0">
                <a:solidFill>
                  <a:srgbClr val="0070C0"/>
                </a:solidFill>
              </a:rPr>
              <a:t>.mil       </a:t>
            </a:r>
            <a:r>
              <a:rPr lang="cs-CZ" sz="1200" dirty="0"/>
              <a:t>(</a:t>
            </a:r>
            <a:r>
              <a:rPr lang="cs-CZ" sz="1200" dirty="0" err="1"/>
              <a:t>millitary</a:t>
            </a:r>
            <a:r>
              <a:rPr lang="cs-CZ" sz="1200" dirty="0"/>
              <a:t>)</a:t>
            </a:r>
          </a:p>
          <a:p>
            <a:endParaRPr lang="cs-CZ" sz="1200" dirty="0"/>
          </a:p>
          <a:p>
            <a:r>
              <a:rPr lang="cs-CZ" sz="1200" dirty="0"/>
              <a:t>            Pro vojenský aparát</a:t>
            </a:r>
          </a:p>
        </p:txBody>
      </p:sp>
      <p:sp>
        <p:nvSpPr>
          <p:cNvPr id="6" name="Čárový popisek 1 5"/>
          <p:cNvSpPr/>
          <p:nvPr/>
        </p:nvSpPr>
        <p:spPr>
          <a:xfrm>
            <a:off x="6428331" y="332656"/>
            <a:ext cx="2736303" cy="864096"/>
          </a:xfrm>
          <a:prstGeom prst="borderCallout1">
            <a:avLst>
              <a:gd name="adj1" fmla="val 198"/>
              <a:gd name="adj2" fmla="val -351"/>
              <a:gd name="adj3" fmla="val 125785"/>
              <a:gd name="adj4" fmla="val -12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Koncovka  nejvyššího řádu určuje zkratku názvu státu nebo oboru </a:t>
            </a:r>
            <a:endParaRPr lang="cs-CZ" dirty="0"/>
          </a:p>
        </p:txBody>
      </p:sp>
      <p:cxnSp>
        <p:nvCxnSpPr>
          <p:cNvPr id="8" name="Přímá spojnice se šipkou 7"/>
          <p:cNvCxnSpPr/>
          <p:nvPr/>
        </p:nvCxnSpPr>
        <p:spPr>
          <a:xfrm flipH="1">
            <a:off x="5796136" y="1196752"/>
            <a:ext cx="1656184"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a:off x="8244408" y="1196752"/>
            <a:ext cx="360040"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36503" y="2149019"/>
            <a:ext cx="4248472" cy="1077218"/>
          </a:xfrm>
          <a:prstGeom prst="rect">
            <a:avLst/>
          </a:prstGeom>
          <a:solidFill>
            <a:schemeClr val="accent4">
              <a:lumMod val="60000"/>
              <a:lumOff val="40000"/>
            </a:schemeClr>
          </a:solidFill>
        </p:spPr>
        <p:txBody>
          <a:bodyPr wrap="square">
            <a:spAutoFit/>
          </a:bodyPr>
          <a:lstStyle/>
          <a:p>
            <a:r>
              <a:rPr lang="pl-PL" sz="1600" dirty="0"/>
              <a:t>Na začátku obecného tvaru adresy je výraz </a:t>
            </a:r>
            <a:r>
              <a:rPr lang="pl-PL" sz="1600" dirty="0">
                <a:solidFill>
                  <a:srgbClr val="FF0000"/>
                </a:solidFill>
              </a:rPr>
              <a:t>www</a:t>
            </a:r>
            <a:r>
              <a:rPr lang="pl-PL" sz="1600" dirty="0"/>
              <a:t>. Je to zkratka z anglického World Wide Web. Není však podmínkou, aby adresy začínaly právě tímto výrazem</a:t>
            </a:r>
            <a:endParaRPr lang="cs-CZ" sz="1600" dirty="0"/>
          </a:p>
        </p:txBody>
      </p:sp>
      <p:cxnSp>
        <p:nvCxnSpPr>
          <p:cNvPr id="13" name="Přímá spojnice se šipkou 12"/>
          <p:cNvCxnSpPr/>
          <p:nvPr/>
        </p:nvCxnSpPr>
        <p:spPr>
          <a:xfrm flipH="1">
            <a:off x="1115616" y="1556792"/>
            <a:ext cx="1224136" cy="612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Čárový popisek 1 14"/>
          <p:cNvSpPr/>
          <p:nvPr/>
        </p:nvSpPr>
        <p:spPr>
          <a:xfrm>
            <a:off x="36503" y="116632"/>
            <a:ext cx="4103449" cy="886009"/>
          </a:xfrm>
          <a:prstGeom prst="borderCallout1">
            <a:avLst>
              <a:gd name="adj1" fmla="val -908"/>
              <a:gd name="adj2" fmla="val 100255"/>
              <a:gd name="adj3" fmla="val 145263"/>
              <a:gd name="adj4" fmla="val 117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Konkrétní název počítače nebo serveru poskytují službu</a:t>
            </a:r>
            <a:endParaRPr lang="cs-CZ" dirty="0"/>
          </a:p>
        </p:txBody>
      </p:sp>
      <p:sp>
        <p:nvSpPr>
          <p:cNvPr id="16" name="TextovéPole 15"/>
          <p:cNvSpPr txBox="1"/>
          <p:nvPr/>
        </p:nvSpPr>
        <p:spPr>
          <a:xfrm>
            <a:off x="36503" y="3717032"/>
            <a:ext cx="4248471" cy="369332"/>
          </a:xfrm>
          <a:prstGeom prst="rect">
            <a:avLst/>
          </a:prstGeom>
          <a:solidFill>
            <a:schemeClr val="accent5">
              <a:lumMod val="60000"/>
              <a:lumOff val="40000"/>
            </a:schemeClr>
          </a:solidFill>
        </p:spPr>
        <p:txBody>
          <a:bodyPr wrap="square" rtlCol="0">
            <a:spAutoFit/>
          </a:bodyPr>
          <a:lstStyle/>
          <a:p>
            <a:r>
              <a:rPr lang="cs-CZ" dirty="0" smtClean="0"/>
              <a:t>Tečky oddělující jednotlivé části adresy</a:t>
            </a:r>
            <a:endParaRPr lang="cs-CZ" dirty="0"/>
          </a:p>
        </p:txBody>
      </p:sp>
      <p:cxnSp>
        <p:nvCxnSpPr>
          <p:cNvPr id="18" name="Přímá spojnice se šipkou 17"/>
          <p:cNvCxnSpPr/>
          <p:nvPr/>
        </p:nvCxnSpPr>
        <p:spPr>
          <a:xfrm flipV="1">
            <a:off x="1619672" y="1556792"/>
            <a:ext cx="1584176" cy="2160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1619672" y="1556792"/>
            <a:ext cx="4176464" cy="2160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lačítko akce: Zpět nebo Předchozí 22">
            <a:hlinkClick r:id="rId2" action="ppaction://hlinksldjump" highlightClick="1"/>
          </p:cNvPr>
          <p:cNvSpPr/>
          <p:nvPr/>
        </p:nvSpPr>
        <p:spPr>
          <a:xfrm>
            <a:off x="2339752" y="6309320"/>
            <a:ext cx="1008112" cy="5486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893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508" y="1268760"/>
            <a:ext cx="6513748" cy="571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0" y="116632"/>
            <a:ext cx="9144000" cy="1015663"/>
          </a:xfrm>
          <a:prstGeom prst="rect">
            <a:avLst/>
          </a:prstGeom>
          <a:solidFill>
            <a:srgbClr val="FFFF00"/>
          </a:solidFill>
        </p:spPr>
        <p:txBody>
          <a:bodyPr wrap="square">
            <a:spAutoFit/>
          </a:bodyPr>
          <a:lstStyle/>
          <a:p>
            <a:r>
              <a:rPr lang="cs-CZ" sz="2400" dirty="0" smtClean="0">
                <a:solidFill>
                  <a:srgbClr val="FF0000"/>
                </a:solidFill>
              </a:rPr>
              <a:t>Internetový katalog </a:t>
            </a:r>
            <a:br>
              <a:rPr lang="cs-CZ" sz="2400" dirty="0" smtClean="0">
                <a:solidFill>
                  <a:srgbClr val="FF0000"/>
                </a:solidFill>
              </a:rPr>
            </a:br>
            <a:r>
              <a:rPr lang="cs-CZ" dirty="0" smtClean="0"/>
              <a:t>je </a:t>
            </a:r>
            <a:r>
              <a:rPr lang="cs-CZ" dirty="0"/>
              <a:t>na Internetu seznam odkazů na webové stránky, které jsou setříděny do stromu kategorií a podkategorií. </a:t>
            </a:r>
          </a:p>
        </p:txBody>
      </p:sp>
      <p:cxnSp>
        <p:nvCxnSpPr>
          <p:cNvPr id="4" name="Přímá spojnice se šipkou 3"/>
          <p:cNvCxnSpPr/>
          <p:nvPr/>
        </p:nvCxnSpPr>
        <p:spPr>
          <a:xfrm>
            <a:off x="2915816" y="1052736"/>
            <a:ext cx="2016224" cy="26797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Obdélník 4"/>
          <p:cNvSpPr/>
          <p:nvPr/>
        </p:nvSpPr>
        <p:spPr>
          <a:xfrm>
            <a:off x="0" y="1147154"/>
            <a:ext cx="4572000" cy="2585323"/>
          </a:xfrm>
          <a:prstGeom prst="rect">
            <a:avLst/>
          </a:prstGeom>
        </p:spPr>
        <p:txBody>
          <a:bodyPr>
            <a:spAutoFit/>
          </a:bodyPr>
          <a:lstStyle/>
          <a:p>
            <a:r>
              <a:rPr lang="cs-CZ" dirty="0">
                <a:solidFill>
                  <a:srgbClr val="00B050"/>
                </a:solidFill>
              </a:rPr>
              <a:t>Nejznámější světové katalogy</a:t>
            </a:r>
          </a:p>
          <a:p>
            <a:endParaRPr lang="cs-CZ" dirty="0"/>
          </a:p>
          <a:p>
            <a:r>
              <a:rPr lang="cs-CZ" dirty="0"/>
              <a:t>http://</a:t>
            </a:r>
            <a:r>
              <a:rPr lang="cs-CZ" dirty="0">
                <a:hlinkClick r:id="rId3" action="ppaction://hlinksldjump"/>
              </a:rPr>
              <a:t>dmoz.org </a:t>
            </a:r>
            <a:r>
              <a:rPr lang="cs-CZ" dirty="0"/>
              <a:t/>
            </a:r>
            <a:br>
              <a:rPr lang="cs-CZ" dirty="0"/>
            </a:br>
            <a:r>
              <a:rPr lang="cs-CZ" dirty="0" smtClean="0"/>
              <a:t>http</a:t>
            </a:r>
            <a:r>
              <a:rPr lang="cs-CZ" dirty="0"/>
              <a:t>://</a:t>
            </a:r>
            <a:r>
              <a:rPr lang="cs-CZ" dirty="0" smtClean="0"/>
              <a:t>dir.yahoo.com</a:t>
            </a:r>
            <a:br>
              <a:rPr lang="cs-CZ" dirty="0" smtClean="0"/>
            </a:br>
            <a:endParaRPr lang="cs-CZ" dirty="0"/>
          </a:p>
          <a:p>
            <a:r>
              <a:rPr lang="cs-CZ" dirty="0" smtClean="0">
                <a:solidFill>
                  <a:srgbClr val="00B050"/>
                </a:solidFill>
              </a:rPr>
              <a:t>Nejznámější </a:t>
            </a:r>
            <a:r>
              <a:rPr lang="cs-CZ" dirty="0">
                <a:solidFill>
                  <a:srgbClr val="00B050"/>
                </a:solidFill>
              </a:rPr>
              <a:t>české katalogy</a:t>
            </a:r>
          </a:p>
          <a:p>
            <a:endParaRPr lang="cs-CZ" dirty="0"/>
          </a:p>
          <a:p>
            <a:r>
              <a:rPr lang="cs-CZ" dirty="0"/>
              <a:t>http://</a:t>
            </a:r>
            <a:r>
              <a:rPr lang="cs-CZ" dirty="0">
                <a:hlinkClick r:id="rId4" action="ppaction://hlinksldjump"/>
              </a:rPr>
              <a:t>odkazy.seznam.cz</a:t>
            </a:r>
            <a:r>
              <a:rPr lang="cs-CZ" dirty="0"/>
              <a:t> </a:t>
            </a:r>
            <a:r>
              <a:rPr lang="cs-CZ" dirty="0" smtClean="0"/>
              <a:t>–http</a:t>
            </a:r>
            <a:r>
              <a:rPr lang="cs-CZ" dirty="0"/>
              <a:t>://</a:t>
            </a:r>
            <a:r>
              <a:rPr lang="cs-CZ" dirty="0">
                <a:hlinkClick r:id="rId5" action="ppaction://hlinksldjump"/>
              </a:rPr>
              <a:t>najisto.centrum.cz</a:t>
            </a:r>
            <a:r>
              <a:rPr lang="cs-CZ" dirty="0"/>
              <a:t> – </a:t>
            </a:r>
          </a:p>
        </p:txBody>
      </p:sp>
      <p:sp>
        <p:nvSpPr>
          <p:cNvPr id="6" name="Tlačítko akce: Zpět nebo Předchozí 5">
            <a:hlinkClick r:id="rId6" action="ppaction://hlinksldjump" highlightClick="1"/>
          </p:cNvPr>
          <p:cNvSpPr/>
          <p:nvPr/>
        </p:nvSpPr>
        <p:spPr>
          <a:xfrm>
            <a:off x="8316416" y="6309320"/>
            <a:ext cx="813908" cy="5486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5021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0" y="0"/>
            <a:ext cx="9144000" cy="1354217"/>
          </a:xfrm>
          <a:prstGeom prst="rect">
            <a:avLst/>
          </a:prstGeom>
        </p:spPr>
        <p:txBody>
          <a:bodyPr wrap="square">
            <a:spAutoFit/>
          </a:bodyPr>
          <a:lstStyle/>
          <a:p>
            <a:r>
              <a:rPr lang="cs-CZ" sz="2800" dirty="0">
                <a:solidFill>
                  <a:srgbClr val="FF0000"/>
                </a:solidFill>
              </a:rPr>
              <a:t>Internetový </a:t>
            </a:r>
            <a:r>
              <a:rPr lang="cs-CZ" sz="2800" dirty="0" smtClean="0">
                <a:solidFill>
                  <a:srgbClr val="FF0000"/>
                </a:solidFill>
              </a:rPr>
              <a:t>vyhledávač</a:t>
            </a:r>
            <a:r>
              <a:rPr lang="cs-CZ" dirty="0" smtClean="0"/>
              <a:t/>
            </a:r>
            <a:br>
              <a:rPr lang="cs-CZ" dirty="0" smtClean="0"/>
            </a:br>
            <a:r>
              <a:rPr lang="cs-CZ" dirty="0" smtClean="0"/>
              <a:t>je </a:t>
            </a:r>
            <a:r>
              <a:rPr lang="cs-CZ" dirty="0"/>
              <a:t>služba, která umožňuje na Internetu najít webové stránky, které obsahují požadované informace. Uživatel zadává do rozhraní vyhledávače </a:t>
            </a:r>
            <a:r>
              <a:rPr lang="cs-CZ" dirty="0">
                <a:solidFill>
                  <a:srgbClr val="00B050"/>
                </a:solidFill>
                <a:hlinkClick r:id="rId2" action="ppaction://hlinksldjump"/>
              </a:rPr>
              <a:t>klíčová slova</a:t>
            </a:r>
            <a:r>
              <a:rPr lang="cs-CZ" dirty="0"/>
              <a:t>, která charakterizují hledanou </a:t>
            </a:r>
            <a:r>
              <a:rPr lang="cs-CZ" dirty="0" smtClean="0"/>
              <a:t>informaci.</a:t>
            </a:r>
            <a:endParaRPr lang="cs-CZ" dirty="0"/>
          </a:p>
        </p:txBody>
      </p:sp>
      <p:sp>
        <p:nvSpPr>
          <p:cNvPr id="3" name="Obdélník 2"/>
          <p:cNvSpPr/>
          <p:nvPr/>
        </p:nvSpPr>
        <p:spPr>
          <a:xfrm>
            <a:off x="0" y="1356818"/>
            <a:ext cx="4572000" cy="1200329"/>
          </a:xfrm>
          <a:prstGeom prst="rect">
            <a:avLst/>
          </a:prstGeom>
        </p:spPr>
        <p:txBody>
          <a:bodyPr>
            <a:spAutoFit/>
          </a:bodyPr>
          <a:lstStyle/>
          <a:p>
            <a:r>
              <a:rPr lang="cs-CZ" dirty="0" smtClean="0">
                <a:solidFill>
                  <a:srgbClr val="FF0000"/>
                </a:solidFill>
              </a:rPr>
              <a:t>Nejznámější světové vyhledávače</a:t>
            </a:r>
            <a:r>
              <a:rPr lang="cs-CZ" dirty="0" smtClean="0"/>
              <a:t>:</a:t>
            </a:r>
            <a:endParaRPr lang="cs-CZ" dirty="0"/>
          </a:p>
          <a:p>
            <a:r>
              <a:rPr lang="cs-CZ" dirty="0">
                <a:solidFill>
                  <a:srgbClr val="00B050"/>
                </a:solidFill>
              </a:rPr>
              <a:t>Google</a:t>
            </a:r>
          </a:p>
          <a:p>
            <a:r>
              <a:rPr lang="cs-CZ" dirty="0">
                <a:solidFill>
                  <a:srgbClr val="00B050"/>
                </a:solidFill>
                <a:hlinkClick r:id="rId3" action="ppaction://hlinksldjump"/>
              </a:rPr>
              <a:t>Bing</a:t>
            </a:r>
            <a:endParaRPr lang="cs-CZ" dirty="0">
              <a:solidFill>
                <a:srgbClr val="00B050"/>
              </a:solidFill>
            </a:endParaRPr>
          </a:p>
          <a:p>
            <a:r>
              <a:rPr lang="cs-CZ" dirty="0" err="1">
                <a:solidFill>
                  <a:srgbClr val="00B050"/>
                </a:solidFill>
              </a:rPr>
              <a:t>Jyxo</a:t>
            </a:r>
            <a:endParaRPr lang="cs-CZ" dirty="0">
              <a:solidFill>
                <a:srgbClr val="00B05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683" y="2503718"/>
            <a:ext cx="6071220" cy="428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Čárový popisek 1 3"/>
          <p:cNvSpPr/>
          <p:nvPr/>
        </p:nvSpPr>
        <p:spPr>
          <a:xfrm>
            <a:off x="0" y="3717032"/>
            <a:ext cx="3063683" cy="927335"/>
          </a:xfrm>
          <a:prstGeom prst="borderCallout1">
            <a:avLst>
              <a:gd name="adj1" fmla="val 102415"/>
              <a:gd name="adj2" fmla="val 102517"/>
              <a:gd name="adj3" fmla="val 133416"/>
              <a:gd name="adj4" fmla="val 189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Řádek pro vložení klíčových slov</a:t>
            </a:r>
            <a:endParaRPr lang="cs-CZ" dirty="0"/>
          </a:p>
        </p:txBody>
      </p:sp>
      <p:sp>
        <p:nvSpPr>
          <p:cNvPr id="5" name="Tlačítko akce: Zpět nebo Předchozí 4">
            <a:hlinkClick r:id="rId5" action="ppaction://hlinksldjump" highlightClick="1"/>
          </p:cNvPr>
          <p:cNvSpPr/>
          <p:nvPr/>
        </p:nvSpPr>
        <p:spPr>
          <a:xfrm>
            <a:off x="8388424" y="6093296"/>
            <a:ext cx="746479" cy="69172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7230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1469606"/>
            <a:ext cx="7641169" cy="5388394"/>
          </a:xfrm>
          <a:prstGeom prst="rect">
            <a:avLst/>
          </a:prstGeom>
          <a:solidFill>
            <a:schemeClr val="bg1"/>
          </a:solidFill>
          <a:ln w="9525">
            <a:solidFill>
              <a:schemeClr val="tx1"/>
            </a:solidFill>
            <a:miter lim="800000"/>
            <a:headEnd/>
            <a:tailEnd/>
          </a:ln>
          <a:effectLst/>
        </p:spPr>
      </p:pic>
      <p:sp>
        <p:nvSpPr>
          <p:cNvPr id="2" name="TextovéPole 1"/>
          <p:cNvSpPr txBox="1"/>
          <p:nvPr/>
        </p:nvSpPr>
        <p:spPr>
          <a:xfrm>
            <a:off x="395536" y="188640"/>
            <a:ext cx="8496944" cy="1015663"/>
          </a:xfrm>
          <a:prstGeom prst="rect">
            <a:avLst/>
          </a:prstGeom>
          <a:noFill/>
        </p:spPr>
        <p:txBody>
          <a:bodyPr wrap="square" rtlCol="0">
            <a:spAutoFit/>
          </a:bodyPr>
          <a:lstStyle/>
          <a:p>
            <a:r>
              <a:rPr lang="cs-CZ" sz="2000" dirty="0" smtClean="0">
                <a:solidFill>
                  <a:srgbClr val="FF0000"/>
                </a:solidFill>
              </a:rPr>
              <a:t>Použití klíčového slova při vyhledávání:</a:t>
            </a:r>
            <a:br>
              <a:rPr lang="cs-CZ" sz="2000" dirty="0" smtClean="0">
                <a:solidFill>
                  <a:srgbClr val="FF0000"/>
                </a:solidFill>
              </a:rPr>
            </a:br>
            <a:r>
              <a:rPr lang="cs-CZ" sz="2000" dirty="0" smtClean="0">
                <a:solidFill>
                  <a:srgbClr val="FF0000"/>
                </a:solidFill>
              </a:rPr>
              <a:t/>
            </a:r>
            <a:br>
              <a:rPr lang="cs-CZ" sz="2000" dirty="0" smtClean="0">
                <a:solidFill>
                  <a:srgbClr val="FF0000"/>
                </a:solidFill>
              </a:rPr>
            </a:br>
            <a:r>
              <a:rPr lang="cs-CZ" sz="2000" dirty="0" smtClean="0"/>
              <a:t>Příklad: Informatika pro základní školy</a:t>
            </a:r>
            <a:endParaRPr lang="cs-CZ" sz="2000" dirty="0">
              <a:solidFill>
                <a:srgbClr val="FF0000"/>
              </a:solidFill>
            </a:endParaRPr>
          </a:p>
        </p:txBody>
      </p:sp>
      <p:sp>
        <p:nvSpPr>
          <p:cNvPr id="4" name="Čárový popisek 1 3"/>
          <p:cNvSpPr/>
          <p:nvPr/>
        </p:nvSpPr>
        <p:spPr>
          <a:xfrm>
            <a:off x="5580112" y="3573016"/>
            <a:ext cx="3168352" cy="936104"/>
          </a:xfrm>
          <a:prstGeom prst="borderCallout1">
            <a:avLst>
              <a:gd name="adj1" fmla="val 990"/>
              <a:gd name="adj2" fmla="val -462"/>
              <a:gd name="adj3" fmla="val -90263"/>
              <a:gd name="adj4" fmla="val -74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hlinkClick r:id="rId3" action="ppaction://hlinksldjump"/>
              </a:rPr>
              <a:t>Odkliknu nabízená slova</a:t>
            </a:r>
            <a:endParaRPr lang="cs-CZ" dirty="0"/>
          </a:p>
        </p:txBody>
      </p:sp>
      <p:sp>
        <p:nvSpPr>
          <p:cNvPr id="5" name="Tlačítko akce: Zpět nebo Předchozí 4">
            <a:hlinkClick r:id="rId4" action="ppaction://hlinksldjump" highlightClick="1"/>
          </p:cNvPr>
          <p:cNvSpPr/>
          <p:nvPr/>
        </p:nvSpPr>
        <p:spPr>
          <a:xfrm>
            <a:off x="8028384" y="6093296"/>
            <a:ext cx="864096"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6572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95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5724128" y="2708920"/>
            <a:ext cx="3168352" cy="2808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V nabídce vyberu podle potřeby :</a:t>
            </a:r>
            <a:br>
              <a:rPr lang="cs-CZ" dirty="0" smtClean="0"/>
            </a:br>
            <a:r>
              <a:rPr lang="cs-CZ" dirty="0" smtClean="0"/>
              <a:t>učebnice</a:t>
            </a:r>
            <a:br>
              <a:rPr lang="cs-CZ" dirty="0" smtClean="0"/>
            </a:br>
            <a:r>
              <a:rPr lang="cs-CZ" dirty="0" smtClean="0"/>
              <a:t>metodické materiály</a:t>
            </a:r>
            <a:br>
              <a:rPr lang="cs-CZ" dirty="0" smtClean="0"/>
            </a:br>
            <a:r>
              <a:rPr lang="cs-CZ" dirty="0" smtClean="0"/>
              <a:t>výukové materiály</a:t>
            </a:r>
            <a:endParaRPr lang="cs-CZ" dirty="0"/>
          </a:p>
        </p:txBody>
      </p:sp>
      <p:cxnSp>
        <p:nvCxnSpPr>
          <p:cNvPr id="5" name="Přímá spojnice se šipkou 4"/>
          <p:cNvCxnSpPr/>
          <p:nvPr/>
        </p:nvCxnSpPr>
        <p:spPr>
          <a:xfrm flipH="1" flipV="1">
            <a:off x="2123728" y="3645024"/>
            <a:ext cx="4752528" cy="4680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Přímá spojnice se šipkou 6"/>
          <p:cNvCxnSpPr/>
          <p:nvPr/>
        </p:nvCxnSpPr>
        <p:spPr>
          <a:xfrm flipH="1" flipV="1">
            <a:off x="1835696" y="2924944"/>
            <a:ext cx="4392488"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Přímá spojnice se šipkou 9"/>
          <p:cNvCxnSpPr/>
          <p:nvPr/>
        </p:nvCxnSpPr>
        <p:spPr>
          <a:xfrm flipH="1">
            <a:off x="2339752" y="4725144"/>
            <a:ext cx="4176464" cy="15121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lačítko akce: Zpět nebo Předchozí 10">
            <a:hlinkClick r:id="rId3" action="ppaction://hlinksldjump" highlightClick="1"/>
          </p:cNvPr>
          <p:cNvSpPr/>
          <p:nvPr/>
        </p:nvSpPr>
        <p:spPr>
          <a:xfrm>
            <a:off x="8100392" y="6021288"/>
            <a:ext cx="936104"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7858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0" y="0"/>
            <a:ext cx="8784976" cy="954107"/>
          </a:xfrm>
          <a:prstGeom prst="rect">
            <a:avLst/>
          </a:prstGeom>
        </p:spPr>
        <p:txBody>
          <a:bodyPr wrap="square">
            <a:spAutoFit/>
          </a:bodyPr>
          <a:lstStyle/>
          <a:p>
            <a:r>
              <a:rPr lang="cs-CZ" sz="2000" dirty="0">
                <a:solidFill>
                  <a:srgbClr val="FF0000"/>
                </a:solidFill>
              </a:rPr>
              <a:t>Bezpečnost na internetu </a:t>
            </a:r>
            <a:r>
              <a:rPr lang="cs-CZ" sz="2000" dirty="0" smtClean="0">
                <a:solidFill>
                  <a:srgbClr val="FF0000"/>
                </a:solidFill>
              </a:rPr>
              <a:t/>
            </a:r>
            <a:br>
              <a:rPr lang="cs-CZ" sz="2000" dirty="0" smtClean="0">
                <a:solidFill>
                  <a:srgbClr val="FF0000"/>
                </a:solidFill>
              </a:rPr>
            </a:br>
            <a:r>
              <a:rPr lang="cs-CZ" dirty="0" smtClean="0"/>
              <a:t>je </a:t>
            </a:r>
            <a:r>
              <a:rPr lang="cs-CZ" dirty="0"/>
              <a:t>relativně široký pojem a zároveň důležitý problém jak pro běžné uživatele, tak administrátory velkých sítí. </a:t>
            </a:r>
          </a:p>
        </p:txBody>
      </p:sp>
      <p:sp>
        <p:nvSpPr>
          <p:cNvPr id="3" name="Obdélník 2"/>
          <p:cNvSpPr/>
          <p:nvPr/>
        </p:nvSpPr>
        <p:spPr>
          <a:xfrm>
            <a:off x="-52329" y="923330"/>
            <a:ext cx="9196329" cy="5816977"/>
          </a:xfrm>
          <a:prstGeom prst="rect">
            <a:avLst/>
          </a:prstGeom>
        </p:spPr>
        <p:txBody>
          <a:bodyPr wrap="square">
            <a:spAutoFit/>
          </a:bodyPr>
          <a:lstStyle/>
          <a:p>
            <a:r>
              <a:rPr lang="cs-CZ" dirty="0" smtClean="0"/>
              <a:t>Jak </a:t>
            </a:r>
            <a:r>
              <a:rPr lang="cs-CZ" dirty="0"/>
              <a:t>se </a:t>
            </a:r>
            <a:r>
              <a:rPr lang="cs-CZ" dirty="0" smtClean="0"/>
              <a:t>chránit :</a:t>
            </a:r>
            <a:br>
              <a:rPr lang="cs-CZ" dirty="0" smtClean="0"/>
            </a:br>
            <a:endParaRPr lang="cs-CZ" dirty="0"/>
          </a:p>
          <a:p>
            <a:r>
              <a:rPr lang="cs-CZ" sz="1600" dirty="0" smtClean="0"/>
              <a:t>Používat </a:t>
            </a:r>
            <a:r>
              <a:rPr lang="cs-CZ" sz="1600" dirty="0"/>
              <a:t>aktuální antivir, </a:t>
            </a:r>
            <a:r>
              <a:rPr lang="cs-CZ" sz="1600" dirty="0" err="1"/>
              <a:t>antispyware</a:t>
            </a:r>
            <a:r>
              <a:rPr lang="cs-CZ" sz="1600" dirty="0"/>
              <a:t>, firewall</a:t>
            </a:r>
            <a:r>
              <a:rPr lang="cs-CZ" sz="1600" dirty="0" smtClean="0"/>
              <a:t>.</a:t>
            </a:r>
            <a:br>
              <a:rPr lang="cs-CZ" sz="1600" dirty="0" smtClean="0"/>
            </a:br>
            <a:endParaRPr lang="cs-CZ" sz="1600" dirty="0"/>
          </a:p>
          <a:p>
            <a:r>
              <a:rPr lang="cs-CZ" sz="1600" dirty="0"/>
              <a:t>Pravidelně aktualizovat používaný operační systém a užívané programy (zejména </a:t>
            </a:r>
            <a:r>
              <a:rPr lang="cs-CZ" sz="1600" dirty="0" smtClean="0"/>
              <a:t>prohlížeče).</a:t>
            </a:r>
            <a:br>
              <a:rPr lang="cs-CZ" sz="1600" dirty="0" smtClean="0"/>
            </a:br>
            <a:r>
              <a:rPr lang="cs-CZ" sz="1600" dirty="0" smtClean="0"/>
              <a:t/>
            </a:r>
            <a:br>
              <a:rPr lang="cs-CZ" sz="1600" dirty="0" smtClean="0"/>
            </a:br>
            <a:r>
              <a:rPr lang="cs-CZ" sz="1600" dirty="0" smtClean="0"/>
              <a:t>Používat </a:t>
            </a:r>
            <a:r>
              <a:rPr lang="cs-CZ" sz="1600" dirty="0"/>
              <a:t>bezpečné heslo, nezapisovat, neukládat a nesdělovat ho</a:t>
            </a:r>
            <a:r>
              <a:rPr lang="cs-CZ" sz="1600" dirty="0" smtClean="0"/>
              <a:t>.</a:t>
            </a:r>
            <a:br>
              <a:rPr lang="cs-CZ" sz="1600" dirty="0" smtClean="0"/>
            </a:br>
            <a:endParaRPr lang="cs-CZ" sz="1600" dirty="0"/>
          </a:p>
          <a:p>
            <a:r>
              <a:rPr lang="cs-CZ" sz="1600" dirty="0"/>
              <a:t>Kontrolovat u podezřelých stránek jejich skutečnou adresu v řádku prohlížeče</a:t>
            </a:r>
            <a:r>
              <a:rPr lang="cs-CZ" sz="1600" dirty="0" smtClean="0"/>
              <a:t>.</a:t>
            </a:r>
            <a:br>
              <a:rPr lang="cs-CZ" sz="1600" dirty="0" smtClean="0"/>
            </a:br>
            <a:endParaRPr lang="cs-CZ" sz="1600" dirty="0"/>
          </a:p>
          <a:p>
            <a:r>
              <a:rPr lang="cs-CZ" sz="1600" dirty="0"/>
              <a:t>Neotvírat neznámé či podezřelé soubory, programy nebo přílohy poštovních zpráv</a:t>
            </a:r>
            <a:r>
              <a:rPr lang="cs-CZ" sz="1600" dirty="0" smtClean="0"/>
              <a:t>.</a:t>
            </a:r>
            <a:br>
              <a:rPr lang="cs-CZ" sz="1600" dirty="0" smtClean="0"/>
            </a:br>
            <a:endParaRPr lang="cs-CZ" sz="1600" dirty="0"/>
          </a:p>
          <a:p>
            <a:r>
              <a:rPr lang="cs-CZ" sz="1600" dirty="0"/>
              <a:t>K citlivým službám se připojovat pouze z vlastního počítače a nikdy přes neznámou </a:t>
            </a:r>
            <a:r>
              <a:rPr lang="cs-CZ" sz="1600" dirty="0" err="1"/>
              <a:t>wifi</a:t>
            </a:r>
            <a:r>
              <a:rPr lang="cs-CZ" sz="1600" dirty="0"/>
              <a:t> nebo z internetové kavárny</a:t>
            </a:r>
            <a:r>
              <a:rPr lang="cs-CZ" sz="1600" dirty="0" smtClean="0"/>
              <a:t>.</a:t>
            </a:r>
            <a:br>
              <a:rPr lang="cs-CZ" sz="1600" dirty="0" smtClean="0"/>
            </a:br>
            <a:endParaRPr lang="cs-CZ" sz="1600" dirty="0"/>
          </a:p>
          <a:p>
            <a:r>
              <a:rPr lang="cs-CZ" sz="1600" dirty="0"/>
              <a:t>Nenavštěvovat pornografické stránky nebo </a:t>
            </a:r>
            <a:r>
              <a:rPr lang="cs-CZ" sz="1600" dirty="0" smtClean="0"/>
              <a:t>stránky. </a:t>
            </a:r>
            <a:r>
              <a:rPr lang="cs-CZ" sz="1600" dirty="0"/>
              <a:t>Často je na těchto stránkách záměrně obsažen </a:t>
            </a:r>
            <a:r>
              <a:rPr lang="cs-CZ" sz="1600" dirty="0" err="1"/>
              <a:t>malware</a:t>
            </a:r>
            <a:r>
              <a:rPr lang="cs-CZ" sz="1600" dirty="0" smtClean="0"/>
              <a:t>.</a:t>
            </a:r>
            <a:br>
              <a:rPr lang="cs-CZ" sz="1600" dirty="0" smtClean="0"/>
            </a:br>
            <a:r>
              <a:rPr lang="cs-CZ" sz="1600" dirty="0" smtClean="0"/>
              <a:t/>
            </a:r>
            <a:br>
              <a:rPr lang="cs-CZ" sz="1600" dirty="0" smtClean="0"/>
            </a:br>
            <a:r>
              <a:rPr lang="cs-CZ" sz="1600" dirty="0" smtClean="0"/>
              <a:t>Pravidelně </a:t>
            </a:r>
            <a:r>
              <a:rPr lang="cs-CZ" sz="1600" dirty="0"/>
              <a:t>zálohovat důležitá data</a:t>
            </a:r>
            <a:r>
              <a:rPr lang="cs-CZ" sz="1600" dirty="0" smtClean="0"/>
              <a:t>.</a:t>
            </a:r>
            <a:br>
              <a:rPr lang="cs-CZ" sz="1600" dirty="0" smtClean="0"/>
            </a:br>
            <a:endParaRPr lang="cs-CZ" sz="1600" dirty="0"/>
          </a:p>
          <a:p>
            <a:r>
              <a:rPr lang="cs-CZ" sz="1600" dirty="0"/>
              <a:t>V sociálních sítích využívat co nejméně aplikacích třetích stran (her, kvízů atp</a:t>
            </a:r>
            <a:r>
              <a:rPr lang="cs-CZ" sz="1600" dirty="0" smtClean="0"/>
              <a:t>.)</a:t>
            </a:r>
            <a:br>
              <a:rPr lang="cs-CZ" sz="1600" dirty="0" smtClean="0"/>
            </a:br>
            <a:endParaRPr lang="cs-CZ" sz="1600" dirty="0"/>
          </a:p>
          <a:p>
            <a:r>
              <a:rPr lang="cs-CZ" sz="1600" dirty="0">
                <a:solidFill>
                  <a:srgbClr val="FF0000"/>
                </a:solidFill>
              </a:rPr>
              <a:t>Uvažovat, které informace o </a:t>
            </a:r>
            <a:r>
              <a:rPr lang="cs-CZ" sz="1600">
                <a:solidFill>
                  <a:srgbClr val="FF0000"/>
                </a:solidFill>
              </a:rPr>
              <a:t>sobě </a:t>
            </a:r>
            <a:r>
              <a:rPr lang="cs-CZ" sz="1600" smtClean="0">
                <a:solidFill>
                  <a:srgbClr val="FF0000"/>
                </a:solidFill>
              </a:rPr>
              <a:t>na internetu </a:t>
            </a:r>
            <a:r>
              <a:rPr lang="cs-CZ" sz="1600" dirty="0" smtClean="0">
                <a:solidFill>
                  <a:srgbClr val="FF0000"/>
                </a:solidFill>
              </a:rPr>
              <a:t>poskytujete !!</a:t>
            </a:r>
            <a:endParaRPr lang="cs-CZ" sz="1600" dirty="0">
              <a:solidFill>
                <a:srgbClr val="FF0000"/>
              </a:solidFill>
            </a:endParaRPr>
          </a:p>
        </p:txBody>
      </p:sp>
      <p:sp>
        <p:nvSpPr>
          <p:cNvPr id="4" name="Tlačítko akce: Zpět nebo Předchozí 3">
            <a:hlinkClick r:id="rId2" action="ppaction://hlinksldjump" highlightClick="1"/>
          </p:cNvPr>
          <p:cNvSpPr/>
          <p:nvPr/>
        </p:nvSpPr>
        <p:spPr>
          <a:xfrm>
            <a:off x="8388424" y="6381328"/>
            <a:ext cx="75557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7735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solidFill>
            <a:schemeClr val="accent2"/>
          </a:solidFill>
          <a:ln>
            <a:noFill/>
          </a:ln>
          <a:effectLst/>
        </p:spPr>
      </p:pic>
      <p:sp>
        <p:nvSpPr>
          <p:cNvPr id="2" name="Obdélník 1"/>
          <p:cNvSpPr/>
          <p:nvPr/>
        </p:nvSpPr>
        <p:spPr>
          <a:xfrm>
            <a:off x="1331640" y="5229200"/>
            <a:ext cx="6552728" cy="1152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Bing</a:t>
            </a:r>
            <a:r>
              <a:rPr lang="cs-CZ" dirty="0">
                <a:solidFill>
                  <a:srgbClr val="FF0000"/>
                </a:solidFill>
              </a:rPr>
              <a:t> </a:t>
            </a:r>
            <a:r>
              <a:rPr lang="cs-CZ" dirty="0" smtClean="0">
                <a:solidFill>
                  <a:srgbClr val="FF0000"/>
                </a:solidFill>
              </a:rPr>
              <a:t>je </a:t>
            </a:r>
            <a:r>
              <a:rPr lang="cs-CZ" dirty="0">
                <a:solidFill>
                  <a:srgbClr val="FF0000"/>
                </a:solidFill>
              </a:rPr>
              <a:t>internetový vyhledávač provozovaný společností </a:t>
            </a:r>
            <a:r>
              <a:rPr lang="cs-CZ" dirty="0" smtClean="0">
                <a:solidFill>
                  <a:srgbClr val="FF0000"/>
                </a:solidFill>
              </a:rPr>
              <a:t>Microsoft a </a:t>
            </a:r>
            <a:r>
              <a:rPr lang="cs-CZ" dirty="0">
                <a:solidFill>
                  <a:srgbClr val="FF0000"/>
                </a:solidFill>
              </a:rPr>
              <a:t>přináší možnost </a:t>
            </a:r>
            <a:r>
              <a:rPr lang="cs-CZ" dirty="0" err="1">
                <a:solidFill>
                  <a:srgbClr val="FF0000"/>
                </a:solidFill>
              </a:rPr>
              <a:t>možnost</a:t>
            </a:r>
            <a:r>
              <a:rPr lang="cs-CZ" dirty="0">
                <a:solidFill>
                  <a:srgbClr val="FF0000"/>
                </a:solidFill>
              </a:rPr>
              <a:t> sdílet výsledky hledání prostřednictvím stránek </a:t>
            </a:r>
            <a:r>
              <a:rPr lang="cs-CZ" dirty="0" err="1">
                <a:solidFill>
                  <a:srgbClr val="FF0000"/>
                </a:solidFill>
              </a:rPr>
              <a:t>Facebook</a:t>
            </a:r>
            <a:r>
              <a:rPr lang="cs-CZ" dirty="0">
                <a:solidFill>
                  <a:srgbClr val="FF0000"/>
                </a:solidFill>
              </a:rPr>
              <a:t> a Windows Live. </a:t>
            </a:r>
          </a:p>
        </p:txBody>
      </p:sp>
      <p:sp>
        <p:nvSpPr>
          <p:cNvPr id="3" name="Tlačítko akce: Zpět nebo Předchozí 2">
            <a:hlinkClick r:id="rId3" action="ppaction://hlinksldjump" highlightClick="1"/>
          </p:cNvPr>
          <p:cNvSpPr/>
          <p:nvPr/>
        </p:nvSpPr>
        <p:spPr>
          <a:xfrm>
            <a:off x="8820472" y="5445224"/>
            <a:ext cx="792088"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421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lačítko akce: Zpět nebo Předchozí 1">
            <a:hlinkClick r:id="rId3" action="ppaction://hlinksldjump" highlightClick="1"/>
          </p:cNvPr>
          <p:cNvSpPr/>
          <p:nvPr/>
        </p:nvSpPr>
        <p:spPr>
          <a:xfrm>
            <a:off x="7997518" y="6396953"/>
            <a:ext cx="1149152"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0173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lačítko akce: Zpět nebo Předchozí 1">
            <a:hlinkClick r:id="rId3" action="ppaction://hlinksldjump" highlightClick="1"/>
          </p:cNvPr>
          <p:cNvSpPr/>
          <p:nvPr/>
        </p:nvSpPr>
        <p:spPr>
          <a:xfrm>
            <a:off x="8676456" y="6453336"/>
            <a:ext cx="1077144"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4245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0" y="1997839"/>
            <a:ext cx="5886400" cy="2215991"/>
          </a:xfrm>
          <a:prstGeom prst="rect">
            <a:avLst/>
          </a:prstGeom>
        </p:spPr>
        <p:txBody>
          <a:bodyPr wrap="square">
            <a:spAutoFit/>
          </a:bodyPr>
          <a:lstStyle/>
          <a:p>
            <a:r>
              <a:rPr lang="cs-CZ" sz="2000" dirty="0">
                <a:solidFill>
                  <a:srgbClr val="002060"/>
                </a:solidFill>
              </a:rPr>
              <a:t>Autor :         Trýzna  Stanislav</a:t>
            </a:r>
            <a:br>
              <a:rPr lang="cs-CZ" sz="2000" dirty="0">
                <a:solidFill>
                  <a:srgbClr val="002060"/>
                </a:solidFill>
              </a:rPr>
            </a:br>
            <a:r>
              <a:rPr lang="cs-CZ" sz="2000" dirty="0">
                <a:solidFill>
                  <a:srgbClr val="002060"/>
                </a:solidFill>
              </a:rPr>
              <a:t>Školní rok :   2011/2012</a:t>
            </a:r>
            <a:br>
              <a:rPr lang="cs-CZ" sz="2000" dirty="0">
                <a:solidFill>
                  <a:srgbClr val="002060"/>
                </a:solidFill>
              </a:rPr>
            </a:br>
            <a:r>
              <a:rPr lang="cs-CZ" sz="2000" dirty="0">
                <a:solidFill>
                  <a:srgbClr val="002060"/>
                </a:solidFill>
              </a:rPr>
              <a:t>Určeno pro : šestý ročník</a:t>
            </a:r>
            <a:br>
              <a:rPr lang="cs-CZ" sz="2000" dirty="0">
                <a:solidFill>
                  <a:srgbClr val="002060"/>
                </a:solidFill>
              </a:rPr>
            </a:br>
            <a:r>
              <a:rPr lang="cs-CZ" sz="2000" dirty="0">
                <a:solidFill>
                  <a:srgbClr val="002060"/>
                </a:solidFill>
              </a:rPr>
              <a:t>Předmět:      informatika</a:t>
            </a:r>
            <a:br>
              <a:rPr lang="cs-CZ" sz="2000" dirty="0">
                <a:solidFill>
                  <a:srgbClr val="002060"/>
                </a:solidFill>
              </a:rPr>
            </a:br>
            <a:r>
              <a:rPr lang="cs-CZ" sz="2000" dirty="0">
                <a:solidFill>
                  <a:srgbClr val="002060"/>
                </a:solidFill>
              </a:rPr>
              <a:t>Téma : základní orientace v </a:t>
            </a:r>
            <a:r>
              <a:rPr lang="cs-CZ" sz="2000" dirty="0" smtClean="0">
                <a:solidFill>
                  <a:srgbClr val="002060"/>
                </a:solidFill>
              </a:rPr>
              <a:t>ovládání Internetu</a:t>
            </a:r>
            <a:r>
              <a:rPr lang="cs-CZ" sz="2000" dirty="0">
                <a:solidFill>
                  <a:srgbClr val="002060"/>
                </a:solidFill>
              </a:rPr>
              <a:t/>
            </a:r>
            <a:br>
              <a:rPr lang="cs-CZ" sz="2000" dirty="0">
                <a:solidFill>
                  <a:srgbClr val="002060"/>
                </a:solidFill>
              </a:rPr>
            </a:br>
            <a:r>
              <a:rPr lang="cs-CZ" sz="2000" dirty="0">
                <a:solidFill>
                  <a:srgbClr val="002060"/>
                </a:solidFill>
              </a:rPr>
              <a:t>Způsob použití ve výuce:  výuková  prezentace</a:t>
            </a:r>
            <a:br>
              <a:rPr lang="cs-CZ" sz="2000" dirty="0">
                <a:solidFill>
                  <a:srgbClr val="002060"/>
                </a:solidFill>
              </a:rPr>
            </a:br>
            <a:r>
              <a:rPr lang="cs-CZ" dirty="0"/>
              <a:t> </a:t>
            </a:r>
            <a:r>
              <a:rPr lang="cs-CZ" dirty="0">
                <a:solidFill>
                  <a:srgbClr val="FF0000"/>
                </a:solidFill>
              </a:rPr>
              <a:t>(pro aktivní </a:t>
            </a:r>
            <a:r>
              <a:rPr lang="cs-CZ" dirty="0" smtClean="0">
                <a:solidFill>
                  <a:srgbClr val="FF0000"/>
                </a:solidFill>
              </a:rPr>
              <a:t>ukázky </a:t>
            </a:r>
            <a:r>
              <a:rPr lang="cs-CZ" dirty="0">
                <a:solidFill>
                  <a:srgbClr val="FF0000"/>
                </a:solidFill>
              </a:rPr>
              <a:t>spouštějte v režimu pro čtení</a:t>
            </a:r>
            <a:r>
              <a:rPr lang="cs-CZ" dirty="0"/>
              <a:t>).</a:t>
            </a:r>
          </a:p>
        </p:txBody>
      </p:sp>
    </p:spTree>
    <p:extLst>
      <p:ext uri="{BB962C8B-B14F-4D97-AF65-F5344CB8AC3E}">
        <p14:creationId xmlns:p14="http://schemas.microsoft.com/office/powerpoint/2010/main" val="717342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lačítko akce: Zpět nebo Předchozí 1">
            <a:hlinkClick r:id="rId3" action="ppaction://hlinksldjump" highlightClick="1"/>
          </p:cNvPr>
          <p:cNvSpPr/>
          <p:nvPr/>
        </p:nvSpPr>
        <p:spPr>
          <a:xfrm>
            <a:off x="8676456" y="6381328"/>
            <a:ext cx="107714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9196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lačítko akce: Zpět nebo Předchozí 1">
            <a:hlinkClick r:id="rId3" action="ppaction://hlinksldjump" highlightClick="1"/>
          </p:cNvPr>
          <p:cNvSpPr/>
          <p:nvPr/>
        </p:nvSpPr>
        <p:spPr>
          <a:xfrm>
            <a:off x="8676456" y="5589240"/>
            <a:ext cx="792088"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6061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791989"/>
            <a:ext cx="7128792" cy="1015663"/>
          </a:xfrm>
          <a:prstGeom prst="rect">
            <a:avLst/>
          </a:prstGeom>
          <a:noFill/>
        </p:spPr>
        <p:txBody>
          <a:bodyPr wrap="square" rtlCol="0">
            <a:spAutoFit/>
          </a:bodyPr>
          <a:lstStyle/>
          <a:p>
            <a:pPr algn="ctr"/>
            <a:r>
              <a:rPr lang="cs-CZ" sz="6000" dirty="0" smtClean="0">
                <a:solidFill>
                  <a:srgbClr val="FF0000"/>
                </a:solidFill>
              </a:rPr>
              <a:t>Konec</a:t>
            </a:r>
            <a:endParaRPr lang="cs-CZ" sz="6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80928"/>
            <a:ext cx="4441031" cy="79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3561134"/>
            <a:ext cx="8964488" cy="1200329"/>
          </a:xfrm>
          <a:prstGeom prst="rect">
            <a:avLst/>
          </a:prstGeom>
          <a:noFill/>
        </p:spPr>
        <p:txBody>
          <a:bodyPr wrap="square" rtlCol="0">
            <a:spAutoFit/>
          </a:bodyPr>
          <a:lstStyle/>
          <a:p>
            <a:r>
              <a:rPr lang="cs-CZ" dirty="0"/>
              <a:t>3</a:t>
            </a:r>
            <a:r>
              <a:rPr lang="cs-CZ" dirty="0" smtClean="0"/>
              <a:t>.- http</a:t>
            </a:r>
            <a:r>
              <a:rPr lang="cs-CZ" dirty="0"/>
              <a:t>://</a:t>
            </a:r>
            <a:r>
              <a:rPr lang="cs-CZ" dirty="0" smtClean="0"/>
              <a:t>cs.wikipedia.org/wiki/Soubor:Internet_map_1024.jpg</a:t>
            </a:r>
            <a:br>
              <a:rPr lang="cs-CZ" dirty="0" smtClean="0"/>
            </a:br>
            <a:r>
              <a:rPr lang="cs-CZ" dirty="0" smtClean="0"/>
              <a:t>5.-</a:t>
            </a:r>
            <a:r>
              <a:rPr lang="cs-CZ" dirty="0"/>
              <a:t>http://cs.wikipedia.org/wiki/</a:t>
            </a:r>
            <a:r>
              <a:rPr lang="cs-CZ" dirty="0" err="1"/>
              <a:t>Soubor:Countries_by_most_used_web_browser.svg</a:t>
            </a:r>
            <a:endParaRPr lang="cs-CZ" dirty="0"/>
          </a:p>
          <a:p>
            <a:r>
              <a:rPr lang="cs-CZ" dirty="0" smtClean="0"/>
              <a:t>Ostatní snímky veřejné zdroje</a:t>
            </a:r>
            <a:endParaRPr lang="cs-CZ" dirty="0"/>
          </a:p>
          <a:p>
            <a:endParaRPr lang="cs-CZ" dirty="0"/>
          </a:p>
        </p:txBody>
      </p:sp>
    </p:spTree>
    <p:extLst>
      <p:ext uri="{BB962C8B-B14F-4D97-AF65-F5344CB8AC3E}">
        <p14:creationId xmlns:p14="http://schemas.microsoft.com/office/powerpoint/2010/main" val="338918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8820472" cy="2923877"/>
          </a:xfrm>
          <a:prstGeom prst="rect">
            <a:avLst/>
          </a:prstGeom>
        </p:spPr>
        <p:txBody>
          <a:bodyPr wrap="square">
            <a:spAutoFit/>
          </a:bodyPr>
          <a:lstStyle/>
          <a:p>
            <a:r>
              <a:rPr lang="cs-CZ" sz="4000" dirty="0" smtClean="0">
                <a:solidFill>
                  <a:srgbClr val="FF0000"/>
                </a:solidFill>
              </a:rPr>
              <a:t>Internet</a:t>
            </a:r>
            <a:r>
              <a:rPr lang="cs-CZ" dirty="0" smtClean="0"/>
              <a:t/>
            </a:r>
            <a:br>
              <a:rPr lang="cs-CZ" dirty="0" smtClean="0"/>
            </a:br>
            <a:r>
              <a:rPr lang="cs-CZ" sz="2400" dirty="0" smtClean="0"/>
              <a:t>je </a:t>
            </a:r>
            <a:r>
              <a:rPr lang="cs-CZ" sz="2400" dirty="0"/>
              <a:t>celosvětový systém navzájem propojených počítačových sítí („síť sítí“), ve kterých mezi sebou počítače komunikují pomocí rodiny protokolů TCP/IP. Společným cílem všech lidí využívajících Internet je </a:t>
            </a:r>
            <a:r>
              <a:rPr lang="cs-CZ" sz="2400" dirty="0">
                <a:hlinkClick r:id="rId3" action="ppaction://hlinksldjump"/>
              </a:rPr>
              <a:t>bezproblémová komunikace </a:t>
            </a:r>
            <a:r>
              <a:rPr lang="cs-CZ" sz="2400" dirty="0"/>
              <a:t>(výměna </a:t>
            </a:r>
            <a:r>
              <a:rPr lang="cs-CZ" sz="2400" dirty="0" smtClean="0"/>
              <a:t>dat), ale i </a:t>
            </a:r>
            <a:r>
              <a:rPr lang="cs-CZ" sz="2400" dirty="0" smtClean="0">
                <a:hlinkClick r:id="rId4" action="ppaction://hlinksldjump"/>
              </a:rPr>
              <a:t>bezpečí vlastní</a:t>
            </a:r>
            <a:br>
              <a:rPr lang="cs-CZ" sz="2400" dirty="0" smtClean="0">
                <a:hlinkClick r:id="rId4" action="ppaction://hlinksldjump"/>
              </a:rPr>
            </a:br>
            <a:r>
              <a:rPr lang="cs-CZ" sz="2400" dirty="0" smtClean="0">
                <a:hlinkClick r:id="rId4" action="ppaction://hlinksldjump"/>
              </a:rPr>
              <a:t>osoby a počítače.</a:t>
            </a:r>
            <a:endParaRPr lang="cs-CZ" sz="24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276872"/>
            <a:ext cx="5148064"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Čárový popisek 1 2"/>
          <p:cNvSpPr/>
          <p:nvPr/>
        </p:nvSpPr>
        <p:spPr>
          <a:xfrm>
            <a:off x="323528" y="5805264"/>
            <a:ext cx="3672408" cy="720080"/>
          </a:xfrm>
          <a:prstGeom prst="borderCallout1">
            <a:avLst>
              <a:gd name="adj1" fmla="val 2365"/>
              <a:gd name="adj2" fmla="val 99697"/>
              <a:gd name="adj3" fmla="val -153761"/>
              <a:gd name="adj4" fmla="val 159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Grafické znázornění části Internetu</a:t>
            </a:r>
          </a:p>
        </p:txBody>
      </p:sp>
    </p:spTree>
    <p:extLst>
      <p:ext uri="{BB962C8B-B14F-4D97-AF65-F5344CB8AC3E}">
        <p14:creationId xmlns:p14="http://schemas.microsoft.com/office/powerpoint/2010/main" val="3322683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0" y="4704"/>
            <a:ext cx="9144000" cy="7478970"/>
          </a:xfrm>
          <a:prstGeom prst="rect">
            <a:avLst/>
          </a:prstGeom>
        </p:spPr>
        <p:txBody>
          <a:bodyPr wrap="square">
            <a:spAutoFit/>
          </a:bodyPr>
          <a:lstStyle/>
          <a:p>
            <a:r>
              <a:rPr lang="cs-CZ" sz="2400" dirty="0"/>
              <a:t>Mezi základní služby Internetu patří</a:t>
            </a:r>
            <a:r>
              <a:rPr lang="cs-CZ" dirty="0" smtClean="0"/>
              <a:t>:</a:t>
            </a:r>
            <a:br>
              <a:rPr lang="cs-CZ" dirty="0" smtClean="0"/>
            </a:br>
            <a:r>
              <a:rPr lang="cs-CZ" dirty="0" smtClean="0"/>
              <a:t/>
            </a:r>
            <a:br>
              <a:rPr lang="cs-CZ" dirty="0" smtClean="0"/>
            </a:br>
            <a:r>
              <a:rPr lang="cs-CZ" dirty="0" smtClean="0">
                <a:solidFill>
                  <a:srgbClr val="FF0000"/>
                </a:solidFill>
              </a:rPr>
              <a:t>1. Vyhledávání a prohlížení  WWW  stránek :</a:t>
            </a:r>
            <a:br>
              <a:rPr lang="cs-CZ" dirty="0" smtClean="0">
                <a:solidFill>
                  <a:srgbClr val="FF0000"/>
                </a:solidFill>
              </a:rPr>
            </a:br>
            <a:endParaRPr lang="cs-CZ" dirty="0">
              <a:solidFill>
                <a:srgbClr val="FF0000"/>
              </a:solidFill>
            </a:endParaRPr>
          </a:p>
          <a:p>
            <a:r>
              <a:rPr lang="cs-CZ" sz="2400" dirty="0" smtClean="0">
                <a:solidFill>
                  <a:srgbClr val="FF0000"/>
                </a:solidFill>
              </a:rPr>
              <a:t>  </a:t>
            </a:r>
            <a:r>
              <a:rPr lang="cs-CZ" dirty="0" smtClean="0"/>
              <a:t>a)</a:t>
            </a:r>
            <a:r>
              <a:rPr lang="cs-CZ" dirty="0" smtClean="0">
                <a:solidFill>
                  <a:srgbClr val="FF0000"/>
                </a:solidFill>
              </a:rPr>
              <a:t>  </a:t>
            </a:r>
            <a:r>
              <a:rPr lang="cs-CZ" sz="2400" dirty="0" smtClean="0">
                <a:solidFill>
                  <a:srgbClr val="FF0000"/>
                </a:solidFill>
                <a:hlinkClick r:id="rId2" action="ppaction://hlinksldjump"/>
              </a:rPr>
              <a:t>WWW</a:t>
            </a:r>
            <a:r>
              <a:rPr lang="cs-CZ" sz="2400" dirty="0" smtClean="0">
                <a:solidFill>
                  <a:srgbClr val="FF0000"/>
                </a:solidFill>
              </a:rPr>
              <a:t> </a:t>
            </a:r>
            <a:r>
              <a:rPr lang="cs-CZ" dirty="0"/>
              <a:t>– systém webových stránek zobrazovaných pomocí </a:t>
            </a:r>
            <a:r>
              <a:rPr lang="cs-CZ" dirty="0">
                <a:hlinkClick r:id="rId3" action="ppaction://hlinksldjump"/>
              </a:rPr>
              <a:t>webového </a:t>
            </a:r>
            <a:r>
              <a:rPr lang="cs-CZ" dirty="0" smtClean="0">
                <a:hlinkClick r:id="rId3" action="ppaction://hlinksldjump"/>
              </a:rPr>
              <a:t>prohlížeče</a:t>
            </a:r>
            <a:br>
              <a:rPr lang="cs-CZ" dirty="0" smtClean="0">
                <a:hlinkClick r:id="rId3" action="ppaction://hlinksldjump"/>
              </a:rPr>
            </a:br>
            <a:endParaRPr lang="cs-CZ" dirty="0"/>
          </a:p>
          <a:p>
            <a:r>
              <a:rPr lang="cs-CZ" sz="2400" dirty="0" smtClean="0">
                <a:solidFill>
                  <a:srgbClr val="FF0000"/>
                </a:solidFill>
              </a:rPr>
              <a:t>  </a:t>
            </a:r>
            <a:r>
              <a:rPr lang="cs-CZ" dirty="0" smtClean="0"/>
              <a:t>b)  Specializované služby s WWW 	              -</a:t>
            </a:r>
            <a:r>
              <a:rPr lang="cs-CZ" dirty="0" smtClean="0">
                <a:hlinkClick r:id="rId4" action="ppaction://hlinksldjump"/>
              </a:rPr>
              <a:t>internetový vyhledávač</a:t>
            </a:r>
            <a:r>
              <a:rPr lang="cs-CZ" dirty="0" smtClean="0"/>
              <a:t/>
            </a:r>
            <a:br>
              <a:rPr lang="cs-CZ" dirty="0" smtClean="0"/>
            </a:br>
            <a:r>
              <a:rPr lang="cs-CZ" dirty="0" smtClean="0"/>
              <a:t>                                                                   </a:t>
            </a:r>
            <a:r>
              <a:rPr lang="cs-CZ" dirty="0"/>
              <a:t>-</a:t>
            </a:r>
            <a:r>
              <a:rPr lang="cs-CZ" dirty="0" smtClean="0"/>
              <a:t> </a:t>
            </a:r>
            <a:r>
              <a:rPr lang="cs-CZ" dirty="0" smtClean="0">
                <a:hlinkClick r:id="rId5" action="ppaction://hlinksldjump"/>
              </a:rPr>
              <a:t>internetový katalog</a:t>
            </a:r>
            <a:r>
              <a:rPr lang="cs-CZ" dirty="0" smtClean="0"/>
              <a:t/>
            </a:r>
            <a:br>
              <a:rPr lang="cs-CZ" dirty="0" smtClean="0"/>
            </a:br>
            <a:r>
              <a:rPr lang="cs-CZ" dirty="0" smtClean="0"/>
              <a:t>                      				- </a:t>
            </a:r>
            <a:r>
              <a:rPr lang="cs-CZ" dirty="0" smtClean="0">
                <a:hlinkClick r:id="rId6" action="ppaction://hlinksldjump"/>
              </a:rPr>
              <a:t>nákup zboží po internetu</a:t>
            </a:r>
            <a:r>
              <a:rPr lang="cs-CZ" dirty="0" smtClean="0"/>
              <a:t/>
            </a:r>
            <a:br>
              <a:rPr lang="cs-CZ" dirty="0" smtClean="0"/>
            </a:br>
            <a:r>
              <a:rPr lang="cs-CZ" dirty="0" smtClean="0">
                <a:solidFill>
                  <a:srgbClr val="FF0000"/>
                </a:solidFill>
              </a:rPr>
              <a:t>2. Komunikace po Internetu :</a:t>
            </a:r>
            <a:br>
              <a:rPr lang="cs-CZ" dirty="0" smtClean="0">
                <a:solidFill>
                  <a:srgbClr val="FF0000"/>
                </a:solidFill>
              </a:rPr>
            </a:br>
            <a:r>
              <a:rPr lang="cs-CZ" dirty="0" smtClean="0">
                <a:solidFill>
                  <a:srgbClr val="FF0000"/>
                </a:solidFill>
              </a:rPr>
              <a:t>    </a:t>
            </a:r>
            <a:r>
              <a:rPr lang="cs-CZ" dirty="0" smtClean="0"/>
              <a:t>a)  </a:t>
            </a:r>
            <a:r>
              <a:rPr lang="cs-CZ" dirty="0"/>
              <a:t>elektronická </a:t>
            </a:r>
            <a:r>
              <a:rPr lang="cs-CZ" dirty="0" smtClean="0"/>
              <a:t>pošta   </a:t>
            </a:r>
            <a:r>
              <a:rPr lang="cs-CZ" dirty="0">
                <a:solidFill>
                  <a:srgbClr val="FF0000"/>
                </a:solidFill>
              </a:rPr>
              <a:t>E-mail</a:t>
            </a:r>
            <a:r>
              <a:rPr lang="cs-CZ" dirty="0"/>
              <a:t/>
            </a:r>
            <a:br>
              <a:rPr lang="cs-CZ" dirty="0"/>
            </a:br>
            <a:endParaRPr lang="cs-CZ" dirty="0">
              <a:solidFill>
                <a:srgbClr val="FF0000"/>
              </a:solidFill>
            </a:endParaRPr>
          </a:p>
          <a:p>
            <a:r>
              <a:rPr lang="cs-CZ" dirty="0" smtClean="0"/>
              <a:t>    b)  online </a:t>
            </a:r>
            <a:r>
              <a:rPr lang="cs-CZ" dirty="0"/>
              <a:t>(přímá, živá) komunikace mezi </a:t>
            </a:r>
            <a:r>
              <a:rPr lang="cs-CZ" dirty="0" smtClean="0"/>
              <a:t>uživateli</a:t>
            </a:r>
            <a:r>
              <a:rPr lang="cs-CZ" dirty="0">
                <a:solidFill>
                  <a:srgbClr val="FF0000"/>
                </a:solidFill>
              </a:rPr>
              <a:t> </a:t>
            </a:r>
            <a:r>
              <a:rPr lang="cs-CZ" sz="2400" dirty="0" smtClean="0">
                <a:solidFill>
                  <a:srgbClr val="FF0000"/>
                </a:solidFill>
              </a:rPr>
              <a:t>(</a:t>
            </a:r>
            <a:r>
              <a:rPr lang="cs-CZ" dirty="0" smtClean="0">
                <a:solidFill>
                  <a:srgbClr val="FF0000"/>
                </a:solidFill>
              </a:rPr>
              <a:t>Instant </a:t>
            </a:r>
            <a:r>
              <a:rPr lang="cs-CZ" dirty="0" err="1" smtClean="0">
                <a:solidFill>
                  <a:srgbClr val="FF0000"/>
                </a:solidFill>
              </a:rPr>
              <a:t>messaging</a:t>
            </a:r>
            <a:r>
              <a:rPr lang="cs-CZ" dirty="0" smtClean="0">
                <a:solidFill>
                  <a:srgbClr val="FF0000"/>
                </a:solidFill>
              </a:rPr>
              <a:t>) </a:t>
            </a:r>
            <a:endParaRPr lang="cs-CZ" dirty="0"/>
          </a:p>
          <a:p>
            <a:r>
              <a:rPr lang="cs-CZ" dirty="0" smtClean="0"/>
              <a:t>                                     využívá </a:t>
            </a:r>
            <a:r>
              <a:rPr lang="cs-CZ" dirty="0"/>
              <a:t>nejrůznější </a:t>
            </a:r>
            <a:r>
              <a:rPr lang="cs-CZ" dirty="0" smtClean="0"/>
              <a:t>protokoly aplikace </a:t>
            </a:r>
            <a:r>
              <a:rPr lang="cs-CZ" dirty="0"/>
              <a:t>se někdy </a:t>
            </a:r>
            <a:r>
              <a:rPr lang="cs-CZ" dirty="0" smtClean="0"/>
              <a:t>jmenují</a:t>
            </a:r>
            <a:br>
              <a:rPr lang="cs-CZ" dirty="0" smtClean="0"/>
            </a:br>
            <a:r>
              <a:rPr lang="cs-CZ" dirty="0" smtClean="0"/>
              <a:t>                         	          stejně, jako </a:t>
            </a:r>
            <a:r>
              <a:rPr lang="cs-CZ" dirty="0"/>
              <a:t>protokol (ICQ, </a:t>
            </a:r>
            <a:r>
              <a:rPr lang="cs-CZ" dirty="0" err="1"/>
              <a:t>Jabber</a:t>
            </a:r>
            <a:r>
              <a:rPr lang="cs-CZ" dirty="0"/>
              <a:t>, </a:t>
            </a:r>
            <a:r>
              <a:rPr lang="cs-CZ" dirty="0" smtClean="0"/>
              <a:t>…)</a:t>
            </a:r>
            <a:br>
              <a:rPr lang="cs-CZ" dirty="0" smtClean="0"/>
            </a:br>
            <a:r>
              <a:rPr lang="cs-CZ" dirty="0" smtClean="0"/>
              <a:t/>
            </a:r>
            <a:br>
              <a:rPr lang="cs-CZ" dirty="0" smtClean="0"/>
            </a:br>
            <a:r>
              <a:rPr lang="cs-CZ" dirty="0" smtClean="0"/>
              <a:t>    c)  </a:t>
            </a:r>
            <a:r>
              <a:rPr lang="cs-CZ" dirty="0"/>
              <a:t>sociální </a:t>
            </a:r>
            <a:r>
              <a:rPr lang="cs-CZ" dirty="0" smtClean="0"/>
              <a:t>sítě - </a:t>
            </a:r>
            <a:r>
              <a:rPr lang="cs-CZ" dirty="0"/>
              <a:t>služba na Internetu, která registrovaným členům umožňuje </a:t>
            </a:r>
            <a:r>
              <a:rPr lang="cs-CZ" dirty="0" smtClean="0"/>
              <a:t>si</a:t>
            </a:r>
            <a:br>
              <a:rPr lang="cs-CZ" dirty="0" smtClean="0"/>
            </a:br>
            <a:r>
              <a:rPr lang="cs-CZ" dirty="0" smtClean="0"/>
              <a:t>         vytvářet </a:t>
            </a:r>
            <a:r>
              <a:rPr lang="cs-CZ" dirty="0"/>
              <a:t>osobní (či firemní) veřejný či částečně veřejný profil, komunikovat </a:t>
            </a:r>
            <a:r>
              <a:rPr lang="cs-CZ" dirty="0" smtClean="0"/>
              <a:t/>
            </a:r>
            <a:br>
              <a:rPr lang="cs-CZ" dirty="0" smtClean="0"/>
            </a:br>
            <a:r>
              <a:rPr lang="cs-CZ" dirty="0" smtClean="0"/>
              <a:t>         spolu, </a:t>
            </a:r>
            <a:r>
              <a:rPr lang="cs-CZ" dirty="0"/>
              <a:t>sdílet informace, fotografie, videa, provozovat chat a další aktivity</a:t>
            </a:r>
            <a:r>
              <a:rPr lang="cs-CZ" dirty="0" smtClean="0"/>
              <a:t>.</a:t>
            </a:r>
            <a:br>
              <a:rPr lang="cs-CZ" dirty="0" smtClean="0"/>
            </a:br>
            <a:endParaRPr lang="cs-CZ" dirty="0"/>
          </a:p>
          <a:p>
            <a:r>
              <a:rPr lang="cs-CZ" dirty="0"/>
              <a:t> </a:t>
            </a:r>
            <a:r>
              <a:rPr lang="cs-CZ" dirty="0" smtClean="0"/>
              <a:t>   d)   </a:t>
            </a:r>
            <a:r>
              <a:rPr lang="cs-CZ" dirty="0"/>
              <a:t>telefonování pomocí </a:t>
            </a:r>
            <a:r>
              <a:rPr lang="cs-CZ" dirty="0" smtClean="0"/>
              <a:t>Internetu</a:t>
            </a:r>
            <a:r>
              <a:rPr lang="cs-CZ" dirty="0">
                <a:solidFill>
                  <a:srgbClr val="FF0000"/>
                </a:solidFill>
              </a:rPr>
              <a:t> </a:t>
            </a:r>
            <a:r>
              <a:rPr lang="cs-CZ" dirty="0" err="1">
                <a:solidFill>
                  <a:srgbClr val="FF0000"/>
                </a:solidFill>
              </a:rPr>
              <a:t>VoIP</a:t>
            </a:r>
            <a:r>
              <a:rPr lang="cs-CZ" dirty="0" smtClean="0"/>
              <a:t> – </a:t>
            </a:r>
            <a:r>
              <a:rPr lang="cs-CZ" dirty="0" err="1" smtClean="0"/>
              <a:t>Skype</a:t>
            </a:r>
            <a:r>
              <a:rPr lang="cs-CZ" dirty="0" smtClean="0"/>
              <a:t/>
            </a:r>
            <a:br>
              <a:rPr lang="cs-CZ" dirty="0" smtClean="0"/>
            </a:br>
            <a:endParaRPr lang="cs-CZ" dirty="0"/>
          </a:p>
          <a:p>
            <a:r>
              <a:rPr lang="cs-CZ" sz="2400" dirty="0" smtClean="0">
                <a:solidFill>
                  <a:srgbClr val="FF0000"/>
                </a:solidFill>
              </a:rPr>
              <a:t>   </a:t>
            </a:r>
            <a:r>
              <a:rPr lang="cs-CZ" dirty="0" smtClean="0"/>
              <a:t>e)   Další </a:t>
            </a:r>
            <a:r>
              <a:rPr lang="cs-CZ" dirty="0"/>
              <a:t>služby a protokoly (online </a:t>
            </a:r>
            <a:r>
              <a:rPr lang="cs-CZ" dirty="0" smtClean="0"/>
              <a:t>hry).</a:t>
            </a:r>
            <a:br>
              <a:rPr lang="cs-CZ" dirty="0" smtClean="0"/>
            </a:br>
            <a:r>
              <a:rPr lang="cs-CZ" dirty="0" smtClean="0"/>
              <a:t/>
            </a:r>
            <a:br>
              <a:rPr lang="cs-CZ" dirty="0" smtClean="0"/>
            </a:br>
            <a:endParaRPr lang="cs-CZ" dirty="0"/>
          </a:p>
        </p:txBody>
      </p:sp>
      <p:sp>
        <p:nvSpPr>
          <p:cNvPr id="3" name="Tlačítko akce: Zpět nebo Předchozí 2">
            <a:hlinkClick r:id="rId7" action="ppaction://hlinksldjump" highlightClick="1"/>
          </p:cNvPr>
          <p:cNvSpPr/>
          <p:nvPr/>
        </p:nvSpPr>
        <p:spPr>
          <a:xfrm>
            <a:off x="7956376" y="6165304"/>
            <a:ext cx="1187624" cy="6926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3560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862322"/>
            <a:ext cx="7740352" cy="402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0" y="0"/>
            <a:ext cx="9144000" cy="3170099"/>
          </a:xfrm>
          <a:prstGeom prst="rect">
            <a:avLst/>
          </a:prstGeom>
        </p:spPr>
        <p:txBody>
          <a:bodyPr wrap="square">
            <a:spAutoFit/>
          </a:bodyPr>
          <a:lstStyle/>
          <a:p>
            <a:r>
              <a:rPr lang="cs-CZ" sz="4000" dirty="0" err="1">
                <a:solidFill>
                  <a:srgbClr val="FF0000"/>
                </a:solidFill>
              </a:rPr>
              <a:t>World</a:t>
            </a:r>
            <a:r>
              <a:rPr lang="cs-CZ" sz="4000" dirty="0">
                <a:solidFill>
                  <a:srgbClr val="FF0000"/>
                </a:solidFill>
              </a:rPr>
              <a:t> </a:t>
            </a:r>
            <a:r>
              <a:rPr lang="cs-CZ" sz="4000" dirty="0" err="1">
                <a:solidFill>
                  <a:srgbClr val="FF0000"/>
                </a:solidFill>
              </a:rPr>
              <a:t>Wide</a:t>
            </a:r>
            <a:r>
              <a:rPr lang="cs-CZ" sz="4000" dirty="0">
                <a:solidFill>
                  <a:srgbClr val="FF0000"/>
                </a:solidFill>
              </a:rPr>
              <a:t> Web </a:t>
            </a:r>
            <a:r>
              <a:rPr lang="cs-CZ" sz="4000" dirty="0" smtClean="0">
                <a:solidFill>
                  <a:srgbClr val="FF0000"/>
                </a:solidFill>
              </a:rPr>
              <a:t/>
            </a:r>
            <a:br>
              <a:rPr lang="cs-CZ" sz="4000" dirty="0" smtClean="0">
                <a:solidFill>
                  <a:srgbClr val="FF0000"/>
                </a:solidFill>
              </a:rPr>
            </a:br>
            <a:r>
              <a:rPr lang="cs-CZ" dirty="0" smtClean="0">
                <a:solidFill>
                  <a:srgbClr val="00B050"/>
                </a:solidFill>
              </a:rPr>
              <a:t>(</a:t>
            </a:r>
            <a:r>
              <a:rPr lang="cs-CZ" sz="2000" dirty="0">
                <a:solidFill>
                  <a:srgbClr val="00B050"/>
                </a:solidFill>
              </a:rPr>
              <a:t>WWW, také pouze zkráceně web), v </a:t>
            </a:r>
            <a:r>
              <a:rPr lang="cs-CZ" sz="2000" dirty="0" smtClean="0">
                <a:solidFill>
                  <a:srgbClr val="00B050"/>
                </a:solidFill>
              </a:rPr>
              <a:t>překladu </a:t>
            </a:r>
            <a:r>
              <a:rPr lang="cs-CZ" sz="2000" dirty="0">
                <a:solidFill>
                  <a:srgbClr val="00B050"/>
                </a:solidFill>
              </a:rPr>
              <a:t>"světová rozsáhlá síť neboli celosvětová </a:t>
            </a:r>
            <a:r>
              <a:rPr lang="cs-CZ" sz="2000" dirty="0" smtClean="0">
                <a:solidFill>
                  <a:srgbClr val="00B050"/>
                </a:solidFill>
              </a:rPr>
              <a:t>síť</a:t>
            </a:r>
            <a:r>
              <a:rPr lang="cs-CZ" sz="2000" dirty="0">
                <a:solidFill>
                  <a:srgbClr val="00B050"/>
                </a:solidFill>
              </a:rPr>
              <a:t>)</a:t>
            </a:r>
            <a:r>
              <a:rPr lang="cs-CZ" sz="2000" dirty="0" smtClean="0">
                <a:solidFill>
                  <a:srgbClr val="00B050"/>
                </a:solidFill>
              </a:rPr>
              <a:t> </a:t>
            </a:r>
            <a:br>
              <a:rPr lang="cs-CZ" sz="2000" dirty="0" smtClean="0">
                <a:solidFill>
                  <a:srgbClr val="00B050"/>
                </a:solidFill>
              </a:rPr>
            </a:br>
            <a:r>
              <a:rPr lang="cs-CZ" sz="2000" dirty="0" smtClean="0"/>
              <a:t>je </a:t>
            </a:r>
            <a:r>
              <a:rPr lang="cs-CZ" sz="2000" dirty="0"/>
              <a:t>označení pro aplikace internetového protokolu HTTP. Je tím myšlena soustava propojených hypertextových dokumentů.</a:t>
            </a:r>
          </a:p>
          <a:p>
            <a:r>
              <a:rPr lang="cs-CZ" sz="2000" dirty="0"/>
              <a:t>V češtině se slovo web často používá nejen pro označení celosvětové sítě dokumentů, ale také pro označení jednotlivé soustavy dokumentů dostupných na tomtéž webovém serveru nebo na téže internetové doméně nejnižšího stupně (internetové stránce).</a:t>
            </a:r>
          </a:p>
        </p:txBody>
      </p:sp>
      <p:sp>
        <p:nvSpPr>
          <p:cNvPr id="3" name="Obdélník 2"/>
          <p:cNvSpPr/>
          <p:nvPr/>
        </p:nvSpPr>
        <p:spPr>
          <a:xfrm>
            <a:off x="-1754" y="6488668"/>
            <a:ext cx="6606480" cy="369332"/>
          </a:xfrm>
          <a:prstGeom prst="rect">
            <a:avLst/>
          </a:prstGeom>
        </p:spPr>
        <p:txBody>
          <a:bodyPr wrap="square">
            <a:spAutoFit/>
          </a:bodyPr>
          <a:lstStyle/>
          <a:p>
            <a:r>
              <a:rPr lang="cs-CZ" dirty="0"/>
              <a:t>Grafické znázornění webu kolem vyhledávače Google</a:t>
            </a:r>
          </a:p>
        </p:txBody>
      </p:sp>
      <p:sp>
        <p:nvSpPr>
          <p:cNvPr id="4" name="Tlačítko akce: Zpět nebo Předchozí 3">
            <a:hlinkClick r:id="rId4" action="ppaction://hlinksldjump" highlightClick="1"/>
          </p:cNvPr>
          <p:cNvSpPr/>
          <p:nvPr/>
        </p:nvSpPr>
        <p:spPr>
          <a:xfrm>
            <a:off x="8244408" y="6309320"/>
            <a:ext cx="899592" cy="5486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5191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179512" y="260648"/>
            <a:ext cx="8784976" cy="1323439"/>
          </a:xfrm>
          <a:prstGeom prst="rect">
            <a:avLst/>
          </a:prstGeom>
        </p:spPr>
        <p:txBody>
          <a:bodyPr wrap="square">
            <a:spAutoFit/>
          </a:bodyPr>
          <a:lstStyle/>
          <a:p>
            <a:r>
              <a:rPr lang="cs-CZ" sz="4000" dirty="0">
                <a:solidFill>
                  <a:srgbClr val="FF0000"/>
                </a:solidFill>
              </a:rPr>
              <a:t>Webový prohlížeč </a:t>
            </a:r>
            <a:r>
              <a:rPr lang="cs-CZ" dirty="0" smtClean="0"/>
              <a:t/>
            </a:r>
            <a:br>
              <a:rPr lang="cs-CZ" dirty="0" smtClean="0"/>
            </a:br>
            <a:r>
              <a:rPr lang="cs-CZ" sz="2000" dirty="0" smtClean="0">
                <a:solidFill>
                  <a:srgbClr val="00B0F0"/>
                </a:solidFill>
              </a:rPr>
              <a:t>(</a:t>
            </a:r>
            <a:r>
              <a:rPr lang="cs-CZ" sz="2000" dirty="0">
                <a:solidFill>
                  <a:srgbClr val="00B0F0"/>
                </a:solidFill>
              </a:rPr>
              <a:t>též browser [</a:t>
            </a:r>
            <a:r>
              <a:rPr lang="cs-CZ" sz="2000" dirty="0" err="1">
                <a:solidFill>
                  <a:srgbClr val="00B0F0"/>
                </a:solidFill>
              </a:rPr>
              <a:t>brauzr</a:t>
            </a:r>
            <a:r>
              <a:rPr lang="cs-CZ" sz="2000" dirty="0">
                <a:solidFill>
                  <a:srgbClr val="00B0F0"/>
                </a:solidFill>
              </a:rPr>
              <a:t>]) </a:t>
            </a:r>
            <a:r>
              <a:rPr lang="cs-CZ" sz="2000" dirty="0" smtClean="0"/>
              <a:t/>
            </a:r>
            <a:br>
              <a:rPr lang="cs-CZ" sz="2000" dirty="0" smtClean="0"/>
            </a:br>
            <a:r>
              <a:rPr lang="cs-CZ" sz="2000" dirty="0" smtClean="0"/>
              <a:t>je </a:t>
            </a:r>
            <a:r>
              <a:rPr lang="cs-CZ" sz="2000" dirty="0"/>
              <a:t>počítačový program, který slouží k prohlížení </a:t>
            </a:r>
            <a:r>
              <a:rPr lang="cs-CZ" sz="2000" dirty="0" err="1"/>
              <a:t>World</a:t>
            </a:r>
            <a:r>
              <a:rPr lang="cs-CZ" sz="2000" dirty="0"/>
              <a:t> </a:t>
            </a:r>
            <a:r>
              <a:rPr lang="cs-CZ" sz="2000" dirty="0" err="1"/>
              <a:t>Wide</a:t>
            </a:r>
            <a:r>
              <a:rPr lang="cs-CZ" sz="2000" dirty="0"/>
              <a:t> Webu (WWW).</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780928"/>
            <a:ext cx="5364088"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0" y="1834183"/>
            <a:ext cx="4572000" cy="3508653"/>
          </a:xfrm>
          <a:prstGeom prst="rect">
            <a:avLst/>
          </a:prstGeom>
        </p:spPr>
        <p:txBody>
          <a:bodyPr>
            <a:spAutoFit/>
          </a:bodyPr>
          <a:lstStyle/>
          <a:p>
            <a:r>
              <a:rPr lang="cs-CZ" sz="2000" dirty="0"/>
              <a:t>Nejpoužívanější prohlížeče v jednotlivých </a:t>
            </a:r>
            <a:r>
              <a:rPr lang="cs-CZ" sz="2000" dirty="0" smtClean="0"/>
              <a:t>zemích:</a:t>
            </a:r>
            <a:br>
              <a:rPr lang="cs-CZ" sz="2000" dirty="0" smtClean="0"/>
            </a:br>
            <a:endParaRPr lang="cs-CZ" sz="2000" dirty="0"/>
          </a:p>
          <a:p>
            <a:r>
              <a:rPr lang="cs-CZ" dirty="0"/>
              <a:t>     </a:t>
            </a:r>
            <a:r>
              <a:rPr lang="cs-CZ" sz="2400" dirty="0">
                <a:solidFill>
                  <a:srgbClr val="00B050"/>
                </a:solidFill>
                <a:hlinkClick r:id="rId4" action="ppaction://hlinksldjump"/>
              </a:rPr>
              <a:t>Internet </a:t>
            </a:r>
            <a:r>
              <a:rPr lang="cs-CZ" sz="2400" dirty="0" smtClean="0">
                <a:solidFill>
                  <a:srgbClr val="00B050"/>
                </a:solidFill>
                <a:hlinkClick r:id="rId4" action="ppaction://hlinksldjump"/>
              </a:rPr>
              <a:t>Explorer</a:t>
            </a:r>
            <a:r>
              <a:rPr lang="cs-CZ" dirty="0" smtClean="0"/>
              <a:t/>
            </a:r>
            <a:br>
              <a:rPr lang="cs-CZ" dirty="0" smtClean="0"/>
            </a:br>
            <a:endParaRPr lang="cs-CZ" dirty="0"/>
          </a:p>
          <a:p>
            <a:r>
              <a:rPr lang="cs-CZ" dirty="0"/>
              <a:t>     </a:t>
            </a:r>
            <a:r>
              <a:rPr lang="cs-CZ" sz="2400" dirty="0">
                <a:solidFill>
                  <a:srgbClr val="00B050"/>
                </a:solidFill>
                <a:hlinkClick r:id="rId5" action="ppaction://hlinksldjump"/>
              </a:rPr>
              <a:t>Google </a:t>
            </a:r>
            <a:r>
              <a:rPr lang="cs-CZ" sz="2400" dirty="0" smtClean="0">
                <a:solidFill>
                  <a:srgbClr val="00B050"/>
                </a:solidFill>
                <a:hlinkClick r:id="rId5" action="ppaction://hlinksldjump"/>
              </a:rPr>
              <a:t>Chrome</a:t>
            </a:r>
            <a:br>
              <a:rPr lang="cs-CZ" sz="2400" dirty="0" smtClean="0">
                <a:solidFill>
                  <a:srgbClr val="00B050"/>
                </a:solidFill>
                <a:hlinkClick r:id="rId5" action="ppaction://hlinksldjump"/>
              </a:rPr>
            </a:br>
            <a:endParaRPr lang="cs-CZ" sz="2400" dirty="0">
              <a:solidFill>
                <a:srgbClr val="00B050"/>
              </a:solidFill>
            </a:endParaRPr>
          </a:p>
          <a:p>
            <a:r>
              <a:rPr lang="cs-CZ" dirty="0"/>
              <a:t>     </a:t>
            </a:r>
            <a:r>
              <a:rPr lang="cs-CZ" sz="2400" dirty="0">
                <a:solidFill>
                  <a:srgbClr val="00B050"/>
                </a:solidFill>
                <a:hlinkClick r:id="rId6" action="ppaction://hlinksldjump"/>
              </a:rPr>
              <a:t>Mozilla </a:t>
            </a:r>
            <a:r>
              <a:rPr lang="cs-CZ" sz="2400" dirty="0" err="1" smtClean="0">
                <a:solidFill>
                  <a:srgbClr val="00B050"/>
                </a:solidFill>
                <a:hlinkClick r:id="rId6" action="ppaction://hlinksldjump"/>
              </a:rPr>
              <a:t>Firefox</a:t>
            </a:r>
            <a:r>
              <a:rPr lang="cs-CZ" sz="2400" dirty="0" smtClean="0">
                <a:solidFill>
                  <a:srgbClr val="00B050"/>
                </a:solidFill>
              </a:rPr>
              <a:t/>
            </a:r>
            <a:br>
              <a:rPr lang="cs-CZ" sz="2400" dirty="0" smtClean="0">
                <a:solidFill>
                  <a:srgbClr val="00B050"/>
                </a:solidFill>
              </a:rPr>
            </a:br>
            <a:endParaRPr lang="cs-CZ" sz="2400" dirty="0">
              <a:solidFill>
                <a:srgbClr val="00B050"/>
              </a:solidFill>
            </a:endParaRPr>
          </a:p>
          <a:p>
            <a:r>
              <a:rPr lang="cs-CZ" dirty="0"/>
              <a:t>     </a:t>
            </a:r>
            <a:r>
              <a:rPr lang="cs-CZ" sz="2400" dirty="0">
                <a:solidFill>
                  <a:srgbClr val="00B050"/>
                </a:solidFill>
                <a:hlinkClick r:id="rId6" action="ppaction://hlinksldjump"/>
              </a:rPr>
              <a:t>Opera</a:t>
            </a:r>
            <a:endParaRPr lang="cs-CZ" sz="2400" dirty="0">
              <a:solidFill>
                <a:srgbClr val="00B050"/>
              </a:solidFill>
            </a:endParaRPr>
          </a:p>
        </p:txBody>
      </p:sp>
      <p:sp>
        <p:nvSpPr>
          <p:cNvPr id="5" name="Obdélník 4"/>
          <p:cNvSpPr/>
          <p:nvPr/>
        </p:nvSpPr>
        <p:spPr>
          <a:xfrm>
            <a:off x="2931381" y="2924944"/>
            <a:ext cx="576064" cy="216024"/>
          </a:xfrm>
          <a:prstGeom prst="rect">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2937480" y="3480497"/>
            <a:ext cx="576064" cy="2160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2937480" y="4293096"/>
            <a:ext cx="576064" cy="21602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2937480" y="4941168"/>
            <a:ext cx="57606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lačítko akce: Zpět nebo Předchozí 3">
            <a:hlinkClick r:id="rId7" action="ppaction://hlinksldjump" highlightClick="1"/>
          </p:cNvPr>
          <p:cNvSpPr/>
          <p:nvPr/>
        </p:nvSpPr>
        <p:spPr>
          <a:xfrm>
            <a:off x="8100392" y="2060848"/>
            <a:ext cx="864096"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7866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0" y="836712"/>
            <a:ext cx="9144000" cy="1138773"/>
          </a:xfrm>
          <a:prstGeom prst="rect">
            <a:avLst/>
          </a:prstGeom>
        </p:spPr>
        <p:txBody>
          <a:bodyPr wrap="square">
            <a:spAutoFit/>
          </a:bodyPr>
          <a:lstStyle/>
          <a:p>
            <a:r>
              <a:rPr lang="cs-CZ" sz="3200" b="1" dirty="0">
                <a:solidFill>
                  <a:srgbClr val="FF0000"/>
                </a:solidFill>
              </a:rPr>
              <a:t>Mozilla </a:t>
            </a:r>
            <a:r>
              <a:rPr lang="cs-CZ" sz="3200" b="1" dirty="0" err="1">
                <a:solidFill>
                  <a:srgbClr val="FF0000"/>
                </a:solidFill>
              </a:rPr>
              <a:t>Firefox</a:t>
            </a:r>
            <a:r>
              <a:rPr lang="cs-CZ" sz="3200" b="1" dirty="0">
                <a:solidFill>
                  <a:srgbClr val="FF0000"/>
                </a:solidFill>
              </a:rPr>
              <a:t> </a:t>
            </a:r>
            <a:r>
              <a:rPr lang="cs-CZ" sz="3200" b="1" dirty="0" smtClean="0">
                <a:solidFill>
                  <a:srgbClr val="FF0000"/>
                </a:solidFill>
              </a:rPr>
              <a:t/>
            </a:r>
            <a:br>
              <a:rPr lang="cs-CZ" sz="3200" b="1" dirty="0" smtClean="0">
                <a:solidFill>
                  <a:srgbClr val="FF0000"/>
                </a:solidFill>
              </a:rPr>
            </a:br>
            <a:r>
              <a:rPr lang="cs-CZ" dirty="0" smtClean="0"/>
              <a:t>je </a:t>
            </a:r>
            <a:r>
              <a:rPr lang="cs-CZ" dirty="0"/>
              <a:t>svobodný multiplatformní webový prohlížeč, který vyvíjí ve spolupráci se stovkami dobrovolníků Mozilla </a:t>
            </a:r>
            <a:r>
              <a:rPr lang="cs-CZ" dirty="0" err="1" smtClean="0"/>
              <a:t>Corporation</a:t>
            </a:r>
            <a:r>
              <a:rPr lang="cs-CZ" dirty="0"/>
              <a:t>.</a:t>
            </a:r>
          </a:p>
        </p:txBody>
      </p:sp>
      <p:sp>
        <p:nvSpPr>
          <p:cNvPr id="3" name="Obdélník 2"/>
          <p:cNvSpPr/>
          <p:nvPr/>
        </p:nvSpPr>
        <p:spPr>
          <a:xfrm>
            <a:off x="33358" y="4725144"/>
            <a:ext cx="9036496" cy="1415772"/>
          </a:xfrm>
          <a:prstGeom prst="rect">
            <a:avLst/>
          </a:prstGeom>
        </p:spPr>
        <p:txBody>
          <a:bodyPr wrap="square">
            <a:spAutoFit/>
          </a:bodyPr>
          <a:lstStyle/>
          <a:p>
            <a:r>
              <a:rPr lang="cs-CZ" sz="3200" b="1" dirty="0">
                <a:solidFill>
                  <a:srgbClr val="FF0000"/>
                </a:solidFill>
              </a:rPr>
              <a:t>Opera</a:t>
            </a:r>
            <a:r>
              <a:rPr lang="cs-CZ" sz="3200" dirty="0">
                <a:solidFill>
                  <a:srgbClr val="FF0000"/>
                </a:solidFill>
              </a:rPr>
              <a:t> </a:t>
            </a:r>
            <a:r>
              <a:rPr lang="cs-CZ" dirty="0" smtClean="0"/>
              <a:t/>
            </a:r>
            <a:br>
              <a:rPr lang="cs-CZ" dirty="0" smtClean="0"/>
            </a:br>
            <a:r>
              <a:rPr lang="cs-CZ" dirty="0" smtClean="0"/>
              <a:t>je </a:t>
            </a:r>
            <a:r>
              <a:rPr lang="cs-CZ" dirty="0"/>
              <a:t>webový prohlížeč, obsahující mimo jiné e-mailového </a:t>
            </a:r>
            <a:r>
              <a:rPr lang="cs-CZ" dirty="0" smtClean="0"/>
              <a:t>klienta </a:t>
            </a:r>
            <a:r>
              <a:rPr lang="cs-CZ" dirty="0"/>
              <a:t>a další funkce</a:t>
            </a:r>
            <a:r>
              <a:rPr lang="cs-CZ" dirty="0" smtClean="0"/>
              <a:t>.</a:t>
            </a:r>
            <a:br>
              <a:rPr lang="cs-CZ" dirty="0" smtClean="0"/>
            </a:br>
            <a:r>
              <a:rPr lang="cs-CZ" dirty="0" smtClean="0"/>
              <a:t>Vyvíjí </a:t>
            </a:r>
            <a:r>
              <a:rPr lang="cs-CZ" dirty="0"/>
              <a:t>ho norská firma Opera Software. Speciální verze Opery má rozsáhlý podíl mezi prohlížeči používanými na přenosných zařízeních (PDA, mobilní telefony).</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517" y="406622"/>
            <a:ext cx="1889497"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821" y="4005064"/>
            <a:ext cx="2293445" cy="96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lačítko akce: Zpět nebo Předchozí 3">
            <a:hlinkClick r:id="rId4" action="ppaction://hlinksldjump" highlightClick="1"/>
          </p:cNvPr>
          <p:cNvSpPr/>
          <p:nvPr/>
        </p:nvSpPr>
        <p:spPr>
          <a:xfrm>
            <a:off x="8100392" y="6309320"/>
            <a:ext cx="1043608" cy="5486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9072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délník 2"/>
          <p:cNvSpPr/>
          <p:nvPr/>
        </p:nvSpPr>
        <p:spPr>
          <a:xfrm>
            <a:off x="28620" y="188640"/>
            <a:ext cx="4572000" cy="646331"/>
          </a:xfrm>
          <a:prstGeom prst="rect">
            <a:avLst/>
          </a:prstGeom>
        </p:spPr>
        <p:txBody>
          <a:bodyPr>
            <a:spAutoFit/>
          </a:bodyPr>
          <a:lstStyle/>
          <a:p>
            <a:r>
              <a:rPr lang="cs-CZ" dirty="0"/>
              <a:t>Google </a:t>
            </a:r>
            <a:r>
              <a:rPr lang="cs-CZ" dirty="0" smtClean="0"/>
              <a:t>Chrome</a:t>
            </a:r>
            <a:br>
              <a:rPr lang="cs-CZ" dirty="0" smtClean="0"/>
            </a:br>
            <a:r>
              <a:rPr lang="cs-CZ" dirty="0" smtClean="0"/>
              <a:t>je </a:t>
            </a:r>
            <a:r>
              <a:rPr lang="cs-CZ" dirty="0"/>
              <a:t>webový prohlížeč společnosti Google</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4" y="1340768"/>
            <a:ext cx="9197124"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lačítko akce: Zpět nebo Předchozí 1">
            <a:hlinkClick r:id="rId3" action="ppaction://hlinksldjump" highlightClick="1"/>
          </p:cNvPr>
          <p:cNvSpPr/>
          <p:nvPr/>
        </p:nvSpPr>
        <p:spPr>
          <a:xfrm>
            <a:off x="8100392" y="188640"/>
            <a:ext cx="936104" cy="64633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478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430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611560" y="188640"/>
            <a:ext cx="8064896" cy="830997"/>
          </a:xfrm>
          <a:prstGeom prst="rect">
            <a:avLst/>
          </a:prstGeom>
          <a:noFill/>
        </p:spPr>
        <p:txBody>
          <a:bodyPr wrap="square" rtlCol="0">
            <a:spAutoFit/>
          </a:bodyPr>
          <a:lstStyle/>
          <a:p>
            <a:r>
              <a:rPr lang="cs-CZ" sz="2400" dirty="0" smtClean="0">
                <a:solidFill>
                  <a:srgbClr val="FF0000"/>
                </a:solidFill>
              </a:rPr>
              <a:t>Aplikace Internet Explorer  s lištou vyhledávače Google</a:t>
            </a:r>
            <a:br>
              <a:rPr lang="cs-CZ" sz="2400" dirty="0" smtClean="0">
                <a:solidFill>
                  <a:srgbClr val="FF0000"/>
                </a:solidFill>
              </a:rPr>
            </a:br>
            <a:r>
              <a:rPr lang="cs-CZ" sz="2400" dirty="0" smtClean="0">
                <a:solidFill>
                  <a:srgbClr val="FF0000"/>
                </a:solidFill>
              </a:rPr>
              <a:t>      </a:t>
            </a:r>
            <a:r>
              <a:rPr lang="cs-CZ" dirty="0" smtClean="0"/>
              <a:t>prázdná stránka prohlížeče bez zadání domovské stránky</a:t>
            </a:r>
            <a:endParaRPr lang="cs-CZ" dirty="0"/>
          </a:p>
        </p:txBody>
      </p:sp>
      <p:sp>
        <p:nvSpPr>
          <p:cNvPr id="3" name="Čárový popisek 1 2"/>
          <p:cNvSpPr/>
          <p:nvPr/>
        </p:nvSpPr>
        <p:spPr>
          <a:xfrm>
            <a:off x="840993" y="2098665"/>
            <a:ext cx="3024336" cy="792088"/>
          </a:xfrm>
          <a:prstGeom prst="borderCallout1">
            <a:avLst>
              <a:gd name="adj1" fmla="val -2407"/>
              <a:gd name="adj2" fmla="val 99714"/>
              <a:gd name="adj3" fmla="val -74156"/>
              <a:gd name="adj4" fmla="val 55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bg1"/>
                </a:solidFill>
                <a:hlinkClick r:id="rId4" action="ppaction://hlinksldjump"/>
              </a:rPr>
              <a:t>Ř</a:t>
            </a:r>
            <a:r>
              <a:rPr lang="cs-CZ" sz="2000" dirty="0" smtClean="0">
                <a:solidFill>
                  <a:schemeClr val="bg1"/>
                </a:solidFill>
                <a:hlinkClick r:id="rId4" action="ppaction://hlinksldjump"/>
              </a:rPr>
              <a:t>ádek pro zadání adresy web. stránky </a:t>
            </a:r>
            <a:endParaRPr lang="cs-CZ" sz="2000" dirty="0">
              <a:solidFill>
                <a:schemeClr val="bg1"/>
              </a:solidFill>
            </a:endParaRPr>
          </a:p>
        </p:txBody>
      </p:sp>
      <p:sp>
        <p:nvSpPr>
          <p:cNvPr id="4" name="Čárový popisek 1 3"/>
          <p:cNvSpPr/>
          <p:nvPr/>
        </p:nvSpPr>
        <p:spPr>
          <a:xfrm>
            <a:off x="4075436" y="2098665"/>
            <a:ext cx="3160859" cy="792088"/>
          </a:xfrm>
          <a:prstGeom prst="borderCallout1">
            <a:avLst>
              <a:gd name="adj1" fmla="val 67309"/>
              <a:gd name="adj2" fmla="val 10016"/>
              <a:gd name="adj3" fmla="val -30678"/>
              <a:gd name="adj4" fmla="val 20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Řádek pro zadání klíčových slov vyhledávání</a:t>
            </a:r>
            <a:endParaRPr lang="cs-CZ" dirty="0"/>
          </a:p>
        </p:txBody>
      </p:sp>
      <p:sp>
        <p:nvSpPr>
          <p:cNvPr id="5" name="Čárový popisek 1 4"/>
          <p:cNvSpPr/>
          <p:nvPr/>
        </p:nvSpPr>
        <p:spPr>
          <a:xfrm>
            <a:off x="4075437" y="2895749"/>
            <a:ext cx="3160857" cy="792088"/>
          </a:xfrm>
          <a:prstGeom prst="borderCallout1">
            <a:avLst>
              <a:gd name="adj1" fmla="val 3008"/>
              <a:gd name="adj2" fmla="val 99321"/>
              <a:gd name="adj3" fmla="val -169108"/>
              <a:gd name="adj4" fmla="val 12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Ikona pro vlastní nastavení prohlížeče</a:t>
            </a:r>
            <a:endParaRPr lang="cs-CZ" dirty="0"/>
          </a:p>
        </p:txBody>
      </p:sp>
      <p:sp>
        <p:nvSpPr>
          <p:cNvPr id="6" name="Čárový popisek 1 5"/>
          <p:cNvSpPr/>
          <p:nvPr/>
        </p:nvSpPr>
        <p:spPr>
          <a:xfrm>
            <a:off x="4075437" y="3647968"/>
            <a:ext cx="3160857" cy="936104"/>
          </a:xfrm>
          <a:prstGeom prst="borderCallout1">
            <a:avLst>
              <a:gd name="adj1" fmla="val 24248"/>
              <a:gd name="adj2" fmla="val 6747"/>
              <a:gd name="adj3" fmla="val -219025"/>
              <a:gd name="adj4" fmla="val 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Ikona  okna s použitými adresami web. stránek pro dokončení adres</a:t>
            </a:r>
            <a:endParaRPr lang="cs-CZ" dirty="0"/>
          </a:p>
        </p:txBody>
      </p:sp>
      <p:sp>
        <p:nvSpPr>
          <p:cNvPr id="7" name="Čárový popisek 1 6"/>
          <p:cNvSpPr/>
          <p:nvPr/>
        </p:nvSpPr>
        <p:spPr>
          <a:xfrm>
            <a:off x="844797" y="2910020"/>
            <a:ext cx="3024336" cy="763546"/>
          </a:xfrm>
          <a:prstGeom prst="borderCallout1">
            <a:avLst>
              <a:gd name="adj1" fmla="val 34765"/>
              <a:gd name="adj2" fmla="val 92558"/>
              <a:gd name="adj3" fmla="val -166126"/>
              <a:gd name="adj4" fmla="val 111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Aktualizace</a:t>
            </a:r>
            <a:endParaRPr lang="cs-CZ" dirty="0"/>
          </a:p>
        </p:txBody>
      </p:sp>
      <p:sp>
        <p:nvSpPr>
          <p:cNvPr id="8" name="Čárový popisek 1 7"/>
          <p:cNvSpPr/>
          <p:nvPr/>
        </p:nvSpPr>
        <p:spPr>
          <a:xfrm>
            <a:off x="851959" y="3673566"/>
            <a:ext cx="3013370" cy="936104"/>
          </a:xfrm>
          <a:prstGeom prst="borderCallout1">
            <a:avLst>
              <a:gd name="adj1" fmla="val 32141"/>
              <a:gd name="adj2" fmla="val 94493"/>
              <a:gd name="adj3" fmla="val -221985"/>
              <a:gd name="adj4" fmla="val 118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Ikona zastavení hledání adresy</a:t>
            </a:r>
            <a:endParaRPr lang="cs-CZ" dirty="0"/>
          </a:p>
        </p:txBody>
      </p:sp>
      <p:sp>
        <p:nvSpPr>
          <p:cNvPr id="9" name="Čárový popisek 1 8"/>
          <p:cNvSpPr/>
          <p:nvPr/>
        </p:nvSpPr>
        <p:spPr>
          <a:xfrm>
            <a:off x="4075438" y="4554193"/>
            <a:ext cx="3160856" cy="936104"/>
          </a:xfrm>
          <a:prstGeom prst="borderCallout1">
            <a:avLst>
              <a:gd name="adj1" fmla="val 16425"/>
              <a:gd name="adj2" fmla="val 92512"/>
              <a:gd name="adj3" fmla="val -319667"/>
              <a:gd name="adj4" fmla="val 73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Záložka pro otevřené web. stránky</a:t>
            </a:r>
            <a:endParaRPr lang="cs-CZ" dirty="0"/>
          </a:p>
        </p:txBody>
      </p:sp>
      <p:sp>
        <p:nvSpPr>
          <p:cNvPr id="10" name="Čárový popisek 1 9"/>
          <p:cNvSpPr/>
          <p:nvPr/>
        </p:nvSpPr>
        <p:spPr>
          <a:xfrm>
            <a:off x="4075438" y="6182993"/>
            <a:ext cx="3952947" cy="648072"/>
          </a:xfrm>
          <a:prstGeom prst="borderCallout1">
            <a:avLst>
              <a:gd name="adj1" fmla="val 1648"/>
              <a:gd name="adj2" fmla="val 100318"/>
              <a:gd name="adj3" fmla="val -702921"/>
              <a:gd name="adj4" fmla="val 97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Ikona okna pro otevření oblíbených adres a historie prohlížení</a:t>
            </a:r>
            <a:endParaRPr lang="cs-CZ" dirty="0"/>
          </a:p>
        </p:txBody>
      </p:sp>
      <p:sp>
        <p:nvSpPr>
          <p:cNvPr id="11" name="Čárový popisek 1 10"/>
          <p:cNvSpPr/>
          <p:nvPr/>
        </p:nvSpPr>
        <p:spPr>
          <a:xfrm>
            <a:off x="4075438" y="5301208"/>
            <a:ext cx="3161928" cy="881785"/>
          </a:xfrm>
          <a:prstGeom prst="borderCallout1">
            <a:avLst>
              <a:gd name="adj1" fmla="val 28377"/>
              <a:gd name="adj2" fmla="val 90275"/>
              <a:gd name="adj3" fmla="val -417714"/>
              <a:gd name="adj4" fmla="val 11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Ikona pro návrat na domovskou stránku</a:t>
            </a:r>
            <a:endParaRPr lang="cs-CZ" dirty="0"/>
          </a:p>
        </p:txBody>
      </p:sp>
      <p:sp>
        <p:nvSpPr>
          <p:cNvPr id="12" name="Tlačítko akce: Zpět nebo Předchozí 11">
            <a:hlinkClick r:id="rId5" action="ppaction://hlinksldjump" highlightClick="1"/>
          </p:cNvPr>
          <p:cNvSpPr/>
          <p:nvPr/>
        </p:nvSpPr>
        <p:spPr>
          <a:xfrm>
            <a:off x="8532440" y="6182993"/>
            <a:ext cx="611560"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2543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843</TotalTime>
  <Words>342</Words>
  <Application>Microsoft Office PowerPoint</Application>
  <PresentationFormat>Předvádění na obrazovce (4:3)</PresentationFormat>
  <Paragraphs>122</Paragraphs>
  <Slides>22</Slides>
  <Notes>4</Notes>
  <HiddenSlides>18</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Aerodynamika</vt:lpstr>
      <vt:lpstr>Internet I.  WWW Ochrana na Internetu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Základní deska PC</dc:title>
  <dc:creator>zs skolni</dc:creator>
  <cp:lastModifiedBy>zs skolni</cp:lastModifiedBy>
  <cp:revision>91</cp:revision>
  <dcterms:created xsi:type="dcterms:W3CDTF">2011-10-07T09:09:31Z</dcterms:created>
  <dcterms:modified xsi:type="dcterms:W3CDTF">2014-11-24T08:26:51Z</dcterms:modified>
</cp:coreProperties>
</file>