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4" r:id="rId3"/>
    <p:sldId id="299" r:id="rId4"/>
    <p:sldId id="301" r:id="rId5"/>
    <p:sldId id="304" r:id="rId6"/>
    <p:sldId id="305" r:id="rId7"/>
    <p:sldId id="306" r:id="rId8"/>
    <p:sldId id="307" r:id="rId9"/>
    <p:sldId id="308" r:id="rId10"/>
    <p:sldId id="309" r:id="rId11"/>
    <p:sldId id="311" r:id="rId12"/>
    <p:sldId id="312" r:id="rId13"/>
    <p:sldId id="313" r:id="rId14"/>
    <p:sldId id="300" r:id="rId15"/>
    <p:sldId id="27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6" autoAdjust="0"/>
    <p:restoredTop sz="94660"/>
  </p:normalViewPr>
  <p:slideViewPr>
    <p:cSldViewPr>
      <p:cViewPr varScale="1">
        <p:scale>
          <a:sx n="87" d="100"/>
          <a:sy n="87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3A5ED-6F0A-494B-8A63-F8D1B37A69D3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D63D5-4C24-41AC-B538-2AEB38B396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6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6F7544-575E-419C-ABD5-5AF7F5D7B4BB}" type="datetimeFigureOut">
              <a:rPr lang="cs-CZ" smtClean="0"/>
              <a:t>24.11.2014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815727-92F1-484F-A490-B5D4BFD35C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175351" cy="1793167"/>
          </a:xfrm>
        </p:spPr>
        <p:txBody>
          <a:bodyPr/>
          <a:lstStyle/>
          <a:p>
            <a:r>
              <a:rPr lang="cs-CZ" dirty="0" smtClean="0"/>
              <a:t>MS Word 2010 III.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Práce se schránkou</a:t>
            </a:r>
            <a:br>
              <a:rPr lang="cs-CZ" sz="2800" dirty="0" smtClean="0"/>
            </a:br>
            <a:r>
              <a:rPr lang="cs-CZ" sz="2800" dirty="0" smtClean="0"/>
              <a:t>Vkládání objektů na stránku a v textu</a:t>
            </a:r>
            <a:br>
              <a:rPr lang="cs-CZ" sz="2800" dirty="0" smtClean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2730366" y="5445224"/>
            <a:ext cx="3611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VY_32_INOVACE_54_MS_Word_ III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04" y="0"/>
            <a:ext cx="57531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66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" y="12536"/>
            <a:ext cx="9083116" cy="684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51" y="1373232"/>
            <a:ext cx="1064513" cy="31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3" y="1428172"/>
            <a:ext cx="2172332" cy="30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73232"/>
            <a:ext cx="1425391" cy="313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55" y="1428172"/>
            <a:ext cx="2088232" cy="308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497" y="1399679"/>
            <a:ext cx="1816249" cy="310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39552" y="5013176"/>
            <a:ext cx="7848872" cy="151216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vkládání objektů z panelu ilustrace můžeme rozvinovat jednotlivá okna typologicky uspořádaných objektů: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</a:t>
            </a:r>
            <a:r>
              <a:rPr lang="cs-CZ" dirty="0" smtClean="0">
                <a:solidFill>
                  <a:srgbClr val="FF0000"/>
                </a:solidFill>
              </a:rPr>
              <a:t>Obrázek</a:t>
            </a:r>
            <a:r>
              <a:rPr lang="cs-CZ" dirty="0" smtClean="0">
                <a:solidFill>
                  <a:schemeClr val="tx1"/>
                </a:solidFill>
              </a:rPr>
              <a:t>    2. </a:t>
            </a:r>
            <a:r>
              <a:rPr lang="cs-CZ" dirty="0" smtClean="0">
                <a:solidFill>
                  <a:srgbClr val="00B050"/>
                </a:solidFill>
              </a:rPr>
              <a:t>Klipart</a:t>
            </a:r>
            <a:r>
              <a:rPr lang="cs-CZ" dirty="0" smtClean="0">
                <a:solidFill>
                  <a:schemeClr val="tx1"/>
                </a:solidFill>
              </a:rPr>
              <a:t>	3. </a:t>
            </a:r>
            <a:r>
              <a:rPr lang="cs-CZ" dirty="0" smtClean="0">
                <a:solidFill>
                  <a:srgbClr val="0070C0"/>
                </a:solidFill>
              </a:rPr>
              <a:t>Obrazce </a:t>
            </a:r>
            <a:r>
              <a:rPr lang="cs-CZ" dirty="0" smtClean="0">
                <a:solidFill>
                  <a:schemeClr val="tx1"/>
                </a:solidFill>
              </a:rPr>
              <a:t>    4. SmartArt     5. </a:t>
            </a:r>
            <a:r>
              <a:rPr lang="cs-CZ" dirty="0" smtClean="0">
                <a:solidFill>
                  <a:srgbClr val="7030A0"/>
                </a:solidFill>
              </a:rPr>
              <a:t>Graf</a:t>
            </a:r>
            <a:endParaRPr lang="cs-CZ" dirty="0">
              <a:solidFill>
                <a:srgbClr val="7030A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1181579" y="980728"/>
            <a:ext cx="726125" cy="49685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539552" y="764704"/>
            <a:ext cx="1224136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2283351" y="980728"/>
            <a:ext cx="272425" cy="49685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283351" y="764704"/>
            <a:ext cx="272425" cy="6634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2555776" y="764704"/>
            <a:ext cx="1296144" cy="5184576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699792" y="764704"/>
            <a:ext cx="1008112" cy="66346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 flipV="1">
            <a:off x="3203848" y="732995"/>
            <a:ext cx="2232248" cy="5184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3347864" y="764704"/>
            <a:ext cx="4248472" cy="6634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3178656" y="872716"/>
            <a:ext cx="3456384" cy="496855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203848" y="841007"/>
            <a:ext cx="2232248" cy="71578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lačítko akce: Zpět nebo Předchozí 22">
            <a:hlinkClick r:id="rId8" action="ppaction://hlinksldjump" highlightClick="1"/>
          </p:cNvPr>
          <p:cNvSpPr/>
          <p:nvPr/>
        </p:nvSpPr>
        <p:spPr>
          <a:xfrm>
            <a:off x="7884368" y="6165304"/>
            <a:ext cx="1008112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5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0"/>
            <a:ext cx="9144000" cy="683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040560" cy="28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83568" y="4285308"/>
            <a:ext cx="5223967" cy="2304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Vložený hypertextový odkaz nás odkáže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po kliknutí na označený text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na jiný </a:t>
            </a:r>
            <a:r>
              <a:rPr lang="cs-CZ" dirty="0" smtClean="0">
                <a:solidFill>
                  <a:srgbClr val="FF0000"/>
                </a:solidFill>
              </a:rPr>
              <a:t>text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rgbClr val="00B050"/>
                </a:solidFill>
              </a:rPr>
              <a:t>obrázek, web stránku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smtClean="0">
                <a:solidFill>
                  <a:srgbClr val="7030A0"/>
                </a:solidFill>
              </a:rPr>
              <a:t>e-mailovou</a:t>
            </a:r>
            <a:br>
              <a:rPr lang="cs-CZ" dirty="0" smtClean="0">
                <a:solidFill>
                  <a:srgbClr val="7030A0"/>
                </a:solidFill>
              </a:rPr>
            </a:br>
            <a:r>
              <a:rPr lang="cs-CZ" dirty="0" smtClean="0">
                <a:solidFill>
                  <a:srgbClr val="7030A0"/>
                </a:solidFill>
              </a:rPr>
              <a:t>adresu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683568" y="3441400"/>
            <a:ext cx="1008112" cy="20758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683568" y="2885046"/>
            <a:ext cx="1008112" cy="263218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 flipV="1">
            <a:off x="827584" y="2348880"/>
            <a:ext cx="1944216" cy="316835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827584" y="2204864"/>
            <a:ext cx="2467967" cy="33123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83568" y="1988840"/>
            <a:ext cx="1584176" cy="36004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683568" y="4077072"/>
            <a:ext cx="4176464" cy="144016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lačítko akce: Zpět nebo Předchozí 15">
            <a:hlinkClick r:id="rId4" action="ppaction://hlinksldjump" highlightClick="1"/>
          </p:cNvPr>
          <p:cNvSpPr/>
          <p:nvPr/>
        </p:nvSpPr>
        <p:spPr>
          <a:xfrm>
            <a:off x="7884368" y="5877272"/>
            <a:ext cx="936104" cy="71229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04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" y="-3089"/>
            <a:ext cx="9094280" cy="6820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292080" y="3140968"/>
            <a:ext cx="3672408" cy="23042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Vložení </a:t>
            </a:r>
            <a:r>
              <a:rPr lang="cs-CZ" dirty="0" smtClean="0">
                <a:solidFill>
                  <a:srgbClr val="FF0000"/>
                </a:solidFill>
              </a:rPr>
              <a:t>čísla stran</a:t>
            </a:r>
            <a:r>
              <a:rPr lang="cs-CZ" dirty="0" smtClean="0">
                <a:solidFill>
                  <a:schemeClr val="tx1"/>
                </a:solidFill>
              </a:rPr>
              <a:t>, záhlaví nebo zápatí nám umožňuje provést jednotné úpravy stránek dokumentu mimo nastavené textové pole a obsah je zachován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i při tisku.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Způsob jak upravíme obsah si můžeme zvolit.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5508104" y="1052736"/>
            <a:ext cx="1152128" cy="22322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6084168" y="1052736"/>
            <a:ext cx="576064" cy="1440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275856" y="1196752"/>
            <a:ext cx="3672408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>
          <a:xfrm>
            <a:off x="7884368" y="5805264"/>
            <a:ext cx="1080120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98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288032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757362"/>
            <a:ext cx="2867025" cy="34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5229200"/>
            <a:ext cx="7560840" cy="136815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 Při vkládání textu můžeme využívat pro naše potřeby hlavně nabídky vložení </a:t>
            </a:r>
            <a:r>
              <a:rPr lang="cs-CZ" dirty="0" smtClean="0">
                <a:solidFill>
                  <a:srgbClr val="FF0000"/>
                </a:solidFill>
              </a:rPr>
              <a:t>textového pole </a:t>
            </a:r>
            <a:r>
              <a:rPr lang="cs-CZ" dirty="0" smtClean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rgbClr val="00B050"/>
                </a:solidFill>
              </a:rPr>
              <a:t>WordArtu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Pro vkládání textového pole využíváme </a:t>
            </a:r>
            <a:r>
              <a:rPr lang="cs-CZ" dirty="0" smtClean="0">
                <a:solidFill>
                  <a:srgbClr val="FF0000"/>
                </a:solidFill>
              </a:rPr>
              <a:t>naformátované</a:t>
            </a:r>
            <a:r>
              <a:rPr lang="cs-CZ" dirty="0" smtClean="0">
                <a:solidFill>
                  <a:schemeClr val="tx1"/>
                </a:solidFill>
              </a:rPr>
              <a:t> nabídky.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Při vkládání WordArtu můžeme vybrat z různých </a:t>
            </a:r>
            <a:r>
              <a:rPr lang="cs-CZ" dirty="0" smtClean="0">
                <a:solidFill>
                  <a:srgbClr val="00B050"/>
                </a:solidFill>
              </a:rPr>
              <a:t>uměleckých provedení.</a:t>
            </a:r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051720" y="1124744"/>
            <a:ext cx="4392488" cy="43924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187624" y="1757362"/>
            <a:ext cx="4104456" cy="41559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3563888" y="908720"/>
            <a:ext cx="3312368" cy="46085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4247964" y="2492896"/>
            <a:ext cx="1908212" cy="367240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5" action="ppaction://hlinksldjump" highlightClick="1"/>
          </p:cNvPr>
          <p:cNvSpPr/>
          <p:nvPr/>
        </p:nvSpPr>
        <p:spPr>
          <a:xfrm>
            <a:off x="8172400" y="6021288"/>
            <a:ext cx="72008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0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374441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700810"/>
            <a:ext cx="36724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55576" y="5301208"/>
            <a:ext cx="7776864" cy="122413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Funkce vkládat </a:t>
            </a:r>
            <a:r>
              <a:rPr lang="cs-CZ" dirty="0" smtClean="0">
                <a:solidFill>
                  <a:srgbClr val="FF0000"/>
                </a:solidFill>
              </a:rPr>
              <a:t>symboly</a:t>
            </a:r>
            <a:r>
              <a:rPr lang="cs-CZ" dirty="0" smtClean="0">
                <a:solidFill>
                  <a:schemeClr val="tx1"/>
                </a:solidFill>
              </a:rPr>
              <a:t> nám umožňuje používat znaky, které se nenachází na klávesnici a vkládat již sestavené </a:t>
            </a:r>
            <a:r>
              <a:rPr lang="cs-CZ" dirty="0" smtClean="0">
                <a:solidFill>
                  <a:srgbClr val="00B050"/>
                </a:solidFill>
              </a:rPr>
              <a:t>rovnice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2771800" y="908720"/>
            <a:ext cx="5184576" cy="4824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>
            <a:off x="1979712" y="908720"/>
            <a:ext cx="5760641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5925813" y="692696"/>
            <a:ext cx="2232248" cy="52205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076056" y="692696"/>
            <a:ext cx="3312368" cy="115212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lačítko akce: Zpět nebo Předchozí 12">
            <a:hlinkClick r:id="rId5" action="ppaction://hlinksldjump" highlightClick="1"/>
          </p:cNvPr>
          <p:cNvSpPr/>
          <p:nvPr/>
        </p:nvSpPr>
        <p:spPr>
          <a:xfrm>
            <a:off x="7740353" y="4797152"/>
            <a:ext cx="936103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7504" y="476672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0000"/>
                </a:solidFill>
              </a:rPr>
              <a:t>Konec</a:t>
            </a:r>
            <a:endParaRPr lang="cs-CZ" sz="6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175"/>
            <a:ext cx="5492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1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1874729"/>
            <a:ext cx="63184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dirty="0">
                <a:solidFill>
                  <a:srgbClr val="002060"/>
                </a:solidFill>
              </a:rPr>
              <a:t>Autor :         Trýzna  Stanislav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Školní rok :   2011/2012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Určeno pro : šestý ročník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Předmět:      informatika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Téma : základní orientace v ovládání MS Word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sz="2000" dirty="0">
                <a:solidFill>
                  <a:srgbClr val="002060"/>
                </a:solidFill>
              </a:rPr>
              <a:t>Způsob použití ve výuce:  výuková  prezentace</a:t>
            </a:r>
            <a:br>
              <a:rPr lang="cs-CZ" sz="2000" dirty="0">
                <a:solidFill>
                  <a:srgbClr val="002060"/>
                </a:solidFill>
              </a:rPr>
            </a:br>
            <a:r>
              <a:rPr lang="cs-CZ" dirty="0">
                <a:solidFill>
                  <a:prstClr val="black"/>
                </a:solidFill>
              </a:rPr>
              <a:t> (</a:t>
            </a:r>
            <a:r>
              <a:rPr lang="cs-CZ" dirty="0">
                <a:solidFill>
                  <a:srgbClr val="FF0000"/>
                </a:solidFill>
              </a:rPr>
              <a:t>pro aktivní ukázky spouštějte v režimu pro čtení</a:t>
            </a:r>
            <a:r>
              <a:rPr lang="cs-CZ" dirty="0">
                <a:solidFill>
                  <a:prstClr val="black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21276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88640"/>
            <a:ext cx="925252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Program MS Word 2010</a:t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400" b="1" dirty="0" smtClean="0">
                <a:solidFill>
                  <a:srgbClr val="FF0000"/>
                </a:solidFill>
              </a:rPr>
              <a:t/>
            </a:r>
            <a:br>
              <a:rPr lang="cs-CZ" sz="2400" b="1" dirty="0" smtClean="0">
                <a:solidFill>
                  <a:srgbClr val="FF0000"/>
                </a:solidFill>
              </a:rPr>
            </a:br>
            <a:r>
              <a:rPr lang="cs-CZ" sz="2000" dirty="0" smtClean="0"/>
              <a:t>pracuje jako většina programů  pro Windows se schránkou.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>
                <a:solidFill>
                  <a:srgbClr val="FF0000"/>
                </a:solidFill>
              </a:rPr>
              <a:t>Schránka</a:t>
            </a:r>
            <a:r>
              <a:rPr lang="cs-CZ" sz="2000" dirty="0" smtClean="0"/>
              <a:t> je prostor v paměti PC , kde se dají dočasně ukládat data, která budeme později potřebovat. Mohou to být odstavce textu, obrázky nebo fotografie, které využijeme na jiném místě.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Při práci se schránkou využíváme tři operace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a) </a:t>
            </a:r>
            <a:r>
              <a:rPr lang="cs-CZ" sz="2000" dirty="0" smtClean="0">
                <a:hlinkClick r:id="rId2" action="ppaction://hlinksldjump"/>
              </a:rPr>
              <a:t>Kopírování</a:t>
            </a:r>
            <a:r>
              <a:rPr lang="cs-CZ" sz="2000" dirty="0" smtClean="0"/>
              <a:t> – zkopírujeme do označenou část souboru do schránky. Označená</a:t>
            </a:r>
            <a:br>
              <a:rPr lang="cs-CZ" sz="2000" dirty="0" smtClean="0"/>
            </a:br>
            <a:r>
              <a:rPr lang="cs-CZ" sz="2000" dirty="0" smtClean="0"/>
              <a:t>                       část  dat zůstane v původním souboru.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/>
              <a:t>b</a:t>
            </a:r>
            <a:r>
              <a:rPr lang="cs-CZ" sz="2000" dirty="0" smtClean="0"/>
              <a:t>) </a:t>
            </a:r>
            <a:r>
              <a:rPr lang="cs-CZ" sz="2000" dirty="0" smtClean="0">
                <a:hlinkClick r:id="rId3" action="ppaction://hlinksldjump"/>
              </a:rPr>
              <a:t>Vyjmutí</a:t>
            </a:r>
            <a:r>
              <a:rPr lang="cs-CZ" sz="2000" dirty="0" smtClean="0"/>
              <a:t>     - přenese označenou část souboru do schránky a označená část</a:t>
            </a:r>
            <a:br>
              <a:rPr lang="cs-CZ" sz="2000" dirty="0" smtClean="0"/>
            </a:br>
            <a:r>
              <a:rPr lang="cs-CZ" sz="2000" dirty="0" smtClean="0"/>
              <a:t>                       dat z původního souboru zmizí (zůstane jen ve schránce).</a:t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c) </a:t>
            </a:r>
            <a:r>
              <a:rPr lang="cs-CZ" sz="2000" dirty="0" smtClean="0">
                <a:hlinkClick r:id="rId4" action="ppaction://hlinksldjump"/>
              </a:rPr>
              <a:t>Vložení</a:t>
            </a:r>
            <a:r>
              <a:rPr lang="cs-CZ" sz="2000" dirty="0" smtClean="0">
                <a:hlinkClick r:id="rId5" action="ppaction://hlinksldjump"/>
              </a:rPr>
              <a:t> </a:t>
            </a:r>
            <a:r>
              <a:rPr lang="cs-CZ" sz="2000" dirty="0" smtClean="0"/>
              <a:t>     - vloží data ze schránky na kurzorem určenou pozici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13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43608" y="3645024"/>
            <a:ext cx="7056784" cy="1656184"/>
          </a:xfrm>
          <a:prstGeom prst="rect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Kopírováním dat do schránky vytvoříme kopii označeného textu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nebo jiných dat takto: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Označíme do </a:t>
            </a:r>
            <a:r>
              <a:rPr lang="cs-CZ" dirty="0" smtClean="0">
                <a:solidFill>
                  <a:srgbClr val="FF0000"/>
                </a:solidFill>
              </a:rPr>
              <a:t>bloku</a:t>
            </a:r>
            <a:r>
              <a:rPr lang="cs-CZ" dirty="0" smtClean="0">
                <a:solidFill>
                  <a:schemeClr val="tx1"/>
                </a:solidFill>
              </a:rPr>
              <a:t> požadovaná data(v našem případě odstavec)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Klikneme na ikonu </a:t>
            </a:r>
            <a:r>
              <a:rPr lang="cs-CZ" dirty="0" smtClean="0">
                <a:solidFill>
                  <a:srgbClr val="00B050"/>
                </a:solidFill>
              </a:rPr>
              <a:t>dvou stránek papíru </a:t>
            </a:r>
            <a:r>
              <a:rPr lang="cs-CZ" dirty="0" smtClean="0">
                <a:solidFill>
                  <a:schemeClr val="tx1"/>
                </a:solidFill>
              </a:rPr>
              <a:t>nebo na klávesnici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zmáčkneme kombinaci kláves </a:t>
            </a:r>
            <a:r>
              <a:rPr lang="cs-CZ" sz="2000" b="1" dirty="0" smtClean="0">
                <a:solidFill>
                  <a:schemeClr val="tx1"/>
                </a:solidFill>
              </a:rPr>
              <a:t>Ctrl+C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Data jsou uložena ve </a:t>
            </a:r>
            <a:r>
              <a:rPr lang="cs-CZ" dirty="0" smtClean="0">
                <a:solidFill>
                  <a:srgbClr val="7030A0"/>
                </a:solidFill>
              </a:rPr>
              <a:t>schránce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V="1">
            <a:off x="3203848" y="3068960"/>
            <a:ext cx="504056" cy="11521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683568" y="908720"/>
            <a:ext cx="3672408" cy="35643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899592" y="2420888"/>
            <a:ext cx="2556284" cy="266429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lačítko akce: Zpět nebo Předchozí 8">
            <a:hlinkClick r:id="rId3" action="ppaction://hlinksldjump" highlightClick="1"/>
          </p:cNvPr>
          <p:cNvSpPr/>
          <p:nvPr/>
        </p:nvSpPr>
        <p:spPr>
          <a:xfrm>
            <a:off x="8532440" y="5949280"/>
            <a:ext cx="936104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78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" y="0"/>
            <a:ext cx="97536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123728" y="3467100"/>
            <a:ext cx="7344816" cy="1618084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Operaci s vyjmutím dat ze souboru zahájíme podobně jako při kopírování označením bloku požadovaných dat. Po označení klikneme na </a:t>
            </a:r>
            <a:r>
              <a:rPr lang="cs-CZ" dirty="0" smtClean="0">
                <a:solidFill>
                  <a:srgbClr val="FF0000"/>
                </a:solidFill>
              </a:rPr>
              <a:t>ikonu nůžky </a:t>
            </a:r>
            <a:r>
              <a:rPr lang="cs-CZ" dirty="0" smtClean="0">
                <a:solidFill>
                  <a:schemeClr val="tx1"/>
                </a:solidFill>
              </a:rPr>
              <a:t>a celý blok zmizí. Přesune se do </a:t>
            </a:r>
            <a:r>
              <a:rPr lang="cs-CZ" dirty="0" smtClean="0">
                <a:solidFill>
                  <a:srgbClr val="00B050"/>
                </a:solidFill>
              </a:rPr>
              <a:t>schránky</a:t>
            </a:r>
            <a:r>
              <a:rPr lang="cs-CZ" dirty="0" smtClean="0">
                <a:solidFill>
                  <a:schemeClr val="tx1"/>
                </a:solidFill>
              </a:rPr>
              <a:t>. Příkaz vyjmout data můžeme provést i klávesnicí zmáčknutím kombinace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2000" b="1" dirty="0" err="1" smtClean="0">
                <a:solidFill>
                  <a:schemeClr val="tx1"/>
                </a:solidFill>
              </a:rPr>
              <a:t>Ctrl+X</a:t>
            </a:r>
            <a:r>
              <a:rPr lang="cs-CZ" dirty="0" smtClean="0">
                <a:solidFill>
                  <a:schemeClr val="tx1"/>
                </a:solidFill>
              </a:rPr>
              <a:t>. 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683568" y="692696"/>
            <a:ext cx="2448272" cy="34563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899592" y="2420888"/>
            <a:ext cx="6336704" cy="172819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lačítko akce: Zpět nebo Předchozí 6">
            <a:hlinkClick r:id="rId3" action="ppaction://hlinksldjump" highlightClick="1"/>
          </p:cNvPr>
          <p:cNvSpPr/>
          <p:nvPr/>
        </p:nvSpPr>
        <p:spPr>
          <a:xfrm>
            <a:off x="8244408" y="5877272"/>
            <a:ext cx="1080120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23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67544" y="3861048"/>
            <a:ext cx="7488832" cy="2793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Vložení dat ze schránky znamená přenést požadovaná data(ve schránce může být více položek) ze schránky do určeného souboru takto 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Umístíme kurzor na pozici, kam mají být v dokumentu vložena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data ze schránky.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Kliknutím na ikonu Vložit se vybraný obsah položky ve schránce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přenese do zadané pozice. Přenos dat uskutečníme i zmáčknutím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kombinace kláves </a:t>
            </a:r>
            <a:r>
              <a:rPr lang="cs-CZ" dirty="0" err="1" smtClean="0">
                <a:solidFill>
                  <a:schemeClr val="tx1"/>
                </a:solidFill>
              </a:rPr>
              <a:t>Ctrl+V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Jak data vložit nabízí i panel Možnosti vložení. Buď kopírujeme celý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formát odstavce nebo jen obsah textu. 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8460432" y="5877272"/>
            <a:ext cx="864096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4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3986" y="184666"/>
            <a:ext cx="9036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B050"/>
                </a:solidFill>
              </a:rPr>
              <a:t>Velice oceňovanou funkcí mezi uživateli MS Word 2010 je inovovaná nabídka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>vložení objektů, která výrazně zjednodušuje výběr, úpravy a způsob vložení objektů do dokumentů.</a:t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>
                <a:solidFill>
                  <a:srgbClr val="00B050"/>
                </a:solidFill>
              </a:rPr>
              <a:t/>
            </a:r>
            <a:br>
              <a:rPr lang="cs-CZ" sz="2000" dirty="0" smtClean="0">
                <a:solidFill>
                  <a:srgbClr val="00B050"/>
                </a:solidFill>
              </a:rPr>
            </a:br>
            <a:r>
              <a:rPr lang="cs-CZ" sz="2000" dirty="0" smtClean="0"/>
              <a:t>Do dokumentu můžeme vložit:    </a:t>
            </a:r>
            <a:r>
              <a:rPr lang="cs-CZ" sz="2000" dirty="0" smtClean="0">
                <a:solidFill>
                  <a:srgbClr val="FF0000"/>
                </a:solidFill>
              </a:rPr>
              <a:t>Stránky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				 Tabulky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>
                <a:solidFill>
                  <a:srgbClr val="FF0000"/>
                </a:solidFill>
              </a:rPr>
              <a:t>	</a:t>
            </a:r>
            <a:r>
              <a:rPr lang="cs-CZ" sz="2000" dirty="0" smtClean="0">
                <a:solidFill>
                  <a:srgbClr val="FF0000"/>
                </a:solidFill>
              </a:rPr>
              <a:t>			 Ilustrace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				 Odkazy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				 Záhlaví a zápatí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				 Text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/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				 Symboly</a:t>
            </a:r>
            <a:br>
              <a:rPr lang="cs-CZ" sz="20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C000"/>
                </a:solidFill>
              </a:rPr>
              <a:t>				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4" name="Obdélník 3">
            <a:hlinkClick r:id="rId2" action="ppaction://hlinksldjump"/>
          </p:cNvPr>
          <p:cNvSpPr/>
          <p:nvPr/>
        </p:nvSpPr>
        <p:spPr>
          <a:xfrm>
            <a:off x="6948264" y="1340768"/>
            <a:ext cx="1656184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5" name="Obdélník 4">
            <a:hlinkClick r:id="rId3" action="ppaction://hlinksldjump"/>
          </p:cNvPr>
          <p:cNvSpPr/>
          <p:nvPr/>
        </p:nvSpPr>
        <p:spPr>
          <a:xfrm>
            <a:off x="6948264" y="1916832"/>
            <a:ext cx="1656184" cy="4320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6" name="Obdélník 5">
            <a:hlinkClick r:id="rId4" action="ppaction://hlinksldjump"/>
          </p:cNvPr>
          <p:cNvSpPr/>
          <p:nvPr/>
        </p:nvSpPr>
        <p:spPr>
          <a:xfrm>
            <a:off x="6948264" y="2471556"/>
            <a:ext cx="1656184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7" name="Obdélník 6">
            <a:hlinkClick r:id="rId5" action="ppaction://hlinksldjump"/>
          </p:cNvPr>
          <p:cNvSpPr/>
          <p:nvPr/>
        </p:nvSpPr>
        <p:spPr>
          <a:xfrm>
            <a:off x="6952220" y="3058948"/>
            <a:ext cx="165618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6952220" y="3632019"/>
            <a:ext cx="1656184" cy="5170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9" name="Obdélník 8">
            <a:hlinkClick r:id="rId6" action="ppaction://hlinksldjump"/>
          </p:cNvPr>
          <p:cNvSpPr/>
          <p:nvPr/>
        </p:nvSpPr>
        <p:spPr>
          <a:xfrm>
            <a:off x="6948264" y="4243231"/>
            <a:ext cx="1656184" cy="48191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  <p:sp>
        <p:nvSpPr>
          <p:cNvPr id="10" name="Obdélník 9">
            <a:hlinkClick r:id="rId7" action="ppaction://hlinksldjump"/>
          </p:cNvPr>
          <p:cNvSpPr/>
          <p:nvPr/>
        </p:nvSpPr>
        <p:spPr>
          <a:xfrm>
            <a:off x="6948264" y="4869160"/>
            <a:ext cx="1656184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03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" y="0"/>
            <a:ext cx="91293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" y="2565144"/>
            <a:ext cx="4084637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203534" y="1988840"/>
            <a:ext cx="4940466" cy="28083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vkládání stránky můžeme v nabídce využít tři možnosti: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1. Vložení </a:t>
            </a:r>
            <a:r>
              <a:rPr lang="cs-CZ" dirty="0">
                <a:solidFill>
                  <a:srgbClr val="FF0000"/>
                </a:solidFill>
              </a:rPr>
              <a:t>T</a:t>
            </a:r>
            <a:r>
              <a:rPr lang="cs-CZ" dirty="0" smtClean="0">
                <a:solidFill>
                  <a:srgbClr val="FF0000"/>
                </a:solidFill>
              </a:rPr>
              <a:t>itulní stránky </a:t>
            </a:r>
            <a:r>
              <a:rPr lang="cs-CZ" dirty="0" smtClean="0">
                <a:solidFill>
                  <a:schemeClr val="tx1"/>
                </a:solidFill>
              </a:rPr>
              <a:t>dokumentu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vybíráme  po rozvinutí z </a:t>
            </a:r>
            <a:r>
              <a:rPr lang="cs-CZ" dirty="0" smtClean="0">
                <a:solidFill>
                  <a:srgbClr val="FF0000"/>
                </a:solidFill>
              </a:rPr>
              <a:t>okna</a:t>
            </a:r>
            <a:r>
              <a:rPr lang="cs-CZ" dirty="0" smtClean="0">
                <a:solidFill>
                  <a:schemeClr val="tx1"/>
                </a:solidFill>
              </a:rPr>
              <a:t> nabídky.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Vložení </a:t>
            </a:r>
            <a:r>
              <a:rPr lang="cs-CZ" dirty="0" smtClean="0">
                <a:solidFill>
                  <a:srgbClr val="00B050"/>
                </a:solidFill>
              </a:rPr>
              <a:t>Prázdné stránky </a:t>
            </a:r>
            <a:r>
              <a:rPr lang="cs-CZ" dirty="0" smtClean="0">
                <a:solidFill>
                  <a:schemeClr val="tx1"/>
                </a:solidFill>
              </a:rPr>
              <a:t>umožňuje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rozšířit dokument v místě kurzoru o další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stránku.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Vložení </a:t>
            </a:r>
            <a:r>
              <a:rPr lang="cs-CZ" dirty="0" smtClean="0">
                <a:solidFill>
                  <a:srgbClr val="00B0F0"/>
                </a:solidFill>
              </a:rPr>
              <a:t>Konce stránky </a:t>
            </a:r>
            <a:r>
              <a:rPr lang="cs-CZ" dirty="0" smtClean="0">
                <a:solidFill>
                  <a:schemeClr val="tx1"/>
                </a:solidFill>
              </a:rPr>
              <a:t>začne další stranu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     na aktuální pozici kurzoru.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971600" y="620688"/>
            <a:ext cx="4824536" cy="21602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259632" y="2636912"/>
            <a:ext cx="5904656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11560" y="908720"/>
            <a:ext cx="5184576" cy="248427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611560" y="1124744"/>
            <a:ext cx="5040560" cy="309634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lačítko akce: Zpět nebo Předchozí 10">
            <a:hlinkClick r:id="rId4" action="ppaction://hlinksldjump" highlightClick="1"/>
          </p:cNvPr>
          <p:cNvSpPr/>
          <p:nvPr/>
        </p:nvSpPr>
        <p:spPr>
          <a:xfrm>
            <a:off x="7740352" y="6021288"/>
            <a:ext cx="864096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29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0" y="0"/>
            <a:ext cx="9197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987824" y="2564904"/>
            <a:ext cx="5472608" cy="2016224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 smtClean="0">
                <a:solidFill>
                  <a:schemeClr val="tx1"/>
                </a:solidFill>
              </a:rPr>
              <a:t>Při vkládání tabulky můžeme vybrat z nabídky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okna Tabulka, jakým způsobem tabulku vytvoříme: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1. Z </a:t>
            </a:r>
            <a:r>
              <a:rPr lang="cs-CZ" dirty="0" smtClean="0">
                <a:solidFill>
                  <a:srgbClr val="FF0000"/>
                </a:solidFill>
              </a:rPr>
              <a:t>grafického</a:t>
            </a:r>
            <a:r>
              <a:rPr lang="cs-CZ" dirty="0" smtClean="0">
                <a:solidFill>
                  <a:schemeClr val="tx1"/>
                </a:solidFill>
              </a:rPr>
              <a:t> výběru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2. Z </a:t>
            </a:r>
            <a:r>
              <a:rPr lang="cs-CZ" dirty="0" smtClean="0">
                <a:solidFill>
                  <a:srgbClr val="00B050"/>
                </a:solidFill>
              </a:rPr>
              <a:t>nadefinované</a:t>
            </a:r>
            <a:r>
              <a:rPr lang="cs-CZ" dirty="0" smtClean="0">
                <a:solidFill>
                  <a:schemeClr val="tx1"/>
                </a:solidFill>
              </a:rPr>
              <a:t> tabulky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3. Z ručního provedení </a:t>
            </a:r>
            <a:r>
              <a:rPr lang="cs-CZ" dirty="0" smtClean="0">
                <a:solidFill>
                  <a:srgbClr val="7030A0"/>
                </a:solidFill>
              </a:rPr>
              <a:t>Navrhnout</a:t>
            </a:r>
            <a:r>
              <a:rPr lang="cs-CZ" dirty="0" smtClean="0">
                <a:solidFill>
                  <a:schemeClr val="tx1"/>
                </a:solidFill>
              </a:rPr>
              <a:t> tabulku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4. Z vložení </a:t>
            </a:r>
            <a:r>
              <a:rPr lang="cs-CZ" dirty="0" smtClean="0">
                <a:solidFill>
                  <a:srgbClr val="0070C0"/>
                </a:solidFill>
              </a:rPr>
              <a:t>tabulky</a:t>
            </a:r>
            <a:r>
              <a:rPr lang="cs-CZ" dirty="0" smtClean="0">
                <a:solidFill>
                  <a:schemeClr val="tx1"/>
                </a:solidFill>
              </a:rPr>
              <a:t> programu Excel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5. Z výběru tzv. </a:t>
            </a:r>
            <a:r>
              <a:rPr lang="cs-CZ" dirty="0" smtClean="0">
                <a:solidFill>
                  <a:srgbClr val="C00000"/>
                </a:solidFill>
              </a:rPr>
              <a:t>Rychlé tabulky</a:t>
            </a:r>
            <a:endParaRPr lang="cs-CZ" dirty="0">
              <a:solidFill>
                <a:srgbClr val="C00000"/>
              </a:solidFill>
            </a:endParaRPr>
          </a:p>
        </p:txBody>
      </p:sp>
      <p:cxnSp>
        <p:nvCxnSpPr>
          <p:cNvPr id="4" name="Přímá spojnice se šipkou 3"/>
          <p:cNvCxnSpPr/>
          <p:nvPr/>
        </p:nvCxnSpPr>
        <p:spPr>
          <a:xfrm flipH="1" flipV="1">
            <a:off x="1403648" y="1052736"/>
            <a:ext cx="2448272" cy="18722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H="1" flipV="1">
            <a:off x="1403648" y="1556792"/>
            <a:ext cx="2232248" cy="16561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1619672" y="2780928"/>
            <a:ext cx="2016224" cy="7920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 flipV="1">
            <a:off x="1619672" y="3068960"/>
            <a:ext cx="410445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1907704" y="3429000"/>
            <a:ext cx="2637656" cy="648072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1763688" y="3573016"/>
            <a:ext cx="3024336" cy="72008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lačítko akce: Zpět nebo Předchozí 14">
            <a:hlinkClick r:id="rId3" action="ppaction://hlinksldjump" highlightClick="1"/>
          </p:cNvPr>
          <p:cNvSpPr/>
          <p:nvPr/>
        </p:nvSpPr>
        <p:spPr>
          <a:xfrm>
            <a:off x="8028384" y="5733256"/>
            <a:ext cx="720080" cy="5040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52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661</TotalTime>
  <Words>198</Words>
  <Application>Microsoft Office PowerPoint</Application>
  <PresentationFormat>Předvádění na obrazovce (4:3)</PresentationFormat>
  <Paragraphs>23</Paragraphs>
  <Slides>15</Slides>
  <Notes>0</Notes>
  <HiddenSlides>10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Aerodynamika</vt:lpstr>
      <vt:lpstr>MS Word 2010 III.  Práce se schránkou Vkládání objektů na stránku a v textu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Periferie PC</dc:title>
  <dc:creator>zs skolni</dc:creator>
  <cp:lastModifiedBy>zs skolni</cp:lastModifiedBy>
  <cp:revision>70</cp:revision>
  <dcterms:created xsi:type="dcterms:W3CDTF">2011-10-14T09:04:51Z</dcterms:created>
  <dcterms:modified xsi:type="dcterms:W3CDTF">2014-11-24T08:28:39Z</dcterms:modified>
</cp:coreProperties>
</file>