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91" r:id="rId3"/>
    <p:sldId id="277" r:id="rId4"/>
    <p:sldId id="278" r:id="rId5"/>
    <p:sldId id="280" r:id="rId6"/>
    <p:sldId id="281" r:id="rId7"/>
    <p:sldId id="282" r:id="rId8"/>
    <p:sldId id="283" r:id="rId9"/>
    <p:sldId id="284" r:id="rId10"/>
    <p:sldId id="279" r:id="rId11"/>
    <p:sldId id="285" r:id="rId12"/>
    <p:sldId id="286" r:id="rId13"/>
    <p:sldId id="287" r:id="rId14"/>
    <p:sldId id="288" r:id="rId15"/>
    <p:sldId id="289" r:id="rId16"/>
    <p:sldId id="290" r:id="rId17"/>
    <p:sldId id="27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6" autoAdjust="0"/>
    <p:restoredTop sz="94660"/>
  </p:normalViewPr>
  <p:slideViewPr>
    <p:cSldViewPr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3A5ED-6F0A-494B-8A63-F8D1B37A69D3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D63D5-4C24-41AC-B538-2AEB38B396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66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7544-575E-419C-ABD5-5AF7F5D7B4BB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5727-92F1-484F-A490-B5D4BFD35CB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7544-575E-419C-ABD5-5AF7F5D7B4BB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5727-92F1-484F-A490-B5D4BFD35C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7544-575E-419C-ABD5-5AF7F5D7B4BB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5727-92F1-484F-A490-B5D4BFD35C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7544-575E-419C-ABD5-5AF7F5D7B4BB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5727-92F1-484F-A490-B5D4BFD35CB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7544-575E-419C-ABD5-5AF7F5D7B4BB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5727-92F1-484F-A490-B5D4BFD35C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7544-575E-419C-ABD5-5AF7F5D7B4BB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5727-92F1-484F-A490-B5D4BFD35CB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7544-575E-419C-ABD5-5AF7F5D7B4BB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5727-92F1-484F-A490-B5D4BFD35CB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7544-575E-419C-ABD5-5AF7F5D7B4BB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5727-92F1-484F-A490-B5D4BFD35C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7544-575E-419C-ABD5-5AF7F5D7B4BB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5727-92F1-484F-A490-B5D4BFD35C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7544-575E-419C-ABD5-5AF7F5D7B4BB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5727-92F1-484F-A490-B5D4BFD35C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7544-575E-419C-ABD5-5AF7F5D7B4BB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5727-92F1-484F-A490-B5D4BFD35CB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6F7544-575E-419C-ABD5-5AF7F5D7B4BB}" type="datetimeFigureOut">
              <a:rPr lang="cs-CZ" smtClean="0"/>
              <a:t>24.11.2014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815727-92F1-484F-A490-B5D4BFD35CB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slide" Target="slide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175351" cy="1793167"/>
          </a:xfrm>
        </p:spPr>
        <p:txBody>
          <a:bodyPr/>
          <a:lstStyle/>
          <a:p>
            <a:r>
              <a:rPr lang="cs-CZ" dirty="0" smtClean="0"/>
              <a:t>MS Word 2010  IV.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Vytváření tabulky</a:t>
            </a:r>
            <a:br>
              <a:rPr lang="cs-CZ" sz="2800" dirty="0" smtClean="0"/>
            </a:br>
            <a:r>
              <a:rPr lang="cs-CZ" sz="2800" dirty="0" smtClean="0"/>
              <a:t>Editace a úpravy tabulky</a:t>
            </a:r>
            <a:br>
              <a:rPr lang="cs-CZ" sz="2800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813506" y="5301208"/>
            <a:ext cx="3550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VY_32_INOVACE_55_MS_Word_IV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218" y="18458"/>
            <a:ext cx="57531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66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4"/>
            <a:ext cx="9144000" cy="6841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lačítko akce: Zpět nebo Předchozí 1">
            <a:hlinkClick r:id="rId3" action="ppaction://hlinksldjump" highlightClick="1"/>
          </p:cNvPr>
          <p:cNvSpPr/>
          <p:nvPr/>
        </p:nvSpPr>
        <p:spPr>
          <a:xfrm>
            <a:off x="7884368" y="6093296"/>
            <a:ext cx="86409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979712" y="4437112"/>
            <a:ext cx="5544616" cy="122413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Po vytvoření tabulky  mohu vybrat z nabídky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Nástroje tabulky vhodný </a:t>
            </a:r>
            <a:r>
              <a:rPr lang="cs-CZ" dirty="0">
                <a:solidFill>
                  <a:srgbClr val="00B050"/>
                </a:solidFill>
              </a:rPr>
              <a:t>S</a:t>
            </a:r>
            <a:r>
              <a:rPr lang="cs-CZ" dirty="0" smtClean="0">
                <a:solidFill>
                  <a:srgbClr val="00B050"/>
                </a:solidFill>
              </a:rPr>
              <a:t>tyl tabulky </a:t>
            </a:r>
            <a:r>
              <a:rPr lang="cs-CZ" dirty="0" smtClean="0">
                <a:solidFill>
                  <a:schemeClr val="tx1"/>
                </a:solidFill>
              </a:rPr>
              <a:t>způsob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Ohraničení</a:t>
            </a:r>
            <a:r>
              <a:rPr lang="cs-CZ" dirty="0" smtClean="0">
                <a:solidFill>
                  <a:schemeClr val="tx1"/>
                </a:solidFill>
              </a:rPr>
              <a:t>. Sílu a barvu čar ohraničení zvolíme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z nabídky </a:t>
            </a:r>
            <a:r>
              <a:rPr lang="cs-CZ" dirty="0" smtClean="0">
                <a:solidFill>
                  <a:srgbClr val="7030A0"/>
                </a:solidFill>
              </a:rPr>
              <a:t> Nakreslit ohraničení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2771800" y="260648"/>
            <a:ext cx="3528392" cy="4608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2987824" y="854958"/>
            <a:ext cx="3024336" cy="43204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4355976" y="1167714"/>
            <a:ext cx="1224136" cy="370144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5220072" y="1268760"/>
            <a:ext cx="2304256" cy="417646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76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260648"/>
            <a:ext cx="828092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Po buňkách(políčkách) v tabulce se přesunujeme buď kurzorovými šipkami nebo klikáním myší na požadovanou buňku. V tabulce můžeme provádět tyto úpravy:</a:t>
            </a:r>
            <a:br>
              <a:rPr lang="cs-CZ" sz="2000" dirty="0" smtClean="0">
                <a:solidFill>
                  <a:srgbClr val="FF0000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>
                <a:solidFill>
                  <a:srgbClr val="00B050"/>
                </a:solidFill>
              </a:rPr>
              <a:t>1. </a:t>
            </a:r>
            <a:r>
              <a:rPr lang="cs-CZ" sz="2000" dirty="0" smtClean="0">
                <a:solidFill>
                  <a:srgbClr val="00B050"/>
                </a:solidFill>
                <a:hlinkClick r:id="rId2" action="ppaction://hlinksldjump"/>
              </a:rPr>
              <a:t>Editovat</a:t>
            </a:r>
            <a:r>
              <a:rPr lang="cs-CZ" sz="2000" dirty="0" smtClean="0">
                <a:solidFill>
                  <a:srgbClr val="00B050"/>
                </a:solidFill>
              </a:rPr>
              <a:t> text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/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/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2. </a:t>
            </a:r>
            <a:r>
              <a:rPr lang="cs-CZ" sz="2000" dirty="0" smtClean="0">
                <a:solidFill>
                  <a:srgbClr val="00B050"/>
                </a:solidFill>
                <a:hlinkClick r:id="rId3" action="ppaction://hlinksldjump"/>
              </a:rPr>
              <a:t>Měnit</a:t>
            </a:r>
            <a:r>
              <a:rPr lang="cs-CZ" sz="2000" dirty="0" smtClean="0">
                <a:solidFill>
                  <a:srgbClr val="00B050"/>
                </a:solidFill>
              </a:rPr>
              <a:t> výšku a šířku buněk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/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/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3. </a:t>
            </a:r>
            <a:r>
              <a:rPr lang="cs-CZ" sz="2000" dirty="0" smtClean="0">
                <a:solidFill>
                  <a:srgbClr val="00B050"/>
                </a:solidFill>
                <a:hlinkClick r:id="rId4" action="ppaction://hlinksldjump"/>
              </a:rPr>
              <a:t>Slučovat</a:t>
            </a:r>
            <a:r>
              <a:rPr lang="cs-CZ" sz="2000" dirty="0" smtClean="0">
                <a:solidFill>
                  <a:srgbClr val="00B050"/>
                </a:solidFill>
              </a:rPr>
              <a:t> a rozdělovat buňky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/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/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4. </a:t>
            </a:r>
            <a:r>
              <a:rPr lang="cs-CZ" sz="2000" dirty="0" smtClean="0">
                <a:solidFill>
                  <a:srgbClr val="00B050"/>
                </a:solidFill>
                <a:hlinkClick r:id="rId5" action="ppaction://hlinksldjump"/>
              </a:rPr>
              <a:t>Měnit barvy </a:t>
            </a:r>
            <a:r>
              <a:rPr lang="cs-CZ" sz="2000" dirty="0" smtClean="0">
                <a:solidFill>
                  <a:srgbClr val="00B050"/>
                </a:solidFill>
              </a:rPr>
              <a:t>v tabulce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/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/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5. </a:t>
            </a:r>
            <a:r>
              <a:rPr lang="cs-CZ" sz="2000" dirty="0" smtClean="0">
                <a:solidFill>
                  <a:srgbClr val="00B050"/>
                </a:solidFill>
                <a:hlinkClick r:id="rId6" action="ppaction://hlinksldjump"/>
              </a:rPr>
              <a:t>Přidávat a odebírat </a:t>
            </a:r>
            <a:r>
              <a:rPr lang="cs-CZ" sz="2000" dirty="0" smtClean="0">
                <a:solidFill>
                  <a:srgbClr val="00B050"/>
                </a:solidFill>
              </a:rPr>
              <a:t>buňky</a:t>
            </a:r>
            <a:endParaRPr lang="cs-CZ" sz="2000" dirty="0">
              <a:solidFill>
                <a:srgbClr val="00B050"/>
              </a:solidFill>
            </a:endParaRPr>
          </a:p>
        </p:txBody>
      </p:sp>
      <p:sp>
        <p:nvSpPr>
          <p:cNvPr id="4" name="Tlačítko akce: Zpět nebo Předchozí 3">
            <a:hlinkClick r:id="rId7" action="ppaction://hlinksldjump" highlightClick="1"/>
          </p:cNvPr>
          <p:cNvSpPr/>
          <p:nvPr/>
        </p:nvSpPr>
        <p:spPr>
          <a:xfrm>
            <a:off x="7380312" y="6093296"/>
            <a:ext cx="108012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9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38100"/>
            <a:ext cx="9753600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187624" y="3717032"/>
            <a:ext cx="7272808" cy="13681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Každá buňka se chová jako samostatný prostor, proto můžeme volit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podle potřeby velikost, zarovnání a barvu písma nebo pozadí.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Pozor !</a:t>
            </a:r>
            <a:r>
              <a:rPr lang="cs-CZ" dirty="0" smtClean="0">
                <a:solidFill>
                  <a:schemeClr val="tx1"/>
                </a:solidFill>
              </a:rPr>
              <a:t> Při různé velikosti písma se řádek zvětšuje podle největšího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            písma.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1619672" y="2852936"/>
            <a:ext cx="1512168" cy="15481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lačítko akce: Zpět nebo Předchozí 4">
            <a:hlinkClick r:id="rId3" action="ppaction://hlinksldjump" highlightClick="1"/>
          </p:cNvPr>
          <p:cNvSpPr/>
          <p:nvPr/>
        </p:nvSpPr>
        <p:spPr>
          <a:xfrm>
            <a:off x="7668344" y="6021288"/>
            <a:ext cx="936104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72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02" y="0"/>
            <a:ext cx="914920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971600" y="3717032"/>
            <a:ext cx="7560840" cy="20162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Výšku a šířku buněk můžeme upravovat: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1. Tahem myši. Nastavíme kurzor myši na svislou čáru mezi buňkami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    (vytvoří se oboustranná šipka) stiskneme a tahem vlevo nebo vpravo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    změníme šířku sloupce. Stejně i při úpravě řádku.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2. Pomocí nabídky </a:t>
            </a:r>
            <a:r>
              <a:rPr lang="cs-CZ" dirty="0" smtClean="0">
                <a:solidFill>
                  <a:srgbClr val="FF0000"/>
                </a:solidFill>
              </a:rPr>
              <a:t>Velikost buňky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3635896" y="1196752"/>
            <a:ext cx="933503" cy="41764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lačítko akce: Zpět nebo Předchozí 4">
            <a:hlinkClick r:id="rId3" action="ppaction://hlinksldjump" highlightClick="1"/>
          </p:cNvPr>
          <p:cNvSpPr/>
          <p:nvPr/>
        </p:nvSpPr>
        <p:spPr>
          <a:xfrm>
            <a:off x="7740352" y="6093296"/>
            <a:ext cx="792088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5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403648" y="4149080"/>
            <a:ext cx="6984776" cy="122413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Slučování nebo rozdělování buněk provádíme podle nabídky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Sloučit</a:t>
            </a:r>
            <a:r>
              <a:rPr lang="cs-CZ" dirty="0" smtClean="0">
                <a:solidFill>
                  <a:schemeClr val="tx1"/>
                </a:solidFill>
              </a:rPr>
              <a:t>. Nejprve musíme </a:t>
            </a:r>
            <a:r>
              <a:rPr lang="cs-CZ" dirty="0" smtClean="0">
                <a:solidFill>
                  <a:srgbClr val="00B050"/>
                </a:solidFill>
              </a:rPr>
              <a:t>označit buňky</a:t>
            </a:r>
            <a:r>
              <a:rPr lang="cs-CZ" dirty="0" smtClean="0">
                <a:solidFill>
                  <a:schemeClr val="tx1"/>
                </a:solidFill>
              </a:rPr>
              <a:t>, které chceme upravovat. 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1907704" y="1268760"/>
            <a:ext cx="1728192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 flipV="1">
            <a:off x="2987824" y="3356992"/>
            <a:ext cx="1584176" cy="140415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lačítko akce: Zpět nebo Předchozí 7">
            <a:hlinkClick r:id="rId3" action="ppaction://hlinksldjump" highlightClick="1"/>
          </p:cNvPr>
          <p:cNvSpPr/>
          <p:nvPr/>
        </p:nvSpPr>
        <p:spPr>
          <a:xfrm>
            <a:off x="8244408" y="5949280"/>
            <a:ext cx="792088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46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043608" y="3933056"/>
            <a:ext cx="7272808" cy="14401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V tabulce můžeme měnit nejen barvu textu, ale i pozadí buněk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a každé může být jiné.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Po </a:t>
            </a:r>
            <a:r>
              <a:rPr lang="cs-CZ" dirty="0" smtClean="0">
                <a:solidFill>
                  <a:srgbClr val="7030A0"/>
                </a:solidFill>
              </a:rPr>
              <a:t>označení buňky </a:t>
            </a:r>
            <a:r>
              <a:rPr lang="cs-CZ" dirty="0" smtClean="0">
                <a:solidFill>
                  <a:schemeClr val="tx1"/>
                </a:solidFill>
              </a:rPr>
              <a:t>kurzorem vybereme barvu z nabídky </a:t>
            </a:r>
            <a:r>
              <a:rPr lang="cs-CZ" dirty="0" smtClean="0">
                <a:solidFill>
                  <a:srgbClr val="00B050"/>
                </a:solidFill>
              </a:rPr>
              <a:t>Stínování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 flipH="1" flipV="1">
            <a:off x="6372200" y="548680"/>
            <a:ext cx="936104" cy="424847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V="1">
            <a:off x="1763688" y="2672916"/>
            <a:ext cx="144016" cy="212423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2555776" y="1772816"/>
            <a:ext cx="3528392" cy="108012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lačítko akce: Zpět nebo Předchozí 8">
            <a:hlinkClick r:id="rId3" action="ppaction://hlinksldjump" highlightClick="1"/>
          </p:cNvPr>
          <p:cNvSpPr/>
          <p:nvPr/>
        </p:nvSpPr>
        <p:spPr>
          <a:xfrm>
            <a:off x="7884368" y="5949280"/>
            <a:ext cx="936104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18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</p:pic>
      <p:sp>
        <p:nvSpPr>
          <p:cNvPr id="2" name="Obdélník 1"/>
          <p:cNvSpPr/>
          <p:nvPr/>
        </p:nvSpPr>
        <p:spPr>
          <a:xfrm>
            <a:off x="842515" y="4149080"/>
            <a:ext cx="7185869" cy="15841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Pro přidání buněk do tabulky používáme nabídku </a:t>
            </a:r>
            <a:r>
              <a:rPr lang="cs-CZ" dirty="0" smtClean="0">
                <a:solidFill>
                  <a:srgbClr val="FF0000"/>
                </a:solidFill>
              </a:rPr>
              <a:t>Vložit buňky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nebo </a:t>
            </a:r>
            <a:r>
              <a:rPr lang="cs-CZ" dirty="0" smtClean="0">
                <a:solidFill>
                  <a:srgbClr val="00B050"/>
                </a:solidFill>
              </a:rPr>
              <a:t>ikony</a:t>
            </a:r>
            <a:r>
              <a:rPr lang="cs-CZ" dirty="0" smtClean="0">
                <a:solidFill>
                  <a:schemeClr val="tx1"/>
                </a:solidFill>
              </a:rPr>
              <a:t> v nabídce Řádky a sloupce. Směr vkládání určíme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postavením kurzoru.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Při odstraňování buněk používáme nabídku </a:t>
            </a:r>
            <a:r>
              <a:rPr lang="cs-CZ" dirty="0" smtClean="0">
                <a:solidFill>
                  <a:srgbClr val="7030A0"/>
                </a:solidFill>
              </a:rPr>
              <a:t>Odstranit</a:t>
            </a:r>
            <a:r>
              <a:rPr lang="cs-CZ" dirty="0" smtClean="0">
                <a:solidFill>
                  <a:schemeClr val="tx1"/>
                </a:solidFill>
              </a:rPr>
              <a:t> a Odstranit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buňku. Odstranění </a:t>
            </a:r>
            <a:r>
              <a:rPr lang="cs-CZ" dirty="0" smtClean="0">
                <a:solidFill>
                  <a:srgbClr val="FFC000"/>
                </a:solidFill>
              </a:rPr>
              <a:t>řádku nebo sloupce </a:t>
            </a:r>
            <a:r>
              <a:rPr lang="cs-CZ" dirty="0" smtClean="0">
                <a:solidFill>
                  <a:schemeClr val="tx1"/>
                </a:solidFill>
              </a:rPr>
              <a:t>je z nabídky. 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145732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7" y="2420888"/>
            <a:ext cx="16859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 flipH="1" flipV="1">
            <a:off x="2843808" y="1124744"/>
            <a:ext cx="3672408" cy="31683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2807804" y="1124744"/>
            <a:ext cx="108012" cy="4381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1907704" y="548680"/>
            <a:ext cx="0" cy="396044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1115616" y="862248"/>
            <a:ext cx="4536504" cy="453650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251520" y="862248"/>
            <a:ext cx="760016" cy="166665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 flipV="1">
            <a:off x="1259632" y="1562894"/>
            <a:ext cx="2376264" cy="383585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lačítko akce: Zpět nebo Předchozí 17">
            <a:hlinkClick r:id="rId5" action="ppaction://hlinksldjump" highlightClick="1"/>
          </p:cNvPr>
          <p:cNvSpPr/>
          <p:nvPr/>
        </p:nvSpPr>
        <p:spPr>
          <a:xfrm>
            <a:off x="8028384" y="6021288"/>
            <a:ext cx="864096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3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476672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solidFill>
                  <a:srgbClr val="FF0000"/>
                </a:solidFill>
              </a:rPr>
              <a:t>Konec</a:t>
            </a:r>
            <a:endParaRPr lang="cs-CZ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51175"/>
            <a:ext cx="5492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810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1874729"/>
            <a:ext cx="567037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>
                <a:solidFill>
                  <a:srgbClr val="002060"/>
                </a:solidFill>
              </a:rPr>
              <a:t>Autor :         Trýzna  Stanislav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Školní rok :   2011/2012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Určeno pro : šestý ročník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Předmět:      informatika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Téma : základní orientace v ovládání MS Word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Způsob použití ve výuce:  výuková  prezentace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 (</a:t>
            </a:r>
            <a:r>
              <a:rPr lang="cs-CZ" dirty="0">
                <a:solidFill>
                  <a:srgbClr val="FF0000"/>
                </a:solidFill>
              </a:rPr>
              <a:t>pro aktivní ukázky spouštějte v režimu pro čtení</a:t>
            </a:r>
            <a:r>
              <a:rPr lang="cs-CZ" dirty="0">
                <a:solidFill>
                  <a:prstClr val="black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7307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856895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Základním předpokladem pro vytvoření tabulky je představa, jak by měla v konečné fázi vypadat a jaké </a:t>
            </a:r>
            <a:r>
              <a:rPr lang="cs-CZ" sz="2400" dirty="0"/>
              <a:t>ú</a:t>
            </a:r>
            <a:r>
              <a:rPr lang="cs-CZ" sz="2400" dirty="0" smtClean="0"/>
              <a:t>daje by měla obsahovat. Tabulku můžeme průběžně upravovat, ale to může přinést komplikace ve formátu, a následné </a:t>
            </a:r>
            <a:br>
              <a:rPr lang="cs-CZ" sz="2400" dirty="0" smtClean="0"/>
            </a:br>
            <a:r>
              <a:rPr lang="cs-CZ" sz="2400" dirty="0" smtClean="0"/>
              <a:t>opravy přináší práci navíc.</a:t>
            </a:r>
            <a:br>
              <a:rPr lang="cs-CZ" sz="240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>
                <a:solidFill>
                  <a:srgbClr val="00B050"/>
                </a:solidFill>
              </a:rPr>
              <a:t>A</a:t>
            </a:r>
            <a:r>
              <a:rPr lang="cs-CZ" dirty="0" smtClean="0">
                <a:solidFill>
                  <a:srgbClr val="00B050"/>
                </a:solidFill>
              </a:rPr>
              <a:t>)</a:t>
            </a:r>
            <a:r>
              <a:rPr lang="cs-CZ" dirty="0" smtClean="0"/>
              <a:t> </a:t>
            </a:r>
            <a:r>
              <a:rPr lang="cs-CZ" sz="2000" dirty="0" smtClean="0">
                <a:solidFill>
                  <a:srgbClr val="00B050"/>
                </a:solidFill>
              </a:rPr>
              <a:t>Pokud přesně víme, jak bude tabulka vypadat(známe počet řádků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   a sloupců) zvolíme tvorbu z nabídky Tabulka příkaz </a:t>
            </a:r>
            <a:r>
              <a:rPr lang="cs-CZ" sz="2000" dirty="0" smtClean="0">
                <a:solidFill>
                  <a:srgbClr val="00B050"/>
                </a:solidFill>
                <a:hlinkClick r:id="rId2" action="ppaction://hlinksldjump"/>
              </a:rPr>
              <a:t>Vložit tabulku</a:t>
            </a:r>
            <a:r>
              <a:rPr lang="cs-CZ" sz="2000" dirty="0" smtClean="0">
                <a:solidFill>
                  <a:srgbClr val="00B050"/>
                </a:solidFill>
              </a:rPr>
              <a:t>.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   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/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/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B) Pro tvorbu tabulek, u kterých nezáleží na přesných mírách sloupců a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    řádků můžeme zvolit příkaz </a:t>
            </a:r>
            <a:r>
              <a:rPr lang="cs-CZ" sz="2000" dirty="0" smtClean="0">
                <a:solidFill>
                  <a:srgbClr val="00B050"/>
                </a:solidFill>
                <a:hlinkClick r:id="rId3" action="ppaction://hlinksldjump"/>
              </a:rPr>
              <a:t>Navrhnout tabulku </a:t>
            </a:r>
            <a:r>
              <a:rPr lang="cs-CZ" sz="2000" dirty="0" smtClean="0">
                <a:solidFill>
                  <a:srgbClr val="00B050"/>
                </a:solidFill>
              </a:rPr>
              <a:t>.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/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/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C) Vytvořenou tabulku můžeme dále </a:t>
            </a:r>
            <a:r>
              <a:rPr lang="cs-CZ" sz="2000" dirty="0" smtClean="0">
                <a:solidFill>
                  <a:srgbClr val="00B050"/>
                </a:solidFill>
                <a:hlinkClick r:id="rId4" action="ppaction://hlinksldjump"/>
              </a:rPr>
              <a:t>upravovat</a:t>
            </a:r>
            <a:r>
              <a:rPr lang="cs-CZ" sz="2000" dirty="0">
                <a:solidFill>
                  <a:srgbClr val="00B050"/>
                </a:solidFill>
              </a:rPr>
              <a:t> </a:t>
            </a:r>
            <a:r>
              <a:rPr lang="cs-CZ" sz="2000" dirty="0" smtClean="0">
                <a:solidFill>
                  <a:srgbClr val="00B050"/>
                </a:solidFill>
              </a:rPr>
              <a:t>a doplnit daty.</a:t>
            </a:r>
            <a:endParaRPr lang="cs-CZ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8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33500"/>
            <a:ext cx="18954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48292"/>
            <a:ext cx="2305050" cy="25241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</p:pic>
      <p:sp>
        <p:nvSpPr>
          <p:cNvPr id="2" name="Obdélník 1"/>
          <p:cNvSpPr/>
          <p:nvPr/>
        </p:nvSpPr>
        <p:spPr>
          <a:xfrm>
            <a:off x="3491880" y="2276872"/>
            <a:ext cx="5256584" cy="18714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Při tvorbě tabulky ze známých parametrů zvolíme v nabídce tabulka buď grafický výběr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nebo </a:t>
            </a:r>
            <a:r>
              <a:rPr lang="cs-CZ" dirty="0" smtClean="0">
                <a:solidFill>
                  <a:srgbClr val="FF0000"/>
                </a:solidFill>
              </a:rPr>
              <a:t>Vložit tabulku </a:t>
            </a:r>
            <a:r>
              <a:rPr lang="cs-CZ" dirty="0" smtClean="0">
                <a:solidFill>
                  <a:schemeClr val="tx1"/>
                </a:solidFill>
              </a:rPr>
              <a:t>a v otevřené nabídce zadáme čísly počty sloupců a řádků. Pevná šířka sloupce se v případě nastavení Auto vytváří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v poměru počtu sloupců a šířky stránky.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lačítko akce: Dopředu nebo Další 3">
            <a:hlinkClick r:id="rId5" action="ppaction://hlinksldjump" highlightClick="1"/>
          </p:cNvPr>
          <p:cNvSpPr/>
          <p:nvPr/>
        </p:nvSpPr>
        <p:spPr>
          <a:xfrm>
            <a:off x="5940152" y="6093296"/>
            <a:ext cx="93610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se šipkou 4"/>
          <p:cNvCxnSpPr/>
          <p:nvPr/>
        </p:nvCxnSpPr>
        <p:spPr>
          <a:xfrm flipH="1" flipV="1">
            <a:off x="1908101" y="2060848"/>
            <a:ext cx="4968155" cy="6537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1703313" y="3068960"/>
            <a:ext cx="2688865" cy="12241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81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7499" y="764704"/>
            <a:ext cx="856895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Pokud chceme vytvářet tabulku rukou pomocí myši, postupujeme takto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1. V nabídce Tabulka zvolíme příkaz </a:t>
            </a:r>
            <a:r>
              <a:rPr lang="cs-CZ" dirty="0" smtClean="0">
                <a:hlinkClick r:id="rId2" action="ppaction://hlinksldjump"/>
              </a:rPr>
              <a:t>Navrhnout tabulku </a:t>
            </a:r>
            <a:r>
              <a:rPr lang="cs-CZ" dirty="0" smtClean="0"/>
              <a:t>a tvar myši se změní na </a:t>
            </a:r>
            <a:br>
              <a:rPr lang="cs-CZ" dirty="0" smtClean="0"/>
            </a:br>
            <a:r>
              <a:rPr lang="cs-CZ" dirty="0" smtClean="0"/>
              <a:t>     tužku.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2.  </a:t>
            </a:r>
            <a:r>
              <a:rPr lang="cs-CZ" dirty="0" smtClean="0">
                <a:hlinkClick r:id="rId3" action="ppaction://hlinksldjump"/>
              </a:rPr>
              <a:t>Nastavte tužku </a:t>
            </a:r>
            <a:r>
              <a:rPr lang="cs-CZ" dirty="0" smtClean="0"/>
              <a:t>do oblasti na stránce, kde chcete mít levý roh. Stiskněte levé</a:t>
            </a:r>
            <a:br>
              <a:rPr lang="cs-CZ" dirty="0" smtClean="0"/>
            </a:br>
            <a:r>
              <a:rPr lang="cs-CZ" dirty="0" smtClean="0"/>
              <a:t>     tlačítko myši a táhněte myší k předpokládanému pravému dolnímu okraji </a:t>
            </a:r>
            <a:br>
              <a:rPr lang="cs-CZ" dirty="0" smtClean="0"/>
            </a:br>
            <a:r>
              <a:rPr lang="cs-CZ" dirty="0" smtClean="0"/>
              <a:t>     tabulky. Při tažení myší vzniká čárkovaná čára, která se po uvolnění myši </a:t>
            </a:r>
            <a:br>
              <a:rPr lang="cs-CZ" dirty="0" smtClean="0"/>
            </a:br>
            <a:r>
              <a:rPr lang="cs-CZ" dirty="0" smtClean="0"/>
              <a:t>     v zamýšleném místě změní na čáru plnou odpovídající zvolenému ohraničení.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3.  Do vytvořeného </a:t>
            </a:r>
            <a:r>
              <a:rPr lang="cs-CZ" dirty="0" smtClean="0">
                <a:hlinkClick r:id="rId4" action="ppaction://hlinksldjump"/>
              </a:rPr>
              <a:t>obrazce</a:t>
            </a:r>
            <a:r>
              <a:rPr lang="cs-CZ" dirty="0" smtClean="0"/>
              <a:t> pak dokreslujeme buňky podle potřeby.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Chybně zvolené čáry můžeme mazat </a:t>
            </a:r>
            <a:r>
              <a:rPr lang="cs-CZ" dirty="0" smtClean="0">
                <a:hlinkClick r:id="rId5" action="ppaction://hlinksldjump"/>
              </a:rPr>
              <a:t>gumou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Tlačítko akce: Zpět nebo Předchozí 2">
            <a:hlinkClick r:id="rId6" action="ppaction://hlinksldjump" highlightClick="1"/>
          </p:cNvPr>
          <p:cNvSpPr/>
          <p:nvPr/>
        </p:nvSpPr>
        <p:spPr>
          <a:xfrm>
            <a:off x="7956376" y="6237312"/>
            <a:ext cx="910075" cy="6206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87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910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lačítko akce: Zpět nebo Předchozí 1">
            <a:hlinkClick r:id="rId3" action="ppaction://hlinksldjump" highlightClick="1"/>
          </p:cNvPr>
          <p:cNvSpPr/>
          <p:nvPr/>
        </p:nvSpPr>
        <p:spPr>
          <a:xfrm>
            <a:off x="7884368" y="5517232"/>
            <a:ext cx="720080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14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1" y="0"/>
            <a:ext cx="912776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lačítko akce: Zpět nebo Předchozí 1">
            <a:hlinkClick r:id="rId3" action="ppaction://hlinksldjump" highlightClick="1"/>
          </p:cNvPr>
          <p:cNvSpPr/>
          <p:nvPr/>
        </p:nvSpPr>
        <p:spPr>
          <a:xfrm>
            <a:off x="7812360" y="5949280"/>
            <a:ext cx="792088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40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5" y="29018"/>
            <a:ext cx="9184402" cy="682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lačítko akce: Zpět nebo Předchozí 1">
            <a:hlinkClick r:id="rId3" action="ppaction://hlinksldjump" highlightClick="1"/>
          </p:cNvPr>
          <p:cNvSpPr/>
          <p:nvPr/>
        </p:nvSpPr>
        <p:spPr>
          <a:xfrm>
            <a:off x="7956376" y="6021288"/>
            <a:ext cx="792088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Přímá spojnice se šipkou 3"/>
          <p:cNvCxnSpPr/>
          <p:nvPr/>
        </p:nvCxnSpPr>
        <p:spPr>
          <a:xfrm flipH="1">
            <a:off x="2411760" y="1052736"/>
            <a:ext cx="5688632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55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1" y="6458"/>
            <a:ext cx="9128279" cy="6851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lačítko akce: Zpět nebo Předchozí 1">
            <a:hlinkClick r:id="rId3" action="ppaction://hlinksldjump" highlightClick="1"/>
          </p:cNvPr>
          <p:cNvSpPr/>
          <p:nvPr/>
        </p:nvSpPr>
        <p:spPr>
          <a:xfrm>
            <a:off x="7812360" y="5949280"/>
            <a:ext cx="864096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2555776" y="1124744"/>
            <a:ext cx="597666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45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881</TotalTime>
  <Words>149</Words>
  <Application>Microsoft Office PowerPoint</Application>
  <PresentationFormat>Předvádění na obrazovce (4:3)</PresentationFormat>
  <Paragraphs>14</Paragraphs>
  <Slides>17</Slides>
  <Notes>0</Notes>
  <HiddenSlides>13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Aerodynamika</vt:lpstr>
      <vt:lpstr>MS Word 2010  IV.  Vytváření tabulky Editace a úpravy tabulky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Periferie PC</dc:title>
  <dc:creator>zs skolni</dc:creator>
  <cp:lastModifiedBy>zs skolni</cp:lastModifiedBy>
  <cp:revision>92</cp:revision>
  <dcterms:created xsi:type="dcterms:W3CDTF">2011-10-14T09:04:51Z</dcterms:created>
  <dcterms:modified xsi:type="dcterms:W3CDTF">2014-11-24T08:28:55Z</dcterms:modified>
</cp:coreProperties>
</file>