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51E198-FB7A-45E4-8999-A627AA6D3283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C1A30-918F-409F-8EB7-EC479B26D4A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759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http://img.cz.prg.cmestatic.com/media/images/750x750/Sep2010/678505.jpg?d41d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9C1A30-918F-409F-8EB7-EC479B26D4A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4261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D95DCBD-0733-46CD-88A6-CA166F32698D}" type="datetimeFigureOut">
              <a:rPr lang="cs-CZ" smtClean="0"/>
              <a:t>18.12.2012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1A0EB53-BD03-4A49-82C6-3C8F41AE6B4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FF0000"/>
                </a:solidFill>
              </a:rPr>
              <a:t>Opakování I.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sz="2400" dirty="0" smtClean="0">
                <a:solidFill>
                  <a:srgbClr val="FF0000"/>
                </a:solidFill>
              </a:rPr>
              <a:t>DUM  1. – 4.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879564" y="5733256"/>
            <a:ext cx="3511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/>
              <a:t>VY_32_INOVACE_05_Opakování I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5" y="980728"/>
            <a:ext cx="6084887" cy="148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9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88640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9 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>
                <a:latin typeface="Trebuchet MS" pitchFamily="34" charset="0"/>
              </a:rPr>
              <a:t>Nejvýznamnější představitel první generace</a:t>
            </a:r>
            <a:br>
              <a:rPr lang="cs-CZ" sz="3200" dirty="0" smtClean="0">
                <a:latin typeface="Trebuchet MS" pitchFamily="34" charset="0"/>
              </a:rPr>
            </a:br>
            <a:r>
              <a:rPr lang="cs-CZ" sz="3200" dirty="0" smtClean="0">
                <a:latin typeface="Trebuchet MS" pitchFamily="34" charset="0"/>
              </a:rPr>
              <a:t>renesance byl :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539552" y="2708920"/>
            <a:ext cx="5832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</a:t>
            </a:r>
            <a:r>
              <a:rPr lang="fr-FR" sz="4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Guillaume Dufay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539552" y="4149080"/>
            <a:ext cx="583264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Johannes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Ockeghem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539552" y="5733256"/>
            <a:ext cx="5904656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Josquin </a:t>
            </a:r>
            <a:r>
              <a:rPr lang="cs-CZ" sz="4000" dirty="0" err="1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Desprez</a:t>
            </a:r>
            <a:endParaRPr lang="cs-CZ" sz="4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951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332656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10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Renesanční hudba je proti hudbě z období</a:t>
            </a:r>
            <a:br>
              <a:rPr lang="cs-CZ" sz="3200" dirty="0" smtClean="0"/>
            </a:br>
            <a:r>
              <a:rPr lang="cs-CZ" sz="3200" dirty="0" smtClean="0"/>
              <a:t>gotiky založená na :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395536" y="2348880"/>
            <a:ext cx="835292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A)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Klidné homofonní struktuře založené na </a:t>
            </a:r>
            <a:b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</a:b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       racionalitě </a:t>
            </a:r>
            <a:endParaRPr lang="cs-CZ" sz="3200" dirty="0">
              <a:solidFill>
                <a:srgbClr val="C0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3789040"/>
            <a:ext cx="83529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B)  </a:t>
            </a:r>
            <a:r>
              <a:rPr lang="cs-CZ" sz="4000" dirty="0" smtClean="0">
                <a:solidFill>
                  <a:srgbClr val="C00000"/>
                </a:solidFill>
                <a:hlinkClick r:id="" action="ppaction://noaction">
                  <a:snd r:embed="rId3" name="applause.wav"/>
                </a:hlinkClick>
              </a:rPr>
              <a:t>Harmonii</a:t>
            </a:r>
            <a:endParaRPr lang="cs-CZ" sz="4000" dirty="0">
              <a:solidFill>
                <a:srgbClr val="C0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5517232"/>
            <a:ext cx="8352928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C00000"/>
                </a:solidFill>
              </a:rPr>
              <a:t>C)  </a:t>
            </a:r>
            <a:r>
              <a:rPr lang="cs-CZ" sz="3200" dirty="0" smtClean="0">
                <a:solidFill>
                  <a:srgbClr val="C00000"/>
                </a:solidFill>
                <a:hlinkClick r:id="" action="ppaction://noaction">
                  <a:snd r:embed="rId2" name="bomb.wav"/>
                </a:hlinkClick>
              </a:rPr>
              <a:t>Polaritě hlasů a nástrojové virtuositě</a:t>
            </a:r>
            <a:endParaRPr lang="cs-CZ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04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548680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 smtClean="0">
                <a:solidFill>
                  <a:srgbClr val="C00000"/>
                </a:solidFill>
              </a:rPr>
              <a:t>Konec</a:t>
            </a:r>
            <a:endParaRPr lang="cs-CZ" sz="7200" dirty="0">
              <a:solidFill>
                <a:srgbClr val="C0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628800" y="3212976"/>
            <a:ext cx="5814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/>
              <a:t>Autor :         Trýzna  Stanislav</a:t>
            </a:r>
          </a:p>
          <a:p>
            <a:r>
              <a:rPr lang="cs-CZ" sz="2400" dirty="0"/>
              <a:t>Školní rok </a:t>
            </a:r>
            <a:r>
              <a:rPr lang="cs-CZ" sz="2400"/>
              <a:t>:   </a:t>
            </a:r>
            <a:r>
              <a:rPr lang="cs-CZ" sz="2400" smtClean="0"/>
              <a:t>2010/2011</a:t>
            </a:r>
            <a:endParaRPr lang="cs-CZ" sz="2400" dirty="0" smtClean="0"/>
          </a:p>
          <a:p>
            <a:r>
              <a:rPr lang="cs-CZ" sz="2400" dirty="0" smtClean="0"/>
              <a:t>Určeno pro : devátý ročník</a:t>
            </a:r>
          </a:p>
          <a:p>
            <a:r>
              <a:rPr lang="cs-CZ" sz="2400" dirty="0" smtClean="0"/>
              <a:t>Předmět</a:t>
            </a:r>
            <a:r>
              <a:rPr lang="cs-CZ" sz="2400" dirty="0"/>
              <a:t>:      hudební výchova</a:t>
            </a:r>
          </a:p>
          <a:p>
            <a:r>
              <a:rPr lang="cs-CZ" sz="2400" dirty="0"/>
              <a:t>Téma : DUM  1 - 4</a:t>
            </a:r>
            <a:br>
              <a:rPr lang="cs-CZ" sz="2400" dirty="0"/>
            </a:br>
            <a:r>
              <a:rPr lang="cs-CZ" sz="2400" dirty="0"/>
              <a:t>Způsob použití ve výuce: přezkoušení znalostí</a:t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73108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404664"/>
            <a:ext cx="82089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1: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Vážná hudba je :</a:t>
            </a:r>
            <a:br>
              <a:rPr lang="cs-CZ" sz="3200" dirty="0" smtClean="0"/>
            </a:b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2276872"/>
            <a:ext cx="83164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2000" dirty="0" smtClean="0"/>
              <a:t> </a:t>
            </a:r>
            <a:r>
              <a:rPr lang="cs-CZ" sz="3200" dirty="0" smtClean="0">
                <a:solidFill>
                  <a:srgbClr val="FF0000"/>
                </a:solidFill>
              </a:rPr>
              <a:t>A)</a:t>
            </a:r>
            <a:r>
              <a:rPr lang="cs-CZ" sz="2000" dirty="0" smtClean="0"/>
              <a:t>      </a:t>
            </a:r>
            <a:r>
              <a:rPr lang="cs-CZ" sz="2000" dirty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O</a:t>
            </a: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značení </a:t>
            </a:r>
            <a:r>
              <a:rPr lang="cs-CZ" sz="2000" dirty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pro evropskou </a:t>
            </a: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hudební </a:t>
            </a:r>
            <a:r>
              <a:rPr lang="cs-CZ" sz="2000" dirty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tradici a hudební formy z ní </a:t>
            </a:r>
          </a:p>
          <a:p>
            <a:pPr algn="ctr">
              <a:defRPr/>
            </a:pP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            odvozené.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717032"/>
            <a:ext cx="8460432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cs-CZ" sz="3200" dirty="0" smtClean="0">
                <a:solidFill>
                  <a:srgbClr val="FF0000"/>
                </a:solidFill>
              </a:rPr>
              <a:t>B)</a:t>
            </a:r>
            <a:r>
              <a:rPr lang="cs-CZ" sz="2000" dirty="0" smtClean="0">
                <a:solidFill>
                  <a:srgbClr val="FF0000"/>
                </a:solidFill>
              </a:rPr>
              <a:t>       </a:t>
            </a: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Označení </a:t>
            </a:r>
            <a:r>
              <a:rPr lang="cs-CZ" sz="20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pro </a:t>
            </a: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světovou hudební </a:t>
            </a:r>
            <a:r>
              <a:rPr lang="cs-CZ" sz="20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tradici a hudební formy z ní </a:t>
            </a:r>
          </a:p>
          <a:p>
            <a:pPr algn="ctr">
              <a:defRPr/>
            </a:pP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              odvozené</a:t>
            </a:r>
            <a:r>
              <a:rPr lang="cs-CZ" sz="2000" dirty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1007" y="5373216"/>
            <a:ext cx="846043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200" dirty="0" smtClean="0">
                <a:solidFill>
                  <a:srgbClr val="FF0000"/>
                </a:solidFill>
              </a:rPr>
              <a:t>  C)    </a:t>
            </a:r>
            <a:r>
              <a:rPr lang="cs-CZ" dirty="0" smtClean="0">
                <a:hlinkClick r:id="" action="ppaction://noaction">
                  <a:snd r:embed="rId3" name="bomb.wav"/>
                </a:hlinkClick>
              </a:rPr>
              <a:t>Označení pro americkou hudební tradici a hudební formy z ní </a:t>
            </a:r>
          </a:p>
          <a:p>
            <a:pPr algn="ctr"/>
            <a:r>
              <a:rPr lang="cs-CZ" dirty="0" smtClean="0">
                <a:hlinkClick r:id="" action="ppaction://noaction">
                  <a:snd r:embed="rId3" name="bomb.wav"/>
                </a:hlinkClick>
              </a:rPr>
              <a:t>            odvozené.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3673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2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Klasicismus v hudbě je charakterizován :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2132856"/>
            <a:ext cx="889248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A)</a:t>
            </a:r>
            <a:r>
              <a:rPr lang="cs-CZ" sz="2000" dirty="0" smtClean="0">
                <a:solidFill>
                  <a:srgbClr val="FF0000"/>
                </a:solidFill>
              </a:rPr>
              <a:t>    </a:t>
            </a: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Vytvářením melodicky a harmonicky přehledného díla  ovlivněného</a:t>
            </a:r>
            <a:b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</a:br>
            <a:r>
              <a:rPr lang="cs-CZ" sz="2000" dirty="0" smtClean="0">
                <a:solidFill>
                  <a:srgbClr val="FF0000"/>
                </a:solidFill>
                <a:hlinkClick r:id="" action="ppaction://noaction">
                  <a:snd r:embed="rId2" name="applause.wav"/>
                </a:hlinkClick>
              </a:rPr>
              <a:t>           racionalismem a antikou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717032"/>
            <a:ext cx="88924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defRPr/>
            </a:pPr>
            <a:r>
              <a:rPr lang="cs-CZ" sz="2000" dirty="0" smtClean="0"/>
              <a:t> </a:t>
            </a:r>
            <a:r>
              <a:rPr lang="cs-CZ" sz="4000" dirty="0" smtClean="0">
                <a:solidFill>
                  <a:srgbClr val="FF0000"/>
                </a:solidFill>
              </a:rPr>
              <a:t>B)</a:t>
            </a:r>
            <a:r>
              <a:rPr lang="cs-CZ" sz="4000" dirty="0" smtClean="0"/>
              <a:t>   </a:t>
            </a:r>
            <a:r>
              <a:rPr lang="cs-CZ" sz="2000" dirty="0" smtClean="0">
                <a:hlinkClick r:id="" action="ppaction://noaction">
                  <a:snd r:embed="rId3" name="bomb.wav"/>
                </a:hlinkClick>
              </a:rPr>
              <a:t>Polaritou </a:t>
            </a:r>
            <a:r>
              <a:rPr lang="cs-CZ" sz="2000" dirty="0">
                <a:hlinkClick r:id="" action="ppaction://noaction">
                  <a:snd r:embed="rId3" name="bomb.wav"/>
                </a:hlinkClick>
              </a:rPr>
              <a:t>hlasů a </a:t>
            </a:r>
            <a:r>
              <a:rPr lang="cs-CZ" sz="2000" dirty="0" smtClean="0">
                <a:hlinkClick r:id="" action="ppaction://noaction">
                  <a:snd r:embed="rId3" name="bomb.wav"/>
                </a:hlinkClick>
              </a:rPr>
              <a:t>vrcholnou </a:t>
            </a:r>
            <a:r>
              <a:rPr lang="cs-CZ" sz="2000" dirty="0">
                <a:hlinkClick r:id="" action="ppaction://noaction">
                  <a:snd r:embed="rId3" name="bomb.wav"/>
                </a:hlinkClick>
              </a:rPr>
              <a:t>nástrojovou i pěveckou virtuozitou v </a:t>
            </a:r>
          </a:p>
          <a:p>
            <a:pPr algn="ctr">
              <a:lnSpc>
                <a:spcPct val="90000"/>
              </a:lnSpc>
              <a:defRPr/>
            </a:pPr>
            <a:r>
              <a:rPr lang="cs-CZ" sz="2000" dirty="0" smtClean="0">
                <a:hlinkClick r:id="" action="ppaction://noaction">
                  <a:snd r:embed="rId3" name="bomb.wav"/>
                </a:hlinkClick>
              </a:rPr>
              <a:t>             rychlých </a:t>
            </a:r>
            <a:r>
              <a:rPr lang="cs-CZ" sz="2000" dirty="0">
                <a:hlinkClick r:id="" action="ppaction://noaction">
                  <a:snd r:embed="rId3" name="bomb.wav"/>
                </a:hlinkClick>
              </a:rPr>
              <a:t>částech v kontrastu s melodikou volných </a:t>
            </a:r>
            <a:r>
              <a:rPr lang="cs-CZ" sz="2000" dirty="0" smtClean="0">
                <a:hlinkClick r:id="" action="ppaction://noaction">
                  <a:snd r:embed="rId3" name="bomb.wav"/>
                </a:hlinkClick>
              </a:rPr>
              <a:t>vět</a:t>
            </a:r>
            <a:r>
              <a:rPr lang="cs-CZ" sz="2000" dirty="0">
                <a:hlinkClick r:id="" action="ppaction://noaction">
                  <a:snd r:embed="rId3" name="bomb.wav"/>
                </a:hlinkClick>
              </a:rPr>
              <a:t>. 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5373216"/>
            <a:ext cx="896448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4000" dirty="0" smtClean="0">
                <a:solidFill>
                  <a:srgbClr val="FF0000"/>
                </a:solidFill>
              </a:rPr>
              <a:t>C)  </a:t>
            </a:r>
            <a:r>
              <a:rPr lang="cs-CZ" dirty="0" smtClean="0">
                <a:hlinkClick r:id="" action="ppaction://noaction">
                  <a:snd r:embed="rId3" name="bomb.wav"/>
                </a:hlinkClick>
              </a:rPr>
              <a:t>Zdůrazněnou emocionalitou, rozšířením a postupně i překročením tradiční</a:t>
            </a:r>
            <a:br>
              <a:rPr lang="cs-CZ" dirty="0" smtClean="0">
                <a:hlinkClick r:id="" action="ppaction://noaction">
                  <a:snd r:embed="rId3" name="bomb.wav"/>
                </a:hlinkClick>
              </a:rPr>
            </a:br>
            <a:r>
              <a:rPr lang="cs-CZ" dirty="0" smtClean="0">
                <a:hlinkClick r:id="" action="ppaction://noaction">
                  <a:snd r:embed="rId3" name="bomb.wav"/>
                </a:hlinkClick>
              </a:rPr>
              <a:t> harmonie, silnějším přijímáním impulsů z evropské lidové hudby</a:t>
            </a:r>
            <a:r>
              <a:rPr lang="cs-CZ" dirty="0" smtClean="0"/>
              <a:t>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00742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7129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3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Který hudební nástroj vidíš na obrázku ?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586" y="2057369"/>
            <a:ext cx="3383707" cy="4780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23528" y="2708920"/>
            <a:ext cx="46085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Kontrabas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23528" y="4149080"/>
            <a:ext cx="46085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Viola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3528" y="5589240"/>
            <a:ext cx="4608512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Violoncello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57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332656"/>
            <a:ext cx="8568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4 :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Který hudební nástroj vidíš na obrázku ?</a:t>
            </a:r>
            <a:endParaRPr lang="cs-CZ" sz="3200" dirty="0" smtClean="0">
              <a:solidFill>
                <a:srgbClr val="FF0000"/>
              </a:solidFill>
            </a:endParaRPr>
          </a:p>
          <a:p>
            <a:r>
              <a:rPr lang="cs-CZ" sz="3200" dirty="0" smtClean="0"/>
              <a:t/>
            </a:r>
            <a:br>
              <a:rPr lang="cs-CZ" sz="3200" dirty="0" smtClean="0"/>
            </a:b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47" y="1268761"/>
            <a:ext cx="2506712" cy="554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395536" y="1988840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Klarinet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395536" y="3501008"/>
            <a:ext cx="540060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Fagot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95536" y="5085184"/>
            <a:ext cx="5400600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Flétna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087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188640"/>
            <a:ext cx="8568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5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Na fotografii je hudební těleso nazývané :</a:t>
            </a:r>
            <a:endParaRPr lang="cs-CZ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478" y="2917196"/>
            <a:ext cx="5173847" cy="3928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0" y="2348880"/>
            <a:ext cx="3779912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rgbClr val="FF0000"/>
                </a:solidFill>
              </a:rPr>
              <a:t>A) </a:t>
            </a:r>
            <a:r>
              <a:rPr lang="cs-CZ" sz="28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Smyčcový kvartet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0" y="3789040"/>
            <a:ext cx="377991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rgbClr val="FF0000"/>
                </a:solidFill>
              </a:rPr>
              <a:t>B) </a:t>
            </a:r>
            <a:r>
              <a:rPr lang="cs-CZ" sz="2800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Komorní orchestr</a:t>
            </a: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5517232"/>
            <a:ext cx="388447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3600" dirty="0" smtClean="0">
                <a:solidFill>
                  <a:srgbClr val="FF0000"/>
                </a:solidFill>
              </a:rPr>
              <a:t>C) </a:t>
            </a:r>
            <a:r>
              <a:rPr lang="cs-CZ" sz="2800" dirty="0" smtClean="0">
                <a:solidFill>
                  <a:srgbClr val="FF0000"/>
                </a:solidFill>
                <a:hlinkClick r:id="" action="ppaction://noaction">
                  <a:snd r:embed="rId5" name="bomb.wav"/>
                </a:hlinkClick>
              </a:rPr>
              <a:t>Klavírní  kvartet</a:t>
            </a:r>
            <a:endParaRPr lang="cs-CZ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045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6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Na obrázku vidíte nástrojové uspořádání :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endParaRPr lang="cs-CZ" sz="3200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990" y="3395597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délník 2"/>
          <p:cNvSpPr/>
          <p:nvPr/>
        </p:nvSpPr>
        <p:spPr>
          <a:xfrm>
            <a:off x="165960" y="2780928"/>
            <a:ext cx="438603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</a:t>
            </a:r>
            <a:r>
              <a:rPr lang="cs-CZ" sz="2400" dirty="0" smtClean="0">
                <a:solidFill>
                  <a:srgbClr val="FF0000"/>
                </a:solidFill>
              </a:rPr>
              <a:t> </a:t>
            </a:r>
            <a:r>
              <a:rPr lang="cs-CZ" sz="28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Komorního orchestru</a:t>
            </a:r>
            <a:endParaRPr lang="cs-CZ" sz="28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65960" y="4149080"/>
            <a:ext cx="4386030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</a:t>
            </a:r>
            <a:r>
              <a:rPr lang="cs-CZ" sz="2400" dirty="0" smtClean="0">
                <a:solidFill>
                  <a:srgbClr val="FF0000"/>
                </a:solidFill>
                <a:hlinkClick r:id="" action="ppaction://noaction">
                  <a:snd r:embed="rId4" name="applause.wav"/>
                </a:hlinkClick>
              </a:rPr>
              <a:t>Symfonického  orchestru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65960" y="5517232"/>
            <a:ext cx="4386030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</a:t>
            </a:r>
            <a:r>
              <a:rPr lang="cs-CZ" sz="2800" dirty="0" smtClean="0">
                <a:solidFill>
                  <a:srgbClr val="FF0000"/>
                </a:solidFill>
                <a:hlinkClick r:id="" action="ppaction://noaction">
                  <a:snd r:embed="rId3" name="bomb.wav"/>
                </a:hlinkClick>
              </a:rPr>
              <a:t>Dechový  orchestru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4723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26064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7: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Které</a:t>
            </a:r>
            <a:r>
              <a:rPr lang="cs-CZ" sz="3200" dirty="0" smtClean="0">
                <a:solidFill>
                  <a:srgbClr val="FF0000"/>
                </a:solidFill>
              </a:rPr>
              <a:t> </a:t>
            </a:r>
            <a:r>
              <a:rPr lang="cs-CZ" sz="3200" dirty="0" smtClean="0"/>
              <a:t>hudební těleso je nejčastěji zastoupeno</a:t>
            </a:r>
            <a:br>
              <a:rPr lang="cs-CZ" sz="3200" dirty="0" smtClean="0"/>
            </a:br>
            <a:r>
              <a:rPr lang="cs-CZ" sz="3200" dirty="0" smtClean="0"/>
              <a:t>v komorní hudbě ?</a:t>
            </a:r>
            <a:endParaRPr lang="cs-CZ" sz="3200" dirty="0"/>
          </a:p>
        </p:txBody>
      </p:sp>
      <p:sp>
        <p:nvSpPr>
          <p:cNvPr id="3" name="Obdélník 2"/>
          <p:cNvSpPr/>
          <p:nvPr/>
        </p:nvSpPr>
        <p:spPr>
          <a:xfrm>
            <a:off x="179512" y="2924944"/>
            <a:ext cx="58326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Klavírní kvarteto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79512" y="4221088"/>
            <a:ext cx="5832648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Klavírní kvinteto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79512" y="5589240"/>
            <a:ext cx="5832648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Smyčcové kvarteto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762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1520" y="260648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FF0000"/>
                </a:solidFill>
              </a:rPr>
              <a:t>Otázka číslo 8 :</a:t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>
                <a:solidFill>
                  <a:srgbClr val="FF0000"/>
                </a:solidFill>
              </a:rPr>
              <a:t/>
            </a:r>
            <a:br>
              <a:rPr lang="cs-CZ" sz="3200" dirty="0" smtClean="0">
                <a:solidFill>
                  <a:srgbClr val="FF0000"/>
                </a:solidFill>
              </a:rPr>
            </a:br>
            <a:r>
              <a:rPr lang="cs-CZ" sz="3200" dirty="0" smtClean="0"/>
              <a:t>Které roky  přibližně ohraničují období </a:t>
            </a:r>
            <a:br>
              <a:rPr lang="cs-CZ" sz="3200" dirty="0" smtClean="0"/>
            </a:br>
            <a:r>
              <a:rPr lang="cs-CZ" sz="3200" dirty="0" smtClean="0"/>
              <a:t>renesance v evropské hudbě ? </a:t>
            </a:r>
            <a:endParaRPr lang="cs-CZ" sz="32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67544" y="2852936"/>
            <a:ext cx="5328592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A)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1600 - 1750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4221088"/>
            <a:ext cx="54006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B)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3" name="applause.wav"/>
                </a:hlinkClick>
              </a:rPr>
              <a:t>1430 - 1600</a:t>
            </a:r>
            <a:endParaRPr lang="cs-CZ" sz="4000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467544" y="5661248"/>
            <a:ext cx="5400600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4000" dirty="0" smtClean="0">
                <a:solidFill>
                  <a:srgbClr val="FF0000"/>
                </a:solidFill>
              </a:rPr>
              <a:t>C)     </a:t>
            </a:r>
            <a:r>
              <a:rPr lang="cs-CZ" sz="4000" dirty="0" smtClean="0">
                <a:solidFill>
                  <a:srgbClr val="FF0000"/>
                </a:solidFill>
                <a:hlinkClick r:id="" action="ppaction://noaction">
                  <a:snd r:embed="rId2" name="bomb.wav"/>
                </a:hlinkClick>
              </a:rPr>
              <a:t>1250 - 1430</a:t>
            </a:r>
            <a:endParaRPr lang="cs-CZ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217184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123</TotalTime>
  <Words>260</Words>
  <Application>Microsoft Office PowerPoint</Application>
  <PresentationFormat>Předvádění na obrazovce (4:3)</PresentationFormat>
  <Paragraphs>55</Paragraphs>
  <Slides>12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Aerodynamika</vt:lpstr>
      <vt:lpstr>Opakování I.  DUM  1. – 4.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Opakování I.  DUM  1. – 4.</dc:title>
  <dc:creator>zs skolni</dc:creator>
  <cp:lastModifiedBy>Admin Školní</cp:lastModifiedBy>
  <cp:revision>18</cp:revision>
  <dcterms:created xsi:type="dcterms:W3CDTF">2012-06-28T07:09:24Z</dcterms:created>
  <dcterms:modified xsi:type="dcterms:W3CDTF">2012-12-18T09:35:35Z</dcterms:modified>
</cp:coreProperties>
</file>