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25026-1375-4D5A-83AA-FADB9D09198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BB3A4-0DCA-4105-ABC7-C730136935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62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http://cs.wikipedia.org/wiki/Soubor:Dusek_fx.jpg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B3A4-0DCA-4105-ABC7-C7301369352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14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http://cs.wikipedia.org/wiki/Soubor:Tomasek_jv.jpg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B3A4-0DCA-4105-ABC7-C7301369352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606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http://upload.wikimedia.org/wikipedia/commons/6/6e/JJryba.jpg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B3A4-0DCA-4105-ABC7-C7301369352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422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http://upload.wikimedia.org/wikipedia/commons/c/c5/Johann_Stamitz.jpg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B3A4-0DCA-4105-ABC7-C7301369352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766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http://upload.wikimedia.org/wikipedia/commons/8/85/Dusik.jpg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B3A4-0DCA-4105-ABC7-C7301369352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505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http://upload.wikimedia.org/wikipedia/commons/7/7b/Reicha.jpg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B3A4-0DCA-4105-ABC7-C7301369352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919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http://upload.wikimedia.org/wikipedia/commons/3/34/Georg_Benda.jpg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B3A4-0DCA-4105-ABC7-C7301369352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094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http://upload.wikimedia.org/wikipedia/commons/f/fe/Myslivecek_josef1.jpg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B3A4-0DCA-4105-ABC7-C7301369352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727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423F-6812-402F-BF5B-3898C71014C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ABDE-02ED-40A1-BA7B-D14B66007ED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423F-6812-402F-BF5B-3898C71014C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ABDE-02ED-40A1-BA7B-D14B66007E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423F-6812-402F-BF5B-3898C71014C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ABDE-02ED-40A1-BA7B-D14B66007E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423F-6812-402F-BF5B-3898C71014C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ABDE-02ED-40A1-BA7B-D14B66007ED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423F-6812-402F-BF5B-3898C71014C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ABDE-02ED-40A1-BA7B-D14B66007E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423F-6812-402F-BF5B-3898C71014C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ABDE-02ED-40A1-BA7B-D14B66007ED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423F-6812-402F-BF5B-3898C71014C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ABDE-02ED-40A1-BA7B-D14B66007ED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423F-6812-402F-BF5B-3898C71014C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ABDE-02ED-40A1-BA7B-D14B66007E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423F-6812-402F-BF5B-3898C71014C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ABDE-02ED-40A1-BA7B-D14B66007E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423F-6812-402F-BF5B-3898C71014C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ABDE-02ED-40A1-BA7B-D14B66007E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423F-6812-402F-BF5B-3898C71014C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ABDE-02ED-40A1-BA7B-D14B66007ED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7B423F-6812-402F-BF5B-3898C71014CE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2AABDE-02ED-40A1-BA7B-D14B66007ED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hyperlink" Target="http://www.youtube.com/watch?v=RBkw_t1t5O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hyperlink" Target="http://www.youtube.com/watch?v=4Fujjg95U0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7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hyperlink" Target="http://www.youtube.com/watch?v=d3YjF-i9Pi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hyperlink" Target="http://www.youtube.com/watch?v=U8yG2Pw2rGk" TargetMode="Externa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hyperlink" Target="http://www.youtube.com/watch?v=2J-ImLc_GD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hyperlink" Target="http://www.youtube.com/watch?v=eVO3RcpwqR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hyperlink" Target="http://www.youtube.com/watch?v=14cz7kLFAW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hyperlink" Target="http://www.youtube.com/watch?v=9ZERdp7rWp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992" y="2060848"/>
            <a:ext cx="9073008" cy="1793167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Hudební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klasicismus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v tvorbě českých autorů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374499" y="4725144"/>
            <a:ext cx="4375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VY_32_INOVACE_09_Hudební klasicismus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84" y="476672"/>
            <a:ext cx="4913858" cy="120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886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Jiří Antonín Benda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sz="2000" dirty="0"/>
              <a:t>30. června 1722, Staré Benátky – 6. listopadu 1795, </a:t>
            </a:r>
            <a:r>
              <a:rPr lang="cs-CZ" sz="2000" dirty="0" smtClean="0"/>
              <a:t>Sasko)</a:t>
            </a:r>
            <a:br>
              <a:rPr lang="cs-CZ" sz="2000" dirty="0" smtClean="0"/>
            </a:br>
            <a:r>
              <a:rPr lang="cs-CZ" sz="2000" dirty="0" smtClean="0"/>
              <a:t> </a:t>
            </a:r>
            <a:r>
              <a:rPr lang="cs-CZ" sz="2000" dirty="0"/>
              <a:t>byl významný český skladatel období klasicismu.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772816"/>
            <a:ext cx="4305300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1547664" y="2204864"/>
            <a:ext cx="1368152" cy="7920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1547664" y="3861048"/>
            <a:ext cx="1368152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1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530" y="116632"/>
            <a:ext cx="8883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Josef Mysliveček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(</a:t>
            </a:r>
            <a:r>
              <a:rPr lang="cs-CZ" sz="2400" dirty="0"/>
              <a:t>9. března 1737 Praha – 4. února 1781 Řím)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byl </a:t>
            </a:r>
            <a:r>
              <a:rPr lang="cs-CZ" sz="2400" dirty="0"/>
              <a:t>významný český hudební skladatel období klasicismu</a:t>
            </a:r>
            <a:r>
              <a:rPr lang="cs-CZ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498403"/>
            <a:ext cx="3203848" cy="535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2699792" y="2780928"/>
            <a:ext cx="1584176" cy="7920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2699792" y="4178201"/>
            <a:ext cx="1512168" cy="8349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70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54868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 smtClean="0">
                <a:solidFill>
                  <a:srgbClr val="FF0000"/>
                </a:solidFill>
              </a:rPr>
              <a:t>Konec</a:t>
            </a:r>
            <a:endParaRPr lang="cs-CZ" sz="72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63688" y="357301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Autor :       Trýzna  Stanislav</a:t>
            </a:r>
            <a:br>
              <a:rPr lang="cs-CZ" dirty="0"/>
            </a:br>
            <a:r>
              <a:rPr lang="cs-CZ" dirty="0"/>
              <a:t>Školní rok </a:t>
            </a:r>
            <a:r>
              <a:rPr lang="cs-CZ"/>
              <a:t>:</a:t>
            </a:r>
            <a:r>
              <a:rPr lang="cs-CZ" smtClean="0"/>
              <a:t>2010/2011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Určeno pro : devátý ročník</a:t>
            </a:r>
            <a:br>
              <a:rPr lang="cs-CZ" dirty="0"/>
            </a:br>
            <a:r>
              <a:rPr lang="cs-CZ" dirty="0"/>
              <a:t>Předmět: hudební výchova</a:t>
            </a:r>
            <a:br>
              <a:rPr lang="cs-CZ" dirty="0"/>
            </a:br>
            <a:r>
              <a:rPr lang="cs-CZ" dirty="0"/>
              <a:t>Téma : základní orientace ve vývoji</a:t>
            </a:r>
            <a:br>
              <a:rPr lang="cs-CZ" dirty="0"/>
            </a:br>
            <a:r>
              <a:rPr lang="cs-CZ" dirty="0" smtClean="0"/>
              <a:t>            české hudby v klasicismu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Způsob použití ve výuce:  výuková prezentace</a:t>
            </a:r>
            <a:br>
              <a:rPr lang="cs-CZ" dirty="0"/>
            </a:br>
            <a:r>
              <a:rPr lang="cs-CZ" dirty="0"/>
              <a:t>Upozornění : Pro plné využití aplikace </a:t>
            </a:r>
            <a:br>
              <a:rPr lang="cs-CZ" dirty="0"/>
            </a:br>
            <a:r>
              <a:rPr lang="cs-CZ" dirty="0"/>
              <a:t>                   musí být PC připojeno </a:t>
            </a:r>
            <a:br>
              <a:rPr lang="cs-CZ" dirty="0"/>
            </a:br>
            <a:r>
              <a:rPr lang="cs-CZ" dirty="0"/>
              <a:t>                   k internetu </a:t>
            </a:r>
          </a:p>
        </p:txBody>
      </p:sp>
    </p:spTree>
    <p:extLst>
      <p:ext uri="{BB962C8B-B14F-4D97-AF65-F5344CB8AC3E}">
        <p14:creationId xmlns:p14="http://schemas.microsoft.com/office/powerpoint/2010/main" val="29697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260649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00B050"/>
                </a:solidFill>
              </a:rPr>
              <a:t>Č</a:t>
            </a:r>
            <a:r>
              <a:rPr lang="cs-CZ" sz="3200" dirty="0">
                <a:solidFill>
                  <a:srgbClr val="00B050"/>
                </a:solidFill>
              </a:rPr>
              <a:t>eský hudební </a:t>
            </a:r>
            <a:r>
              <a:rPr lang="cs-CZ" sz="3200" dirty="0" smtClean="0">
                <a:solidFill>
                  <a:srgbClr val="00B050"/>
                </a:solidFill>
              </a:rPr>
              <a:t>„klasicismus"</a:t>
            </a:r>
            <a:r>
              <a:rPr lang="cs-CZ" sz="3200" dirty="0"/>
              <a:t>, má mimořádný </a:t>
            </a:r>
            <a:r>
              <a:rPr lang="cs-CZ" sz="3200" dirty="0" smtClean="0"/>
              <a:t>význam pro celou Evropu. České země se v té době staly příznačné nadprodukcí nadaných a slušně vzdělaných hudebníků, kteří ovlivnili kulturu mnoha </a:t>
            </a:r>
            <a:r>
              <a:rPr lang="cs-CZ" sz="3200" dirty="0" smtClean="0">
                <a:solidFill>
                  <a:srgbClr val="00B050"/>
                </a:solidFill>
              </a:rPr>
              <a:t>evropských center</a:t>
            </a:r>
            <a:r>
              <a:rPr lang="cs-CZ" sz="3200" dirty="0" smtClean="0"/>
              <a:t>. Obstáli zde v konkurenci a byli vyhledáváni při zakládání orchestrů. Zároveň se českým hudebním emigrantům přiznává důležité místo při formování </a:t>
            </a:r>
            <a:r>
              <a:rPr lang="cs-CZ" sz="3200" dirty="0" smtClean="0">
                <a:solidFill>
                  <a:srgbClr val="00B050"/>
                </a:solidFill>
              </a:rPr>
              <a:t>hudebního klasicismu </a:t>
            </a:r>
            <a:r>
              <a:rPr lang="cs-CZ" sz="3200" dirty="0" smtClean="0"/>
              <a:t>.</a:t>
            </a:r>
            <a:r>
              <a:rPr lang="cs-CZ" sz="3200" dirty="0" smtClean="0">
                <a:solidFill>
                  <a:srgbClr val="00B050"/>
                </a:solidFill>
              </a:rPr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604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1448" y="476672"/>
            <a:ext cx="9032552" cy="606319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ČESKÝ KLASICISMUS  </a:t>
            </a:r>
          </a:p>
          <a:p>
            <a:r>
              <a:rPr lang="cs-CZ" sz="2400" dirty="0" smtClean="0"/>
              <a:t>a)</a:t>
            </a:r>
            <a:r>
              <a:rPr lang="cs-CZ" sz="2400" dirty="0" smtClean="0">
                <a:solidFill>
                  <a:srgbClr val="00B050"/>
                </a:solidFill>
              </a:rPr>
              <a:t>  domácí tvorba</a:t>
            </a:r>
            <a:r>
              <a:rPr lang="cs-CZ" sz="2400" dirty="0" smtClean="0"/>
              <a:t>                         b)</a:t>
            </a:r>
            <a:r>
              <a:rPr lang="cs-CZ" sz="2400" dirty="0" smtClean="0">
                <a:solidFill>
                  <a:srgbClr val="00B050"/>
                </a:solidFill>
              </a:rPr>
              <a:t>   zahraniční tvorba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>                                                      </a:t>
            </a:r>
            <a:r>
              <a:rPr lang="cs-CZ" sz="2400" dirty="0" smtClean="0"/>
              <a:t>(</a:t>
            </a:r>
            <a:r>
              <a:rPr lang="cs-CZ" sz="2400" dirty="0"/>
              <a:t>česká hudební emigrace)</a:t>
            </a:r>
          </a:p>
          <a:p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>
                <a:hlinkClick r:id="rId2" action="ppaction://hlinksldjump"/>
              </a:rPr>
              <a:t>František Xaver </a:t>
            </a:r>
            <a:r>
              <a:rPr lang="cs-CZ" sz="2400" dirty="0">
                <a:hlinkClick r:id="rId2" action="ppaction://hlinksldjump"/>
              </a:rPr>
              <a:t>Dušek</a:t>
            </a:r>
            <a:r>
              <a:rPr lang="cs-CZ" sz="2400" dirty="0"/>
              <a:t>          </a:t>
            </a:r>
            <a:r>
              <a:rPr lang="cs-CZ" sz="2400" dirty="0" smtClean="0"/>
              <a:t>     1.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Manheim</a:t>
            </a:r>
            <a:r>
              <a:rPr lang="cs-CZ" sz="2400" dirty="0" smtClean="0"/>
              <a:t> </a:t>
            </a:r>
            <a:r>
              <a:rPr lang="cs-CZ" sz="2400" dirty="0"/>
              <a:t>-mannheimská škola</a:t>
            </a:r>
          </a:p>
          <a:p>
            <a:r>
              <a:rPr lang="cs-CZ" sz="2400" dirty="0" smtClean="0">
                <a:hlinkClick r:id="rId3" action="ppaction://hlinksldjump"/>
              </a:rPr>
              <a:t>Václav Jan </a:t>
            </a:r>
            <a:r>
              <a:rPr lang="cs-CZ" sz="2400" dirty="0">
                <a:hlinkClick r:id="rId3" action="ppaction://hlinksldjump"/>
              </a:rPr>
              <a:t>Tomášek </a:t>
            </a:r>
            <a:r>
              <a:rPr lang="cs-CZ" sz="2400" dirty="0" smtClean="0"/>
              <a:t>                    </a:t>
            </a:r>
            <a:r>
              <a:rPr lang="cs-CZ" sz="2400" dirty="0" smtClean="0">
                <a:hlinkClick r:id="rId4" action="ppaction://hlinksldjump"/>
              </a:rPr>
              <a:t>Jan </a:t>
            </a:r>
            <a:r>
              <a:rPr lang="cs-CZ" sz="2400" dirty="0">
                <a:hlinkClick r:id="rId4" action="ppaction://hlinksldjump"/>
              </a:rPr>
              <a:t>Václav </a:t>
            </a:r>
            <a:r>
              <a:rPr lang="cs-CZ" sz="2400" dirty="0" err="1" smtClean="0">
                <a:hlinkClick r:id="rId4" action="ppaction://hlinksldjump"/>
              </a:rPr>
              <a:t>Stamic</a:t>
            </a:r>
            <a:r>
              <a:rPr lang="cs-CZ" sz="2400" dirty="0" smtClean="0">
                <a:hlinkClick r:id="rId4" action="ppaction://hlinksldjump"/>
              </a:rPr>
              <a:t>   </a:t>
            </a:r>
            <a:endParaRPr lang="cs-CZ" sz="2400" dirty="0" smtClean="0"/>
          </a:p>
          <a:p>
            <a:r>
              <a:rPr lang="cs-CZ" sz="2400" dirty="0" smtClean="0">
                <a:hlinkClick r:id="rId5" action="ppaction://hlinksldjump"/>
              </a:rPr>
              <a:t>Jakub Jan Ryba</a:t>
            </a:r>
            <a:endParaRPr lang="cs-CZ" sz="2400" dirty="0" smtClean="0"/>
          </a:p>
          <a:p>
            <a:r>
              <a:rPr lang="cs-CZ" sz="2400" dirty="0" smtClean="0"/>
              <a:t>                                     		2.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Paříž</a:t>
            </a:r>
          </a:p>
          <a:p>
            <a:r>
              <a:rPr lang="cs-CZ" sz="2400" dirty="0" smtClean="0"/>
              <a:t>     					</a:t>
            </a:r>
            <a:r>
              <a:rPr lang="cs-CZ" sz="2400" dirty="0" smtClean="0">
                <a:hlinkClick r:id="rId6" action="ppaction://hlinksldjump"/>
              </a:rPr>
              <a:t>Jan Ladislav Dusík</a:t>
            </a:r>
            <a:endParaRPr lang="cs-CZ" sz="2400" dirty="0" smtClean="0"/>
          </a:p>
          <a:p>
            <a:r>
              <a:rPr lang="cs-CZ" sz="2400" dirty="0" smtClean="0"/>
              <a:t>					</a:t>
            </a:r>
            <a:r>
              <a:rPr lang="cs-CZ" sz="2400" dirty="0" smtClean="0">
                <a:hlinkClick r:id="rId7" action="ppaction://hlinksldjump"/>
              </a:rPr>
              <a:t>Antonín </a:t>
            </a:r>
            <a:r>
              <a:rPr lang="cs-CZ" sz="2400" dirty="0" err="1" smtClean="0">
                <a:hlinkClick r:id="rId7" action="ppaction://hlinksldjump"/>
              </a:rPr>
              <a:t>Rejcha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					3. 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Německo</a:t>
            </a:r>
          </a:p>
          <a:p>
            <a:r>
              <a:rPr lang="cs-CZ" sz="2400" dirty="0" smtClean="0"/>
              <a:t>					</a:t>
            </a:r>
            <a:r>
              <a:rPr lang="cs-CZ" sz="2400" dirty="0" smtClean="0">
                <a:hlinkClick r:id="rId8" action="ppaction://hlinksldjump"/>
              </a:rPr>
              <a:t>Jiří Antonín Benda</a:t>
            </a:r>
            <a:endParaRPr lang="cs-CZ" sz="2400" dirty="0" smtClean="0"/>
          </a:p>
          <a:p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					4.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Itálie</a:t>
            </a:r>
          </a:p>
          <a:p>
            <a:r>
              <a:rPr lang="cs-CZ" sz="2400" dirty="0" smtClean="0"/>
              <a:t>					</a:t>
            </a:r>
            <a:r>
              <a:rPr lang="cs-CZ" sz="2400" dirty="0" smtClean="0">
                <a:hlinkClick r:id="rId9" action="ppaction://hlinksldjump"/>
              </a:rPr>
              <a:t>Josef Mysliveček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1052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784" y="188640"/>
            <a:ext cx="89747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František Xaver </a:t>
            </a:r>
            <a:r>
              <a:rPr lang="cs-CZ" sz="3200" dirty="0" smtClean="0">
                <a:solidFill>
                  <a:srgbClr val="FF0000"/>
                </a:solidFill>
              </a:rPr>
              <a:t>Dušek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2000" dirty="0" smtClean="0"/>
              <a:t> (</a:t>
            </a:r>
            <a:r>
              <a:rPr lang="cs-CZ" sz="2000" dirty="0"/>
              <a:t>8. prosince 1731 </a:t>
            </a:r>
            <a:r>
              <a:rPr lang="cs-CZ" sz="2000" dirty="0" err="1"/>
              <a:t>Chotěborky</a:t>
            </a:r>
            <a:r>
              <a:rPr lang="cs-CZ" sz="2000" dirty="0"/>
              <a:t> u Jaroměře - 12. února 1799 Praha)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byl </a:t>
            </a:r>
            <a:r>
              <a:rPr lang="cs-CZ" sz="2000" dirty="0"/>
              <a:t>český hudební skladatel a jeden z nejvýznamnějších harfeníků a klavíristů ve své době. Je známý též jako hostitel W. A. Mozarta v Praze.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06" y="2553494"/>
            <a:ext cx="4406994" cy="430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2627784" y="2708920"/>
            <a:ext cx="1368152" cy="7920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2627784" y="4149080"/>
            <a:ext cx="1368152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89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1663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Václav Jan Křtitel Tomášek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17</a:t>
            </a:r>
            <a:r>
              <a:rPr lang="cs-CZ" sz="2000" dirty="0"/>
              <a:t>. dubna 1774, Skuteč – 3. dubna 1850, Praha</a:t>
            </a:r>
            <a:r>
              <a:rPr lang="cs-CZ" sz="2000" dirty="0" smtClean="0"/>
              <a:t>)</a:t>
            </a:r>
            <a:br>
              <a:rPr lang="cs-CZ" sz="2000" dirty="0" smtClean="0"/>
            </a:br>
            <a:r>
              <a:rPr lang="cs-CZ" sz="2000" dirty="0" smtClean="0"/>
              <a:t> </a:t>
            </a:r>
            <a:r>
              <a:rPr lang="cs-CZ" sz="2000" dirty="0"/>
              <a:t>byl český hudební skladatel a pedagog v době národního obrození.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1250421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Vycházel z klasické hudby Mozartova typu, obdivoval Christopha Willibalda </a:t>
            </a:r>
            <a:r>
              <a:rPr lang="cs-CZ" sz="2000" dirty="0" err="1"/>
              <a:t>Glucka</a:t>
            </a:r>
            <a:r>
              <a:rPr lang="cs-CZ" sz="2000" dirty="0"/>
              <a:t>, Josepha Haydna i tehdy mladého Beethovena. Jeho hudba však nezapírá český původ a stal se tak předchůdcem Bedřicha Smetany jako </a:t>
            </a:r>
            <a:r>
              <a:rPr lang="cs-CZ" sz="2000" dirty="0">
                <a:solidFill>
                  <a:srgbClr val="00B050"/>
                </a:solidFill>
              </a:rPr>
              <a:t>zakladatele českého romantismu</a:t>
            </a:r>
            <a:r>
              <a:rPr lang="cs-CZ" sz="20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75" y="2614585"/>
            <a:ext cx="3277355" cy="422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lačítko akce: Zvuk 3">
            <a:hlinkClick r:id="rId5" highlightClick="1">
              <a:snd r:embed="rId4" name="applause.wav"/>
            </a:hlinkClick>
          </p:cNvPr>
          <p:cNvSpPr/>
          <p:nvPr/>
        </p:nvSpPr>
        <p:spPr>
          <a:xfrm>
            <a:off x="2843808" y="3284984"/>
            <a:ext cx="1332148" cy="86409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Zpět nebo Předchozí 4">
            <a:hlinkClick r:id="rId6" action="ppaction://hlinksldjump" highlightClick="1"/>
          </p:cNvPr>
          <p:cNvSpPr/>
          <p:nvPr/>
        </p:nvSpPr>
        <p:spPr>
          <a:xfrm>
            <a:off x="2843808" y="4728479"/>
            <a:ext cx="1332148" cy="86076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40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018" y="0"/>
            <a:ext cx="894146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Jakub Jan Ryba </a:t>
            </a: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2400" dirty="0" smtClean="0"/>
              <a:t>26</a:t>
            </a:r>
            <a:r>
              <a:rPr lang="cs-CZ" sz="2400" dirty="0"/>
              <a:t>. října 1765 Přeštice – 8. dubna 1815 </a:t>
            </a:r>
            <a:r>
              <a:rPr lang="cs-CZ" sz="2400" dirty="0" err="1"/>
              <a:t>Voltuš</a:t>
            </a:r>
            <a:r>
              <a:rPr lang="cs-CZ" sz="2400" dirty="0"/>
              <a:t> u </a:t>
            </a:r>
            <a:r>
              <a:rPr lang="cs-CZ" sz="2400" dirty="0" err="1"/>
              <a:t>Rožmitálu</a:t>
            </a:r>
            <a:r>
              <a:rPr lang="cs-CZ" sz="2400" dirty="0"/>
              <a:t> pod Třemšínem) byl český hudební skladatel přelomu klasicismu a romantismu.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Sbíral </a:t>
            </a:r>
            <a:r>
              <a:rPr lang="cs-CZ" sz="2400" dirty="0"/>
              <a:t>lidové písně a sepsal je do sborníků českých písní. Jeho nejslavnější, dodnes nejhranější a nejpopulárnější skladbou pro vánoční období je </a:t>
            </a:r>
            <a:r>
              <a:rPr lang="cs-CZ" sz="2400" dirty="0">
                <a:solidFill>
                  <a:srgbClr val="00B050"/>
                </a:solidFill>
              </a:rPr>
              <a:t>Česká mše vánoční</a:t>
            </a:r>
            <a:r>
              <a:rPr lang="cs-CZ" sz="24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86751"/>
            <a:ext cx="3100170" cy="420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2843808" y="3501008"/>
            <a:ext cx="1649944" cy="1086969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2843808" y="5085184"/>
            <a:ext cx="1649944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4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504" y="0"/>
            <a:ext cx="903649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Jan Václav </a:t>
            </a:r>
            <a:r>
              <a:rPr lang="cs-CZ" sz="3200" dirty="0" err="1">
                <a:solidFill>
                  <a:srgbClr val="FF0000"/>
                </a:solidFill>
              </a:rPr>
              <a:t>Stamic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19. června 1717 Německý Brod</a:t>
            </a:r>
            <a:r>
              <a:rPr lang="cs-CZ" dirty="0" smtClean="0"/>
              <a:t>/ </a:t>
            </a:r>
            <a:r>
              <a:rPr lang="cs-CZ" dirty="0"/>
              <a:t>– 27. března 1757 Mannheim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byl český skladatel a houslista světového významu. </a:t>
            </a:r>
            <a:r>
              <a:rPr lang="cs-CZ" dirty="0" smtClean="0"/>
              <a:t>Byl objevitel klasické </a:t>
            </a:r>
            <a:r>
              <a:rPr lang="cs-CZ" dirty="0"/>
              <a:t>cyklické sonátové hudební formy</a:t>
            </a:r>
            <a:r>
              <a:rPr lang="cs-CZ" dirty="0" smtClean="0"/>
              <a:t>, a měl  podíl </a:t>
            </a:r>
            <a:r>
              <a:rPr lang="cs-CZ" dirty="0"/>
              <a:t>na výstavbě čtyřvěté symfonie a rozšíření nástrojového obsazení orchestru. Díky svému novátorskému přístupu předešel dobu a stal se spolutvůrcem nově vznikajícího klasicistního hudebního slohu. </a:t>
            </a:r>
            <a:r>
              <a:rPr lang="cs-CZ" dirty="0" smtClean="0"/>
              <a:t>Byl </a:t>
            </a:r>
            <a:r>
              <a:rPr lang="cs-CZ" dirty="0"/>
              <a:t>považován též za nejlepšího dirigenta své doby. Zpočátku se proslavil převážně jako houslový virtuóz. Založil tzv. "</a:t>
            </a:r>
            <a:r>
              <a:rPr lang="cs-CZ" dirty="0">
                <a:solidFill>
                  <a:srgbClr val="00B050"/>
                </a:solidFill>
              </a:rPr>
              <a:t>mannheimskou školu</a:t>
            </a:r>
            <a:r>
              <a:rPr lang="cs-CZ" dirty="0"/>
              <a:t>", z níž vyšli další skladatelé klasicismu.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23768"/>
            <a:ext cx="4707924" cy="433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1835696" y="3356992"/>
            <a:ext cx="1368152" cy="86409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1835696" y="4690884"/>
            <a:ext cx="1368152" cy="8983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91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754" y="116632"/>
            <a:ext cx="901774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Jan Ladislav Dusík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sz="2000" dirty="0"/>
              <a:t>12. února 1760, Čáslav – 20. března 1812, Saint-</a:t>
            </a:r>
            <a:r>
              <a:rPr lang="cs-CZ" sz="2000" dirty="0" err="1"/>
              <a:t>Germain</a:t>
            </a:r>
            <a:r>
              <a:rPr lang="cs-CZ" sz="2000" dirty="0"/>
              <a:t>-en-</a:t>
            </a:r>
            <a:r>
              <a:rPr lang="cs-CZ" sz="2000" dirty="0" err="1"/>
              <a:t>Laye</a:t>
            </a:r>
            <a:r>
              <a:rPr lang="cs-CZ" sz="2000" dirty="0"/>
              <a:t>)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byl </a:t>
            </a:r>
            <a:r>
              <a:rPr lang="cs-CZ" sz="2000" dirty="0"/>
              <a:t>český hudební skladatel a klavírista, který patří k nejvýznamnějším českým skladatelům a klavíristům působícím na přelomu 18. a 19. století v zahraničí. Jako skladatel je důležitým předchůdcem romantického hudebního stylu a jako interpret byl jednou z klíčových osobností vývoje moderní klavírní hry.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58771"/>
            <a:ext cx="3779912" cy="468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2267744" y="3284984"/>
            <a:ext cx="1728192" cy="7920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2267744" y="4797152"/>
            <a:ext cx="1728192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0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166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Antonín </a:t>
            </a:r>
            <a:r>
              <a:rPr lang="cs-CZ" sz="3200" dirty="0" err="1" smtClean="0">
                <a:solidFill>
                  <a:srgbClr val="FF0000"/>
                </a:solidFill>
              </a:rPr>
              <a:t>Rejcha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/>
              <a:t>26. února 1770, Praha – 28. května 1836, Paříž</a:t>
            </a:r>
            <a:r>
              <a:rPr lang="cs-CZ" sz="2000" dirty="0" smtClean="0"/>
              <a:t>)</a:t>
            </a:r>
            <a:br>
              <a:rPr lang="cs-CZ" sz="2000" dirty="0" smtClean="0"/>
            </a:br>
            <a:r>
              <a:rPr lang="cs-CZ" sz="2000" dirty="0" smtClean="0"/>
              <a:t> </a:t>
            </a:r>
            <a:r>
              <a:rPr lang="cs-CZ" sz="2000" dirty="0"/>
              <a:t>byl český hudební skladatel, pedagog a hudební teoretik</a:t>
            </a:r>
            <a:r>
              <a:rPr lang="cs-CZ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988840"/>
            <a:ext cx="5070535" cy="484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1907704" y="2708920"/>
            <a:ext cx="1656184" cy="7920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pět nebo Předchozí 3">
            <a:hlinkClick r:id="rId5" action="ppaction://hlinksldjump" highlightClick="1"/>
          </p:cNvPr>
          <p:cNvSpPr/>
          <p:nvPr/>
        </p:nvSpPr>
        <p:spPr>
          <a:xfrm>
            <a:off x="1907704" y="4221088"/>
            <a:ext cx="1656184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80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</TotalTime>
  <Words>169</Words>
  <Application>Microsoft Office PowerPoint</Application>
  <PresentationFormat>Předvádění na obrazovce (4:3)</PresentationFormat>
  <Paragraphs>43</Paragraphs>
  <Slides>12</Slides>
  <Notes>8</Notes>
  <HiddenSlides>8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Aerodynamika</vt:lpstr>
      <vt:lpstr>Hudební klasicismus v tvorbě českých autorů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Hudební klasicismus v tvorbě českých autorů</dc:title>
  <dc:creator>zs skolni</dc:creator>
  <cp:lastModifiedBy>Admin Školní</cp:lastModifiedBy>
  <cp:revision>13</cp:revision>
  <dcterms:created xsi:type="dcterms:W3CDTF">2012-06-14T11:24:49Z</dcterms:created>
  <dcterms:modified xsi:type="dcterms:W3CDTF">2012-12-18T09:37:18Z</dcterms:modified>
</cp:coreProperties>
</file>