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89864-8B85-4DE6-98AB-CC0FA26C3AAF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A4D0-895F-468B-B06F-A8D45BD2B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2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http://upload.wikimedia.org/wikipedia/commons/f/f2/FSchubert.JPG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5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http://cs.wikipedia.org/wiki/Soubor:Carl_Maria_von_Weber.jpg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1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http://upload.wikimedia.org/wikipedia/commons/c/c3/Robert_Schumann.jpg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13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http://upload.wikimedia.org/wikipedia/commons/8/87/Mendelssohn_Bartholdy.jpg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4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http://cs.wikipedia.org/wiki/Soubor:JohannesBrahms.jpg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63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http://upload.wikimedia.org/wikipedia/commons/b/b6/Richard_Wagner_by_Caesar_Willich_ca_1862.jpg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A4D0-895F-468B-B06F-A8D45BD2B9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42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CC6BBE-8D11-4C8B-887D-199513CC337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A9B05A-96C4-459E-B77F-63B08A10D2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sXGgKiYSV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TI_I3xNHCZ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I6QUvSovob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pg3EcoNJ5y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t894eGoymi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L8wHteSOwW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175351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Romantismus v hudbě německých skladatelů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7"/>
            <a:ext cx="4555406" cy="111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3568" y="55172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VY_32_INOVACE_11_Romantismus v hudbě německých skladatelů</a:t>
            </a:r>
          </a:p>
        </p:txBody>
      </p:sp>
    </p:spTree>
    <p:extLst>
      <p:ext uri="{BB962C8B-B14F-4D97-AF65-F5344CB8AC3E}">
        <p14:creationId xmlns:p14="http://schemas.microsoft.com/office/powerpoint/2010/main" val="13612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Konec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97968" y="342247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 smtClean="0"/>
              <a:t>:  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 smtClean="0"/>
              <a:t>          hudby romantismu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23853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Romantická hudba</a:t>
            </a:r>
            <a:br>
              <a:rPr lang="cs-CZ" sz="2800" dirty="0" smtClean="0">
                <a:solidFill>
                  <a:srgbClr val="00B050"/>
                </a:solidFill>
              </a:rPr>
            </a:b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smtClean="0"/>
              <a:t>směřuje k melodické i rytmické volnosti, k zálibě v triolových, synkopických a nepravidelných útvarech.</a:t>
            </a:r>
            <a:br>
              <a:rPr lang="cs-CZ" sz="2800" dirty="0" smtClean="0"/>
            </a:br>
            <a:r>
              <a:rPr lang="cs-CZ" sz="2800" dirty="0" smtClean="0"/>
              <a:t>Harmonie si libuje v chromatice, modulacích, střídání tónin a alterovaných akordech. Opouští klasicismem prověřené formy nebo si je alespoň přizpůsobuje a vytváří nové – </a:t>
            </a:r>
            <a:r>
              <a:rPr lang="cs-CZ" sz="2800" dirty="0" smtClean="0">
                <a:solidFill>
                  <a:srgbClr val="00B050"/>
                </a:solidFill>
              </a:rPr>
              <a:t>symfonickou báseň</a:t>
            </a:r>
            <a:r>
              <a:rPr lang="cs-CZ" sz="2800" dirty="0" smtClean="0"/>
              <a:t>, variace, </a:t>
            </a:r>
            <a:r>
              <a:rPr lang="cs-CZ" sz="2800" dirty="0" smtClean="0">
                <a:solidFill>
                  <a:srgbClr val="00B050"/>
                </a:solidFill>
              </a:rPr>
              <a:t>fantazii</a:t>
            </a:r>
            <a:r>
              <a:rPr lang="cs-CZ" sz="2800" dirty="0" smtClean="0"/>
              <a:t>, poetickou skladbu klavírní. Charakteristické romantické zálibě sdružování různých uměleckých oborů odpovídá obliba </a:t>
            </a:r>
            <a:r>
              <a:rPr lang="cs-CZ" sz="2800" dirty="0" smtClean="0">
                <a:solidFill>
                  <a:srgbClr val="00B050"/>
                </a:solidFill>
              </a:rPr>
              <a:t>písně a opery</a:t>
            </a:r>
            <a:r>
              <a:rPr lang="cs-CZ" sz="2800" dirty="0" smtClean="0"/>
              <a:t>. </a:t>
            </a:r>
            <a:br>
              <a:rPr lang="cs-CZ" sz="2800" dirty="0" smtClean="0"/>
            </a:br>
            <a:r>
              <a:rPr lang="cs-CZ" sz="2800" dirty="0" smtClean="0"/>
              <a:t>Nejvíce pro romantismus znamenalo </a:t>
            </a:r>
            <a:r>
              <a:rPr lang="cs-CZ" sz="2800" dirty="0" smtClean="0">
                <a:solidFill>
                  <a:srgbClr val="00B050"/>
                </a:solidFill>
              </a:rPr>
              <a:t>Německo</a:t>
            </a:r>
            <a:r>
              <a:rPr lang="cs-CZ" sz="2800" dirty="0" smtClean="0"/>
              <a:t>. V této zemi vznikl a tady našel své teoretiky i velké umělecké představitele. V tomto směru je svým vynikajícím teoretickými spisem </a:t>
            </a:r>
            <a:r>
              <a:rPr lang="cs-CZ" sz="2800" dirty="0" smtClean="0">
                <a:solidFill>
                  <a:srgbClr val="00B0F0"/>
                </a:solidFill>
              </a:rPr>
              <a:t>Zrození tragédie z ducha hudby </a:t>
            </a:r>
            <a:r>
              <a:rPr lang="cs-CZ" sz="2800" dirty="0" smtClean="0"/>
              <a:t>podpořil i německý filozof </a:t>
            </a:r>
            <a:r>
              <a:rPr lang="cs-CZ" sz="2800" dirty="0" smtClean="0">
                <a:solidFill>
                  <a:srgbClr val="00B050"/>
                </a:solidFill>
              </a:rPr>
              <a:t>Friedrich Nietzsche</a:t>
            </a:r>
            <a:r>
              <a:rPr lang="cs-CZ" sz="2800" dirty="0" smtClean="0"/>
              <a:t>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737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88640"/>
            <a:ext cx="896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 německé romantice hudbě najdeme rovnocenné zastoupení nejrůznějších oborů.</a:t>
            </a:r>
            <a:br>
              <a:rPr lang="cs-CZ" sz="2400" dirty="0" smtClean="0"/>
            </a:br>
            <a:r>
              <a:rPr lang="cs-CZ" sz="2400" dirty="0" smtClean="0"/>
              <a:t>K nejvýznamnějším  hudebním skladatelům patří: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79512" y="1628800"/>
            <a:ext cx="6552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  <a:hlinkClick r:id="rId2" action="ppaction://hlinksldjump"/>
              </a:rPr>
              <a:t>Franz Schubert</a:t>
            </a:r>
            <a:r>
              <a:rPr lang="cs-CZ" sz="3200" dirty="0" smtClean="0">
                <a:solidFill>
                  <a:srgbClr val="00B050"/>
                </a:solidFill>
              </a:rPr>
              <a:t/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de-DE" sz="3200" dirty="0" smtClean="0">
                <a:solidFill>
                  <a:srgbClr val="00B050"/>
                </a:solidFill>
                <a:hlinkClick r:id="rId3" action="ppaction://hlinksldjump"/>
              </a:rPr>
              <a:t>Carl Maria von Weber </a:t>
            </a:r>
            <a:r>
              <a:rPr lang="cs-CZ" sz="3200" dirty="0">
                <a:solidFill>
                  <a:srgbClr val="00B050"/>
                </a:solidFill>
              </a:rPr>
              <a:t/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de-DE" sz="3200" dirty="0" smtClean="0">
                <a:solidFill>
                  <a:srgbClr val="00B050"/>
                </a:solidFill>
                <a:hlinkClick r:id="rId4" action="ppaction://hlinksldjump"/>
              </a:rPr>
              <a:t>Robert Schumann</a:t>
            </a:r>
            <a:r>
              <a:rPr lang="cs-CZ" sz="3200" dirty="0" smtClean="0">
                <a:solidFill>
                  <a:srgbClr val="00B050"/>
                </a:solidFill>
              </a:rPr>
              <a:t/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cs-CZ" sz="3200" b="1" dirty="0">
                <a:solidFill>
                  <a:srgbClr val="00B050"/>
                </a:solidFill>
                <a:hlinkClick r:id="rId5" action="ppaction://hlinksldjump"/>
              </a:rPr>
              <a:t>Felix </a:t>
            </a:r>
            <a:r>
              <a:rPr lang="cs-CZ" sz="3200" b="1" dirty="0" err="1">
                <a:solidFill>
                  <a:srgbClr val="00B050"/>
                </a:solidFill>
                <a:hlinkClick r:id="rId5" action="ppaction://hlinksldjump"/>
              </a:rPr>
              <a:t>Mendelssohn</a:t>
            </a:r>
            <a:r>
              <a:rPr lang="cs-CZ" sz="3200" b="1" dirty="0">
                <a:solidFill>
                  <a:srgbClr val="00B050"/>
                </a:solidFill>
                <a:hlinkClick r:id="rId5" action="ppaction://hlinksldjump"/>
              </a:rPr>
              <a:t> </a:t>
            </a:r>
            <a:r>
              <a:rPr lang="cs-CZ" sz="3200" b="1" dirty="0" err="1" smtClean="0">
                <a:solidFill>
                  <a:srgbClr val="00B050"/>
                </a:solidFill>
                <a:hlinkClick r:id="rId5" action="ppaction://hlinksldjump"/>
              </a:rPr>
              <a:t>Bartholdy</a:t>
            </a:r>
            <a:r>
              <a:rPr lang="cs-CZ" sz="3200" b="1" dirty="0" smtClean="0">
                <a:solidFill>
                  <a:srgbClr val="00B050"/>
                </a:solidFill>
              </a:rPr>
              <a:t/>
            </a:r>
            <a:br>
              <a:rPr lang="cs-CZ" sz="3200" b="1" dirty="0" smtClean="0">
                <a:solidFill>
                  <a:srgbClr val="00B050"/>
                </a:solidFill>
              </a:rPr>
            </a:br>
            <a:r>
              <a:rPr lang="cs-CZ" sz="3200" b="1" dirty="0">
                <a:solidFill>
                  <a:srgbClr val="00B050"/>
                </a:solidFill>
                <a:hlinkClick r:id="rId6" action="ppaction://hlinksldjump"/>
              </a:rPr>
              <a:t>Johannes </a:t>
            </a:r>
            <a:r>
              <a:rPr lang="cs-CZ" sz="3200" b="1" dirty="0" smtClean="0">
                <a:solidFill>
                  <a:srgbClr val="00B050"/>
                </a:solidFill>
                <a:hlinkClick r:id="rId6" action="ppaction://hlinksldjump"/>
              </a:rPr>
              <a:t>Brahms</a:t>
            </a:r>
            <a:r>
              <a:rPr lang="cs-CZ" sz="3200" b="1" dirty="0" smtClean="0">
                <a:solidFill>
                  <a:srgbClr val="00B050"/>
                </a:solidFill>
              </a:rPr>
              <a:t/>
            </a:r>
            <a:br>
              <a:rPr lang="cs-CZ" sz="3200" b="1" dirty="0" smtClean="0">
                <a:solidFill>
                  <a:srgbClr val="00B050"/>
                </a:solidFill>
              </a:rPr>
            </a:br>
            <a:r>
              <a:rPr lang="cs-CZ" sz="3200" b="1" dirty="0">
                <a:solidFill>
                  <a:srgbClr val="00B050"/>
                </a:solidFill>
                <a:hlinkClick r:id="rId7" action="ppaction://hlinksldjump"/>
              </a:rPr>
              <a:t>Richard </a:t>
            </a:r>
            <a:r>
              <a:rPr lang="cs-CZ" sz="3200" b="1" dirty="0" smtClean="0">
                <a:solidFill>
                  <a:srgbClr val="00B050"/>
                </a:solidFill>
                <a:hlinkClick r:id="rId7" action="ppaction://hlinksldjump"/>
              </a:rPr>
              <a:t>Wagner</a:t>
            </a:r>
            <a:r>
              <a:rPr lang="cs-CZ" sz="3200" b="1" dirty="0" smtClean="0">
                <a:solidFill>
                  <a:srgbClr val="00B050"/>
                </a:solidFill>
              </a:rPr>
              <a:t/>
            </a:r>
            <a:br>
              <a:rPr lang="cs-CZ" sz="3200" b="1" dirty="0" smtClean="0">
                <a:solidFill>
                  <a:srgbClr val="00B050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Ludwig van Beethoven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376" y="116632"/>
            <a:ext cx="9108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Franz Peter Schubert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31. ledna 1797–19. listopadu 1828)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rakouský hudební skladatel období raného romantismu. Měl mimořádnou schopnost vystižení lyrických a romantických nálad a velký melodický </a:t>
            </a:r>
            <a:r>
              <a:rPr lang="cs-CZ" sz="2000" dirty="0" smtClean="0"/>
              <a:t>talent.</a:t>
            </a:r>
            <a:br>
              <a:rPr lang="cs-CZ" sz="2000" dirty="0" smtClean="0"/>
            </a:br>
            <a:r>
              <a:rPr lang="cs-CZ" sz="2000" dirty="0"/>
              <a:t>Schubertův největší význam spočívá v písňové a komorní tvorbě.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74" y="1932514"/>
            <a:ext cx="4581525" cy="49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195736" y="2852936"/>
            <a:ext cx="1224136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195736" y="4509120"/>
            <a:ext cx="122413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4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</a:t>
            </a:r>
            <a:r>
              <a:rPr lang="cs-CZ" sz="3200" dirty="0" smtClean="0">
                <a:solidFill>
                  <a:srgbClr val="FF0000"/>
                </a:solidFill>
              </a:rPr>
              <a:t>Carl </a:t>
            </a:r>
            <a:r>
              <a:rPr lang="cs-CZ" sz="3200" dirty="0">
                <a:solidFill>
                  <a:srgbClr val="FF0000"/>
                </a:solidFill>
              </a:rPr>
              <a:t>Maria von </a:t>
            </a:r>
            <a:r>
              <a:rPr lang="cs-CZ" sz="3200" dirty="0" smtClean="0">
                <a:solidFill>
                  <a:srgbClr val="FF0000"/>
                </a:solidFill>
              </a:rPr>
              <a:t>Weber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18. listopadu 1786, </a:t>
            </a:r>
            <a:r>
              <a:rPr lang="cs-CZ" sz="2000" dirty="0" err="1"/>
              <a:t>Eutin</a:t>
            </a:r>
            <a:r>
              <a:rPr lang="cs-CZ" sz="2000" dirty="0"/>
              <a:t> – 5. června 1826, Londýn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německý hudební skladatel, kapelník, klavírista a dirigent působící na </a:t>
            </a:r>
            <a:r>
              <a:rPr lang="cs-CZ" sz="2000" dirty="0" smtClean="0"/>
              <a:t>    přelomu </a:t>
            </a:r>
            <a:r>
              <a:rPr lang="cs-CZ" sz="2000" dirty="0"/>
              <a:t>18. a 19. století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Autor oper </a:t>
            </a:r>
            <a:r>
              <a:rPr lang="cs-CZ" sz="2000" i="1" dirty="0" smtClean="0">
                <a:solidFill>
                  <a:srgbClr val="00B050"/>
                </a:solidFill>
              </a:rPr>
              <a:t>Čarostřelec</a:t>
            </a:r>
            <a:r>
              <a:rPr lang="cs-CZ" sz="2000" dirty="0"/>
              <a:t> </a:t>
            </a:r>
            <a:r>
              <a:rPr lang="cs-CZ" sz="2000" dirty="0" smtClean="0"/>
              <a:t>,</a:t>
            </a:r>
            <a:r>
              <a:rPr lang="cs-CZ" sz="2000" dirty="0"/>
              <a:t> </a:t>
            </a:r>
            <a:r>
              <a:rPr lang="cs-CZ" sz="2000" i="1" dirty="0" err="1" smtClean="0"/>
              <a:t>Euryanthe</a:t>
            </a:r>
            <a:r>
              <a:rPr lang="cs-CZ" sz="2000" i="1" dirty="0" smtClean="0"/>
              <a:t> a </a:t>
            </a:r>
            <a:r>
              <a:rPr lang="cs-CZ" sz="2000" dirty="0"/>
              <a:t> </a:t>
            </a:r>
            <a:r>
              <a:rPr lang="cs-CZ" sz="2000" i="1" dirty="0"/>
              <a:t>Oberon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9465"/>
            <a:ext cx="3743918" cy="508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411760" y="2708920"/>
            <a:ext cx="136815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411760" y="4653136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2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632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  Robert </a:t>
            </a:r>
            <a:r>
              <a:rPr lang="cs-CZ" sz="3200" dirty="0" err="1">
                <a:solidFill>
                  <a:srgbClr val="FF0000"/>
                </a:solidFill>
              </a:rPr>
              <a:t>Schumann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(</a:t>
            </a:r>
            <a:r>
              <a:rPr lang="cs-CZ" sz="2000" dirty="0"/>
              <a:t>8. června 1810, </a:t>
            </a:r>
            <a:r>
              <a:rPr lang="cs-CZ" sz="2000" dirty="0" err="1"/>
              <a:t>Zwickau</a:t>
            </a:r>
            <a:r>
              <a:rPr lang="cs-CZ" sz="2000" dirty="0"/>
              <a:t> - 29. července 1856, </a:t>
            </a:r>
            <a:r>
              <a:rPr lang="cs-CZ" sz="2000" dirty="0" err="1"/>
              <a:t>Endenich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jeden z nejuznávanějších hudebních skladatelů 19. století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/>
              <a:t>Složil přinejmenším 183 písní, 4 symfonie, mnohé nástrojové koncerty, řadu písňových cyklů, kantáty, oratoria, sbory a řadu vynikajících komorních </a:t>
            </a:r>
            <a:r>
              <a:rPr lang="cs-CZ" sz="2000" dirty="0" smtClean="0"/>
              <a:t>děl.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816425" cy="48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555776" y="2492896"/>
            <a:ext cx="136815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555776" y="4187362"/>
            <a:ext cx="1368152" cy="96983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662" y="116632"/>
            <a:ext cx="9133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Jakob Ludwig Felix </a:t>
            </a:r>
            <a:r>
              <a:rPr lang="cs-CZ" sz="3200" dirty="0" err="1">
                <a:solidFill>
                  <a:srgbClr val="FF0000"/>
                </a:solidFill>
              </a:rPr>
              <a:t>Mendelssohn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Bartholdy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3. února 1809, Hamburk – 4. listopadu 1847, Lipsko)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jeden z nejvýznamnějších německých romantických hudebních skladatelů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Stále populární jsou </a:t>
            </a:r>
            <a:r>
              <a:rPr lang="cs-CZ" dirty="0"/>
              <a:t> </a:t>
            </a:r>
            <a:r>
              <a:rPr lang="cs-CZ" i="1" dirty="0"/>
              <a:t>Houslový koncert e moll</a:t>
            </a:r>
            <a:r>
              <a:rPr lang="cs-CZ" dirty="0"/>
              <a:t>, </a:t>
            </a:r>
            <a:r>
              <a:rPr lang="cs-CZ" i="1" dirty="0"/>
              <a:t>Italská symfonie</a:t>
            </a:r>
            <a:r>
              <a:rPr lang="cs-CZ" dirty="0"/>
              <a:t> 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i="1" dirty="0"/>
              <a:t>Svatební pochod</a:t>
            </a:r>
            <a:r>
              <a:rPr lang="cs-CZ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1593960"/>
            <a:ext cx="4276725" cy="52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907704" y="2636912"/>
            <a:ext cx="1368152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907704" y="4293096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3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04" y="116632"/>
            <a:ext cx="9139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Johannes Brahms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7. května 1833, Hamburg – 3. dubna 1897, Vídeň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německý hudební skladatel, klavírista a dirigent z období romantismu</a:t>
            </a:r>
            <a:r>
              <a:rPr lang="cs-CZ" dirty="0"/>
              <a:t>.</a:t>
            </a:r>
            <a:br>
              <a:rPr lang="cs-CZ" dirty="0"/>
            </a:br>
            <a:r>
              <a:rPr lang="cs-CZ" sz="2000" dirty="0"/>
              <a:t>Brahmsovou tvůrčí doménou byla komorní a symfonická hudba. Z klavírní tvorby se ujaly především </a:t>
            </a:r>
            <a:r>
              <a:rPr lang="cs-CZ" sz="2000" b="1" dirty="0">
                <a:solidFill>
                  <a:srgbClr val="00B050"/>
                </a:solidFill>
              </a:rPr>
              <a:t>Uherské tance</a:t>
            </a:r>
            <a:r>
              <a:rPr lang="cs-CZ" sz="2000" dirty="0"/>
              <a:t> 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b="1" dirty="0">
                <a:solidFill>
                  <a:srgbClr val="00B050"/>
                </a:solidFill>
              </a:rPr>
              <a:t>Valčíky</a:t>
            </a:r>
            <a:endParaRPr lang="cs-CZ" sz="2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99025"/>
            <a:ext cx="3905174" cy="50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555776" y="2564904"/>
            <a:ext cx="136815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555776" y="4149080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5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Wilhelm Richard Wagner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22. května 1813, Lipsko – 13. února 1883, Benátky)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německý hudební skladatel, výrazný představitel hudebního romantismu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Mezi </a:t>
            </a:r>
            <a:r>
              <a:rPr lang="cs-CZ" sz="2000" dirty="0"/>
              <a:t>jeho nejznámější díla patří opery Zákaz lásky, </a:t>
            </a:r>
            <a:r>
              <a:rPr lang="cs-CZ" sz="2000" dirty="0">
                <a:solidFill>
                  <a:srgbClr val="00B050"/>
                </a:solidFill>
              </a:rPr>
              <a:t>Bludný Holanďan</a:t>
            </a:r>
            <a:r>
              <a:rPr lang="cs-CZ" sz="2000" dirty="0"/>
              <a:t>, </a:t>
            </a:r>
            <a:r>
              <a:rPr lang="cs-CZ" sz="2000" dirty="0" err="1"/>
              <a:t>Lohengrin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00B050"/>
                </a:solidFill>
              </a:rPr>
              <a:t>Tristan a Isolda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00B050"/>
                </a:solidFill>
              </a:rPr>
              <a:t>Mistři pěvci norimberští</a:t>
            </a:r>
            <a:r>
              <a:rPr lang="cs-CZ" sz="2000" dirty="0"/>
              <a:t>, </a:t>
            </a:r>
            <a:r>
              <a:rPr lang="cs-CZ" sz="2000" dirty="0" err="1"/>
              <a:t>Rienzi</a:t>
            </a:r>
            <a:r>
              <a:rPr lang="cs-CZ" sz="2000" dirty="0"/>
              <a:t>, </a:t>
            </a:r>
            <a:r>
              <a:rPr lang="cs-CZ" sz="2000" dirty="0" err="1"/>
              <a:t>Parsifal</a:t>
            </a:r>
            <a:r>
              <a:rPr lang="cs-CZ" sz="2000" dirty="0"/>
              <a:t> a operní </a:t>
            </a:r>
            <a:r>
              <a:rPr lang="cs-CZ" sz="2000" dirty="0">
                <a:solidFill>
                  <a:srgbClr val="00B050"/>
                </a:solidFill>
              </a:rPr>
              <a:t>tetralogie Prsten Nibelungův</a:t>
            </a:r>
            <a:r>
              <a:rPr lang="cs-CZ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73" y="2123659"/>
            <a:ext cx="3930727" cy="473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123728" y="3140968"/>
            <a:ext cx="1656184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123728" y="4581128"/>
            <a:ext cx="1656184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74</Words>
  <Application>Microsoft Office PowerPoint</Application>
  <PresentationFormat>Předvádění na obrazovce (4:3)</PresentationFormat>
  <Paragraphs>25</Paragraphs>
  <Slides>10</Slides>
  <Notes>6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Aerodynamika</vt:lpstr>
      <vt:lpstr>Romantismus v hudbě německých skladatelů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 v hudbě německých skladatelů</dc:title>
  <dc:creator>zs skolni</dc:creator>
  <cp:lastModifiedBy>Admin Školní</cp:lastModifiedBy>
  <cp:revision>11</cp:revision>
  <dcterms:created xsi:type="dcterms:W3CDTF">2012-06-18T11:08:26Z</dcterms:created>
  <dcterms:modified xsi:type="dcterms:W3CDTF">2012-12-18T09:38:15Z</dcterms:modified>
</cp:coreProperties>
</file>