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5" r:id="rId10"/>
    <p:sldId id="264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 autoAdjust="0"/>
    <p:restoredTop sz="94712" autoAdjust="0"/>
  </p:normalViewPr>
  <p:slideViewPr>
    <p:cSldViewPr>
      <p:cViewPr varScale="1">
        <p:scale>
          <a:sx n="42" d="100"/>
          <a:sy n="42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589E7-8252-4E72-ADB6-1747F20689C1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C08B9-1ADC-4FC3-87F0-2B2CB7FEA7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335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http://cs.wikipedia.org/wiki/Soubor:Michail_Ivanovi%C4%8D_Glinka.jpg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C08B9-1ADC-4FC3-87F0-2B2CB7FEA7E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497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http://cs.wikipedia.org/wiki/Soubor:Mily_Balakirev.jpg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C08B9-1ADC-4FC3-87F0-2B2CB7FEA7E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4860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http://cs.wikipedia.org/wiki/Soubor:Musorgskiy.jpg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C08B9-1ADC-4FC3-87F0-2B2CB7FEA7E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77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http://cs.wikipedia.org/wiki/Soubor:Borodin.jpg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C08B9-1ADC-4FC3-87F0-2B2CB7FEA7E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8006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http://cs.wikipedia.org/wiki/Soubor:Nikolai_Rimski-Korsakov.jpg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C08B9-1ADC-4FC3-87F0-2B2CB7FEA7E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0259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http://upload.wikimedia.org/wikipedia/commons/1/1e/Peter_Tschaikowski.jpg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C08B9-1ADC-4FC3-87F0-2B2CB7FEA7E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854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729B-EA9C-4568-AB79-8D34F3C227B1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3C90-3085-45D0-8FF1-36ECBF173344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729B-EA9C-4568-AB79-8D34F3C227B1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3C90-3085-45D0-8FF1-36ECBF17334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729B-EA9C-4568-AB79-8D34F3C227B1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3C90-3085-45D0-8FF1-36ECBF17334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729B-EA9C-4568-AB79-8D34F3C227B1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3C90-3085-45D0-8FF1-36ECBF17334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729B-EA9C-4568-AB79-8D34F3C227B1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3C90-3085-45D0-8FF1-36ECBF17334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729B-EA9C-4568-AB79-8D34F3C227B1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3C90-3085-45D0-8FF1-36ECBF17334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729B-EA9C-4568-AB79-8D34F3C227B1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3C90-3085-45D0-8FF1-36ECBF173344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729B-EA9C-4568-AB79-8D34F3C227B1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3C90-3085-45D0-8FF1-36ECBF17334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729B-EA9C-4568-AB79-8D34F3C227B1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3C90-3085-45D0-8FF1-36ECBF17334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729B-EA9C-4568-AB79-8D34F3C227B1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3C90-3085-45D0-8FF1-36ECBF17334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729B-EA9C-4568-AB79-8D34F3C227B1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3C90-3085-45D0-8FF1-36ECBF173344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20729B-EA9C-4568-AB79-8D34F3C227B1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6983C90-3085-45D0-8FF1-36ECBF17334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hyperlink" Target="http://www.youtube.com/watch?v=lkBhbH0Lez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hyperlink" Target="http://www.youtube.com/watch?v=TitSnG-41M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hyperlink" Target="http://www.youtube.com/watch?v=hRWj_-p6iwM&amp;feature=related" TargetMode="Externa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hyperlink" Target="http://www.youtube.com/watch?v=Sw1weml0-r0" TargetMode="Externa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hyperlink" Target="http://www.youtube.com/watch?v=KMKTaLaYBB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3ETzJUOXLo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hyperlink" Target="http://www.youtube.com/watch?v=i-vjgNDFxcA&amp;feature=fvwre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376" y="2204864"/>
            <a:ext cx="8928992" cy="1793167"/>
          </a:xfrm>
        </p:spPr>
        <p:txBody>
          <a:bodyPr/>
          <a:lstStyle/>
          <a:p>
            <a:r>
              <a:rPr lang="cs-CZ" sz="6000" dirty="0" smtClean="0">
                <a:solidFill>
                  <a:srgbClr val="FF0000"/>
                </a:solidFill>
              </a:rPr>
              <a:t>Romantismus v hudbě ruských skladatelů</a:t>
            </a:r>
            <a:endParaRPr lang="cs-CZ" sz="6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558" y="548680"/>
            <a:ext cx="4913313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331640" y="5125164"/>
            <a:ext cx="7272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VY_32_INOVACE_13_Romantismus v hudbě ruských skladatelů</a:t>
            </a:r>
          </a:p>
        </p:txBody>
      </p:sp>
    </p:spTree>
    <p:extLst>
      <p:ext uri="{BB962C8B-B14F-4D97-AF65-F5344CB8AC3E}">
        <p14:creationId xmlns:p14="http://schemas.microsoft.com/office/powerpoint/2010/main" val="69374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54868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dirty="0" smtClean="0">
                <a:solidFill>
                  <a:srgbClr val="FF0000"/>
                </a:solidFill>
              </a:rPr>
              <a:t>Konec</a:t>
            </a:r>
            <a:endParaRPr lang="cs-CZ" sz="7200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051720" y="342296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Autor :       Trýzna  Stanislav</a:t>
            </a:r>
            <a:br>
              <a:rPr lang="cs-CZ" dirty="0"/>
            </a:br>
            <a:r>
              <a:rPr lang="cs-CZ" dirty="0"/>
              <a:t>Školní rok </a:t>
            </a:r>
            <a:r>
              <a:rPr lang="cs-CZ" smtClean="0"/>
              <a:t>:  2010/2011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Určeno </a:t>
            </a:r>
            <a:r>
              <a:rPr lang="cs-CZ" dirty="0"/>
              <a:t>pro : devátý ročník</a:t>
            </a:r>
            <a:br>
              <a:rPr lang="cs-CZ" dirty="0"/>
            </a:br>
            <a:r>
              <a:rPr lang="cs-CZ" dirty="0"/>
              <a:t>Předmět: hudební výchova</a:t>
            </a:r>
            <a:br>
              <a:rPr lang="cs-CZ" dirty="0"/>
            </a:br>
            <a:r>
              <a:rPr lang="cs-CZ" dirty="0"/>
              <a:t>Téma : základní orientace ve vývoji</a:t>
            </a:r>
            <a:br>
              <a:rPr lang="cs-CZ" dirty="0"/>
            </a:br>
            <a:r>
              <a:rPr lang="cs-CZ" dirty="0" smtClean="0"/>
              <a:t>            hudby v romantismu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Způsob použití ve výuce:  výuková prezentace</a:t>
            </a:r>
            <a:br>
              <a:rPr lang="cs-CZ" dirty="0"/>
            </a:br>
            <a:r>
              <a:rPr lang="cs-CZ" dirty="0"/>
              <a:t>Upozornění : Pro plné využití aplikace </a:t>
            </a:r>
            <a:br>
              <a:rPr lang="cs-CZ" dirty="0"/>
            </a:br>
            <a:r>
              <a:rPr lang="cs-CZ" dirty="0"/>
              <a:t>                   musí být PC připojeno </a:t>
            </a:r>
            <a:br>
              <a:rPr lang="cs-CZ" dirty="0"/>
            </a:br>
            <a:r>
              <a:rPr lang="cs-CZ" dirty="0"/>
              <a:t>                   k internetu </a:t>
            </a:r>
          </a:p>
        </p:txBody>
      </p:sp>
    </p:spTree>
    <p:extLst>
      <p:ext uri="{BB962C8B-B14F-4D97-AF65-F5344CB8AC3E}">
        <p14:creationId xmlns:p14="http://schemas.microsoft.com/office/powerpoint/2010/main" val="367999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07504" y="116632"/>
            <a:ext cx="903649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Romantismus</a:t>
            </a:r>
            <a:r>
              <a:rPr lang="cs-CZ" sz="2400" dirty="0" smtClean="0"/>
              <a:t> </a:t>
            </a:r>
            <a:br>
              <a:rPr lang="cs-CZ" sz="2400" dirty="0" smtClean="0"/>
            </a:br>
            <a:r>
              <a:rPr lang="cs-CZ" sz="2400" dirty="0" smtClean="0"/>
              <a:t>v hudbě ruských skladatelů 19.století se projevuje požadavkem na výběr námětu skladeb z ruských dějin a důsledné využívání hudebních prvků z ruské lidové hudby.</a:t>
            </a:r>
            <a:br>
              <a:rPr lang="cs-CZ" sz="2400" dirty="0" smtClean="0"/>
            </a:br>
            <a:r>
              <a:rPr lang="cs-CZ" sz="2400" dirty="0" smtClean="0"/>
              <a:t>Průkopníkem </a:t>
            </a:r>
            <a:r>
              <a:rPr lang="cs-CZ" sz="2400" dirty="0"/>
              <a:t>ruské národní hudby a ruské národní opery je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>
                <a:hlinkClick r:id="rId2" action="ppaction://hlinksldjump"/>
              </a:rPr>
              <a:t>M</a:t>
            </a:r>
            <a:r>
              <a:rPr lang="cs-CZ" sz="2400" dirty="0">
                <a:hlinkClick r:id="rId2" action="ppaction://hlinksldjump"/>
              </a:rPr>
              <a:t>. I. </a:t>
            </a:r>
            <a:r>
              <a:rPr lang="cs-CZ" sz="2400" dirty="0" err="1">
                <a:hlinkClick r:id="rId2" action="ppaction://hlinksldjump"/>
              </a:rPr>
              <a:t>Glinka</a:t>
            </a:r>
            <a:r>
              <a:rPr lang="cs-CZ" sz="2400" dirty="0">
                <a:hlinkClick r:id="rId2" action="ppaction://hlinksldjump"/>
              </a:rPr>
              <a:t> </a:t>
            </a:r>
            <a:r>
              <a:rPr lang="cs-CZ" sz="2400" dirty="0" smtClean="0"/>
              <a:t>.</a:t>
            </a:r>
            <a:r>
              <a:rPr lang="cs-CZ" sz="2400" dirty="0"/>
              <a:t> Z Glinkova požadavku národnosti v hudbě pak vycházeli členové tzv. </a:t>
            </a:r>
            <a:r>
              <a:rPr lang="cs-CZ" sz="2400" dirty="0" smtClean="0">
                <a:solidFill>
                  <a:srgbClr val="00B0F0"/>
                </a:solidFill>
              </a:rPr>
              <a:t>Mocné hrstky </a:t>
            </a:r>
            <a:r>
              <a:rPr lang="cs-CZ" sz="2400" dirty="0" smtClean="0"/>
              <a:t>též </a:t>
            </a:r>
            <a:r>
              <a:rPr lang="cs-CZ" sz="2400" dirty="0" smtClean="0">
                <a:solidFill>
                  <a:srgbClr val="00B0F0"/>
                </a:solidFill>
              </a:rPr>
              <a:t>Ruské pětky </a:t>
            </a:r>
            <a:r>
              <a:rPr lang="cs-CZ" sz="2400" dirty="0" smtClean="0"/>
              <a:t>: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 </a:t>
            </a:r>
            <a:r>
              <a:rPr lang="cs-CZ" sz="2400" dirty="0" smtClean="0">
                <a:hlinkClick r:id="rId3" action="ppaction://hlinksldjump"/>
              </a:rPr>
              <a:t>Milij Alexejevič </a:t>
            </a:r>
            <a:r>
              <a:rPr lang="cs-CZ" sz="2400" dirty="0" err="1" smtClean="0">
                <a:hlinkClick r:id="rId3" action="ppaction://hlinksldjump"/>
              </a:rPr>
              <a:t>Balakirev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 </a:t>
            </a:r>
            <a:r>
              <a:rPr lang="cs-CZ" sz="2400" dirty="0" smtClean="0">
                <a:hlinkClick r:id="rId4" action="ppaction://hlinksldjump"/>
              </a:rPr>
              <a:t>Modest Petrovič Musorgskij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 </a:t>
            </a:r>
            <a:r>
              <a:rPr lang="cs-CZ" sz="2400" dirty="0" smtClean="0">
                <a:hlinkClick r:id="rId5" action="ppaction://hlinksldjump"/>
              </a:rPr>
              <a:t>Alexandr  </a:t>
            </a:r>
            <a:r>
              <a:rPr lang="cs-CZ" sz="2400" dirty="0" err="1" smtClean="0">
                <a:hlinkClick r:id="rId5" action="ppaction://hlinksldjump"/>
              </a:rPr>
              <a:t>Borodin</a:t>
            </a:r>
            <a:r>
              <a:rPr lang="cs-CZ" sz="2400" dirty="0" smtClean="0">
                <a:hlinkClick r:id="rId5" action="ppaction://hlinksldjump"/>
              </a:rPr>
              <a:t>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 </a:t>
            </a:r>
            <a:r>
              <a:rPr lang="cs-CZ" sz="2400" dirty="0" smtClean="0">
                <a:hlinkClick r:id="rId6" action="ppaction://hlinksldjump"/>
              </a:rPr>
              <a:t>Nikolaj </a:t>
            </a:r>
            <a:r>
              <a:rPr lang="cs-CZ" sz="2400" dirty="0" err="1" smtClean="0">
                <a:hlinkClick r:id="rId6" action="ppaction://hlinksldjump"/>
              </a:rPr>
              <a:t>Rimskij</a:t>
            </a:r>
            <a:r>
              <a:rPr lang="cs-CZ" sz="2400" dirty="0" smtClean="0">
                <a:hlinkClick r:id="rId6" action="ppaction://hlinksldjump"/>
              </a:rPr>
              <a:t> Korsakov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 </a:t>
            </a:r>
            <a:r>
              <a:rPr lang="cs-CZ" sz="2400" dirty="0" smtClean="0">
                <a:hlinkClick r:id="rId7" action="ppaction://hlinksldjump"/>
              </a:rPr>
              <a:t>César </a:t>
            </a:r>
            <a:r>
              <a:rPr lang="cs-CZ" sz="2400" dirty="0" err="1">
                <a:hlinkClick r:id="rId7" action="ppaction://hlinksldjump"/>
              </a:rPr>
              <a:t>Kjui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/>
              <a:t>Celá tato skupina nese název novoruská škola</a:t>
            </a:r>
            <a:r>
              <a:rPr lang="cs-CZ" sz="2400" dirty="0" smtClean="0"/>
              <a:t>.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Syntézu </a:t>
            </a:r>
            <a:r>
              <a:rPr lang="cs-CZ" sz="2400" dirty="0"/>
              <a:t>ruské národní hudby a evropských trendů v hudebním vývoji konce 19. </a:t>
            </a:r>
            <a:r>
              <a:rPr lang="cs-CZ" sz="2400" dirty="0" smtClean="0"/>
              <a:t>století uskutečnil  </a:t>
            </a:r>
            <a:r>
              <a:rPr lang="cs-CZ" sz="2400" dirty="0" smtClean="0">
                <a:hlinkClick r:id="rId8" action="ppaction://hlinksldjump"/>
              </a:rPr>
              <a:t>P</a:t>
            </a:r>
            <a:r>
              <a:rPr lang="cs-CZ" sz="2400" dirty="0">
                <a:hlinkClick r:id="rId8" action="ppaction://hlinksldjump"/>
              </a:rPr>
              <a:t>. I. </a:t>
            </a:r>
            <a:r>
              <a:rPr lang="cs-CZ" sz="2400" dirty="0" smtClean="0">
                <a:hlinkClick r:id="rId8" action="ppaction://hlinksldjump"/>
              </a:rPr>
              <a:t>Čajkovskij</a:t>
            </a:r>
            <a:r>
              <a:rPr lang="cs-CZ" sz="2400" dirty="0" smtClean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608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7883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Michail </a:t>
            </a:r>
            <a:r>
              <a:rPr lang="cs-CZ" sz="3200" dirty="0" err="1" smtClean="0">
                <a:solidFill>
                  <a:srgbClr val="FF0000"/>
                </a:solidFill>
              </a:rPr>
              <a:t>Ivanovič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sz="3200" dirty="0" err="1" smtClean="0">
                <a:solidFill>
                  <a:srgbClr val="FF0000"/>
                </a:solidFill>
              </a:rPr>
              <a:t>Glinka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(1. června 1804, </a:t>
            </a:r>
            <a:r>
              <a:rPr lang="cs-CZ" sz="2000" dirty="0" err="1" smtClean="0"/>
              <a:t>Novospasskoje</a:t>
            </a:r>
            <a:r>
              <a:rPr lang="cs-CZ" sz="2000" dirty="0" smtClean="0"/>
              <a:t> - 15. února 1857, Berlín)</a:t>
            </a:r>
            <a:br>
              <a:rPr lang="cs-CZ" sz="2000" dirty="0" smtClean="0"/>
            </a:br>
            <a:r>
              <a:rPr lang="cs-CZ" sz="2000" dirty="0" smtClean="0"/>
              <a:t> byl první ruský skladatel, který si získal široké uznání v jeho rodné zemi</a:t>
            </a:r>
            <a:br>
              <a:rPr lang="cs-CZ" sz="2000" dirty="0" smtClean="0"/>
            </a:br>
            <a:r>
              <a:rPr lang="cs-CZ" sz="2000" dirty="0" smtClean="0"/>
              <a:t> a je považován za otce ruské klasické hudby. Jeho reprezentativním dílem </a:t>
            </a:r>
            <a:br>
              <a:rPr lang="cs-CZ" sz="2000" dirty="0" smtClean="0"/>
            </a:br>
            <a:r>
              <a:rPr lang="cs-CZ" sz="2000" dirty="0" smtClean="0"/>
              <a:t>je </a:t>
            </a:r>
            <a:r>
              <a:rPr lang="cs-CZ" sz="2000" dirty="0" err="1" smtClean="0"/>
              <a:t>Kamarinskaja</a:t>
            </a:r>
            <a:r>
              <a:rPr lang="cs-CZ" sz="2000" dirty="0" smtClean="0"/>
              <a:t> (orchestrální dílo založeno na lidových melodiích), opera Život pro cara (1836) a opera Ruslan a Ludmila z roku 1842.</a:t>
            </a:r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29" y="2131541"/>
            <a:ext cx="3151171" cy="47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lačítko akce: Zvuk 2">
            <a:hlinkClick r:id="rId4" highlightClick="1"/>
          </p:cNvPr>
          <p:cNvSpPr/>
          <p:nvPr/>
        </p:nvSpPr>
        <p:spPr>
          <a:xfrm>
            <a:off x="2411760" y="2780928"/>
            <a:ext cx="1512168" cy="72008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Zpět nebo Předchozí 3">
            <a:hlinkClick r:id="rId5" action="ppaction://hlinksldjump" highlightClick="1"/>
          </p:cNvPr>
          <p:cNvSpPr/>
          <p:nvPr/>
        </p:nvSpPr>
        <p:spPr>
          <a:xfrm>
            <a:off x="2411760" y="4077072"/>
            <a:ext cx="1512168" cy="7200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409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Milij Alexejevič </a:t>
            </a:r>
            <a:r>
              <a:rPr lang="cs-CZ" sz="3200" dirty="0" err="1" smtClean="0">
                <a:solidFill>
                  <a:srgbClr val="FF0000"/>
                </a:solidFill>
              </a:rPr>
              <a:t>Balakirev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(2. ledna 1837, </a:t>
            </a:r>
            <a:r>
              <a:rPr lang="cs-CZ" sz="2000" dirty="0" err="1" smtClean="0"/>
              <a:t>Nižnij</a:t>
            </a:r>
            <a:r>
              <a:rPr lang="cs-CZ" sz="2000" dirty="0" smtClean="0"/>
              <a:t> Novgorod - 29. května 1910, Petrohrad)</a:t>
            </a:r>
            <a:br>
              <a:rPr lang="cs-CZ" sz="2000" dirty="0" smtClean="0"/>
            </a:br>
            <a:r>
              <a:rPr lang="cs-CZ" sz="2000" dirty="0" smtClean="0"/>
              <a:t>byl ruský skladatel, klavírista, dirigent, hudební pedagog, přední hudební osobnost romantismu, člen a vedoucí osobnost Ruské pětky.</a:t>
            </a:r>
            <a:br>
              <a:rPr lang="cs-CZ" sz="2000" dirty="0" smtClean="0"/>
            </a:br>
            <a:r>
              <a:rPr lang="cs-CZ" sz="2000" dirty="0" smtClean="0"/>
              <a:t>Autor symfonické básně </a:t>
            </a:r>
            <a:r>
              <a:rPr lang="cs-CZ" sz="2000" dirty="0" smtClean="0">
                <a:solidFill>
                  <a:srgbClr val="00B0F0"/>
                </a:solidFill>
              </a:rPr>
              <a:t>Tamara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13614"/>
            <a:ext cx="3923928" cy="4744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lačítko akce: Zvuk 2">
            <a:hlinkClick r:id="rId4" highlightClick="1"/>
          </p:cNvPr>
          <p:cNvSpPr/>
          <p:nvPr/>
        </p:nvSpPr>
        <p:spPr>
          <a:xfrm>
            <a:off x="2411760" y="2780928"/>
            <a:ext cx="1656184" cy="86409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Zpět nebo Předchozí 3">
            <a:hlinkClick r:id="rId5" action="ppaction://hlinksldjump" highlightClick="1"/>
          </p:cNvPr>
          <p:cNvSpPr/>
          <p:nvPr/>
        </p:nvSpPr>
        <p:spPr>
          <a:xfrm>
            <a:off x="2411760" y="4293096"/>
            <a:ext cx="1656184" cy="8640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07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33633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Modest Petrovič Musorgskij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az-Cyrl-AZ" sz="2000" dirty="0" smtClean="0"/>
              <a:t>(21. </a:t>
            </a:r>
            <a:r>
              <a:rPr lang="cs-CZ" sz="2000" dirty="0" smtClean="0"/>
              <a:t>března 1839, </a:t>
            </a:r>
            <a:r>
              <a:rPr lang="cs-CZ" sz="2000" dirty="0" err="1" smtClean="0"/>
              <a:t>Karevo</a:t>
            </a:r>
            <a:r>
              <a:rPr lang="cs-CZ" sz="2000" dirty="0" smtClean="0"/>
              <a:t> - 16. března 1881, Petrohrad)</a:t>
            </a:r>
            <a:br>
              <a:rPr lang="cs-CZ" sz="2000" dirty="0" smtClean="0"/>
            </a:br>
            <a:r>
              <a:rPr lang="cs-CZ" sz="2000" dirty="0" smtClean="0"/>
              <a:t>byl ruský skladatel a klavírista období romantismu,</a:t>
            </a:r>
            <a:r>
              <a:rPr lang="cs-CZ" sz="2000" dirty="0"/>
              <a:t> </a:t>
            </a:r>
            <a:r>
              <a:rPr lang="cs-CZ" sz="2000" dirty="0" smtClean="0"/>
              <a:t>člen ruské </a:t>
            </a:r>
            <a:r>
              <a:rPr lang="cs-CZ" sz="2000" dirty="0"/>
              <a:t>školy „psychologického </a:t>
            </a:r>
            <a:r>
              <a:rPr lang="cs-CZ" sz="2000" dirty="0" smtClean="0"/>
              <a:t>realismu“ s přesahem do oblasti </a:t>
            </a:r>
            <a:r>
              <a:rPr lang="cs-CZ" sz="2000" dirty="0"/>
              <a:t>hudebního </a:t>
            </a:r>
            <a:r>
              <a:rPr lang="cs-CZ" sz="2000" dirty="0" smtClean="0"/>
              <a:t>impresionismu.</a:t>
            </a:r>
            <a:br>
              <a:rPr lang="cs-CZ" sz="2000" dirty="0" smtClean="0"/>
            </a:br>
            <a:r>
              <a:rPr lang="cs-CZ" sz="2000" dirty="0"/>
              <a:t>Jeho nejvýznamnějšími díly jsou </a:t>
            </a:r>
            <a:r>
              <a:rPr lang="cs-CZ" sz="2000" dirty="0" smtClean="0"/>
              <a:t>opery </a:t>
            </a:r>
            <a:r>
              <a:rPr lang="cs-CZ" sz="2000" i="1" dirty="0" smtClean="0">
                <a:solidFill>
                  <a:srgbClr val="00B0F0"/>
                </a:solidFill>
              </a:rPr>
              <a:t>Boris Godunov </a:t>
            </a:r>
            <a:r>
              <a:rPr lang="cs-CZ" sz="2000" i="1" dirty="0" smtClean="0"/>
              <a:t>a </a:t>
            </a:r>
            <a:r>
              <a:rPr lang="cs-CZ" sz="2000" i="1" dirty="0" smtClean="0">
                <a:solidFill>
                  <a:srgbClr val="00B0F0"/>
                </a:solidFill>
              </a:rPr>
              <a:t>Ženitba</a:t>
            </a:r>
            <a:r>
              <a:rPr lang="cs-CZ" sz="2000" i="1" dirty="0" smtClean="0"/>
              <a:t>.</a:t>
            </a:r>
            <a:endParaRPr lang="cs-CZ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72815"/>
            <a:ext cx="3410903" cy="5064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lačítko akce: Zvuk 2">
            <a:hlinkClick r:id="rId5" highlightClick="1">
              <a:snd r:embed="rId4" name="applause.wav"/>
            </a:hlinkClick>
          </p:cNvPr>
          <p:cNvSpPr/>
          <p:nvPr/>
        </p:nvSpPr>
        <p:spPr>
          <a:xfrm>
            <a:off x="2771800" y="2780928"/>
            <a:ext cx="1584176" cy="79208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Zpět nebo Předchozí 3">
            <a:hlinkClick r:id="rId6" action="ppaction://hlinksldjump" highlightClick="1"/>
          </p:cNvPr>
          <p:cNvSpPr/>
          <p:nvPr/>
        </p:nvSpPr>
        <p:spPr>
          <a:xfrm>
            <a:off x="2771800" y="4221088"/>
            <a:ext cx="1584176" cy="7920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27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20952" y="0"/>
            <a:ext cx="90574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 </a:t>
            </a:r>
            <a:r>
              <a:rPr lang="cs-CZ" sz="3200" dirty="0" smtClean="0">
                <a:solidFill>
                  <a:srgbClr val="FF0000"/>
                </a:solidFill>
              </a:rPr>
              <a:t>Alexandr </a:t>
            </a:r>
            <a:r>
              <a:rPr lang="cs-CZ" sz="3200" dirty="0" err="1" smtClean="0">
                <a:solidFill>
                  <a:srgbClr val="FF0000"/>
                </a:solidFill>
              </a:rPr>
              <a:t>Borodin</a:t>
            </a:r>
            <a:r>
              <a:rPr lang="cs-CZ" sz="3200" dirty="0" smtClean="0">
                <a:solidFill>
                  <a:srgbClr val="FF0000"/>
                </a:solidFill>
              </a:rPr>
              <a:t/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vi-VN" dirty="0" smtClean="0"/>
              <a:t> </a:t>
            </a:r>
            <a:r>
              <a:rPr lang="vi-VN" sz="2000" dirty="0" smtClean="0"/>
              <a:t>(12. </a:t>
            </a:r>
            <a:r>
              <a:rPr lang="cs-CZ" sz="2000" dirty="0" smtClean="0"/>
              <a:t>listopadu 1833, Petrohrad - 27. února 1887, Petrohrad)</a:t>
            </a:r>
            <a:br>
              <a:rPr lang="cs-CZ" sz="2000" dirty="0" smtClean="0"/>
            </a:br>
            <a:r>
              <a:rPr lang="cs-CZ" sz="2000" dirty="0" smtClean="0"/>
              <a:t> byl ruský hudební skladatel období romantismu, chemik a lékař.</a:t>
            </a:r>
            <a:br>
              <a:rPr lang="cs-CZ" sz="2000" dirty="0" smtClean="0"/>
            </a:br>
            <a:r>
              <a:rPr lang="cs-CZ" sz="2000" dirty="0" smtClean="0"/>
              <a:t>Jeho </a:t>
            </a:r>
            <a:r>
              <a:rPr lang="cs-CZ" sz="2000" dirty="0"/>
              <a:t>nejznámějším </a:t>
            </a:r>
            <a:r>
              <a:rPr lang="cs-CZ" sz="2000" dirty="0" smtClean="0"/>
              <a:t>dílem, které </a:t>
            </a:r>
            <a:r>
              <a:rPr lang="cs-CZ" sz="2000" dirty="0"/>
              <a:t>obsahuje skladbu „</a:t>
            </a:r>
            <a:r>
              <a:rPr lang="cs-CZ" sz="2000" dirty="0" err="1"/>
              <a:t>Polovecké</a:t>
            </a:r>
            <a:r>
              <a:rPr lang="cs-CZ" sz="2000" dirty="0"/>
              <a:t> tance“, často uváděné </a:t>
            </a:r>
            <a:r>
              <a:rPr lang="cs-CZ" sz="2000" dirty="0" smtClean="0"/>
              <a:t>samostatně, je opera</a:t>
            </a:r>
            <a:r>
              <a:rPr lang="cs-CZ" sz="2000" dirty="0"/>
              <a:t> </a:t>
            </a:r>
            <a:r>
              <a:rPr lang="cs-CZ" sz="2000" dirty="0">
                <a:solidFill>
                  <a:srgbClr val="00B0F0"/>
                </a:solidFill>
              </a:rPr>
              <a:t>Kníže </a:t>
            </a:r>
            <a:r>
              <a:rPr lang="cs-CZ" sz="2000" dirty="0" smtClean="0">
                <a:solidFill>
                  <a:srgbClr val="00B0F0"/>
                </a:solidFill>
              </a:rPr>
              <a:t>Igor</a:t>
            </a:r>
            <a:r>
              <a:rPr lang="cs-CZ" sz="2000" dirty="0" smtClean="0"/>
              <a:t>.</a:t>
            </a:r>
            <a:endParaRPr lang="cs-CZ" sz="2000" dirty="0">
              <a:solidFill>
                <a:srgbClr val="00B0F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47201"/>
            <a:ext cx="3491880" cy="480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lačítko akce: Zvuk 2">
            <a:hlinkClick r:id="rId5" highlightClick="1">
              <a:snd r:embed="rId4" name="applause.wav"/>
            </a:hlinkClick>
          </p:cNvPr>
          <p:cNvSpPr/>
          <p:nvPr/>
        </p:nvSpPr>
        <p:spPr>
          <a:xfrm>
            <a:off x="3203848" y="2780928"/>
            <a:ext cx="1368152" cy="86409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Zpět nebo Předchozí 3">
            <a:hlinkClick r:id="rId6" action="ppaction://hlinksldjump" highlightClick="1"/>
          </p:cNvPr>
          <p:cNvSpPr/>
          <p:nvPr/>
        </p:nvSpPr>
        <p:spPr>
          <a:xfrm>
            <a:off x="3203848" y="4221088"/>
            <a:ext cx="1368152" cy="7920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185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27123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Nikolaj </a:t>
            </a:r>
            <a:r>
              <a:rPr lang="cs-CZ" sz="3200" dirty="0" err="1" smtClean="0">
                <a:solidFill>
                  <a:srgbClr val="FF0000"/>
                </a:solidFill>
              </a:rPr>
              <a:t>Andrejevič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sz="3200" dirty="0" err="1" smtClean="0">
                <a:solidFill>
                  <a:srgbClr val="FF0000"/>
                </a:solidFill>
              </a:rPr>
              <a:t>Rimskij</a:t>
            </a:r>
            <a:r>
              <a:rPr lang="cs-CZ" sz="3200" dirty="0" smtClean="0">
                <a:solidFill>
                  <a:srgbClr val="FF0000"/>
                </a:solidFill>
              </a:rPr>
              <a:t>-Korsakov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18. března 1844 </a:t>
            </a:r>
            <a:r>
              <a:rPr lang="cs-CZ" dirty="0" err="1" smtClean="0"/>
              <a:t>Tichvin</a:t>
            </a:r>
            <a:r>
              <a:rPr lang="cs-CZ" dirty="0" smtClean="0"/>
              <a:t> v Petrohradské oblasti– 21. června 1908, </a:t>
            </a:r>
            <a:r>
              <a:rPr lang="cs-CZ" dirty="0" err="1" smtClean="0"/>
              <a:t>Ljubensk</a:t>
            </a:r>
            <a:r>
              <a:rPr lang="cs-CZ" dirty="0" smtClean="0"/>
              <a:t>),</a:t>
            </a:r>
            <a:br>
              <a:rPr lang="cs-CZ" dirty="0" smtClean="0"/>
            </a:br>
            <a:r>
              <a:rPr lang="cs-CZ" dirty="0" smtClean="0"/>
              <a:t>byl významný romantický ruský hudební skladatel a pedagog (vyučoval harmonii a orchestraci, jejímž byl mistrem).</a:t>
            </a:r>
            <a:r>
              <a:rPr lang="cs-CZ" dirty="0"/>
              <a:t>  </a:t>
            </a:r>
            <a:r>
              <a:rPr lang="cs-CZ" dirty="0" err="1"/>
              <a:t>Rimskij</a:t>
            </a:r>
            <a:r>
              <a:rPr lang="cs-CZ" dirty="0"/>
              <a:t>-Korsakov jako první předložil svou představu synestetického (</a:t>
            </a:r>
            <a:r>
              <a:rPr lang="cs-CZ" dirty="0" smtClean="0"/>
              <a:t>více smyslového</a:t>
            </a:r>
            <a:r>
              <a:rPr lang="cs-CZ" dirty="0"/>
              <a:t>) vnímání hudby (sluch a zrak), kde určitému tónu je pevně přiřazena určitá </a:t>
            </a:r>
            <a:r>
              <a:rPr lang="cs-CZ" dirty="0" smtClean="0"/>
              <a:t>barva. Je autorem mnoha oper</a:t>
            </a:r>
            <a:br>
              <a:rPr lang="cs-CZ" dirty="0" smtClean="0"/>
            </a:br>
            <a:r>
              <a:rPr lang="cs-CZ" i="1" dirty="0"/>
              <a:t>Šeherezáda</a:t>
            </a:r>
            <a:r>
              <a:rPr lang="cs-CZ" dirty="0"/>
              <a:t> </a:t>
            </a:r>
            <a:r>
              <a:rPr lang="cs-CZ" dirty="0" smtClean="0"/>
              <a:t>,</a:t>
            </a:r>
            <a:r>
              <a:rPr lang="cs-CZ" dirty="0"/>
              <a:t> </a:t>
            </a:r>
            <a:r>
              <a:rPr lang="cs-CZ" i="1" dirty="0"/>
              <a:t>Zlatý </a:t>
            </a:r>
            <a:r>
              <a:rPr lang="cs-CZ" i="1" dirty="0" smtClean="0"/>
              <a:t>kohoutek, </a:t>
            </a:r>
            <a:r>
              <a:rPr lang="cs-CZ" i="1" dirty="0" err="1"/>
              <a:t>Pskoviťanka</a:t>
            </a:r>
            <a:r>
              <a:rPr lang="cs-CZ" i="1" dirty="0"/>
              <a:t> (Car Ivan Hrozný</a:t>
            </a:r>
            <a:r>
              <a:rPr lang="cs-CZ" i="1" dirty="0" smtClean="0"/>
              <a:t>).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80076"/>
            <a:ext cx="3675512" cy="467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lačítko akce: Zvuk 2">
            <a:hlinkClick r:id="rId4" highlightClick="1"/>
          </p:cNvPr>
          <p:cNvSpPr/>
          <p:nvPr/>
        </p:nvSpPr>
        <p:spPr>
          <a:xfrm>
            <a:off x="2771800" y="2996952"/>
            <a:ext cx="1584176" cy="79208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Zpět nebo Předchozí 3">
            <a:hlinkClick r:id="rId5" action="ppaction://hlinksldjump" highlightClick="1"/>
          </p:cNvPr>
          <p:cNvSpPr/>
          <p:nvPr/>
        </p:nvSpPr>
        <p:spPr>
          <a:xfrm>
            <a:off x="2771800" y="4365104"/>
            <a:ext cx="1584176" cy="8640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86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88" y="0"/>
            <a:ext cx="946625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César </a:t>
            </a:r>
            <a:r>
              <a:rPr lang="cs-CZ" sz="3200" dirty="0" err="1" smtClean="0">
                <a:solidFill>
                  <a:srgbClr val="FF0000"/>
                </a:solidFill>
              </a:rPr>
              <a:t>Antonovič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sz="3200" dirty="0" err="1" smtClean="0">
                <a:solidFill>
                  <a:srgbClr val="FF0000"/>
                </a:solidFill>
              </a:rPr>
              <a:t>Kjui</a:t>
            </a:r>
            <a:r>
              <a:rPr lang="cs-CZ" sz="3200" dirty="0" smtClean="0">
                <a:solidFill>
                  <a:srgbClr val="FF0000"/>
                </a:solidFill>
              </a:rPr>
              <a:t/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dirty="0" smtClean="0"/>
              <a:t>(6. ledna 1835 (podle juliánského kalendáře), Vilnius - 13. března 1918, Petrohrad) byl Rus s francouzským a litevským původem, který vynikl především jako přední skladatel hudebního romantismu a významný člen tzv. Ruské pětky. Autor </a:t>
            </a:r>
            <a:r>
              <a:rPr lang="cs-CZ" dirty="0"/>
              <a:t> opery </a:t>
            </a:r>
            <a:r>
              <a:rPr lang="cs-CZ" i="1" dirty="0"/>
              <a:t>William </a:t>
            </a:r>
            <a:r>
              <a:rPr lang="cs-CZ" i="1" dirty="0" err="1" smtClean="0"/>
              <a:t>Ratcliff</a:t>
            </a:r>
            <a:r>
              <a:rPr lang="cs-CZ" i="1" dirty="0" smtClean="0"/>
              <a:t>.</a:t>
            </a:r>
            <a:br>
              <a:rPr lang="cs-CZ" i="1" dirty="0" smtClean="0"/>
            </a:br>
            <a:r>
              <a:rPr lang="cs-CZ" dirty="0" smtClean="0"/>
              <a:t>Do </a:t>
            </a:r>
            <a:r>
              <a:rPr lang="cs-CZ" dirty="0"/>
              <a:t>dějin </a:t>
            </a:r>
            <a:r>
              <a:rPr lang="cs-CZ" dirty="0" smtClean="0"/>
              <a:t>hudby se zapsal </a:t>
            </a:r>
            <a:r>
              <a:rPr lang="cs-CZ" dirty="0"/>
              <a:t>i svou výraznou činností hudebního kritika </a:t>
            </a:r>
            <a:r>
              <a:rPr lang="cs-CZ" dirty="0" smtClean="0"/>
              <a:t>.</a:t>
            </a:r>
            <a:r>
              <a:rPr lang="cs-CZ" i="1" dirty="0" smtClean="0"/>
              <a:t/>
            </a:r>
            <a:br>
              <a:rPr lang="cs-CZ" i="1" dirty="0" smtClean="0"/>
            </a:b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767" y="1969770"/>
            <a:ext cx="3655130" cy="4818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lačítko akce: Zvuk 2">
            <a:hlinkClick r:id="rId3" highlightClick="1"/>
          </p:cNvPr>
          <p:cNvSpPr/>
          <p:nvPr/>
        </p:nvSpPr>
        <p:spPr>
          <a:xfrm>
            <a:off x="2771800" y="2708920"/>
            <a:ext cx="1656184" cy="86409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Zpět nebo Předchozí 3">
            <a:hlinkClick r:id="rId4" action="ppaction://hlinksldjump" highlightClick="1"/>
          </p:cNvPr>
          <p:cNvSpPr/>
          <p:nvPr/>
        </p:nvSpPr>
        <p:spPr>
          <a:xfrm>
            <a:off x="2771800" y="4293096"/>
            <a:ext cx="1656184" cy="8640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21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7126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Petr </a:t>
            </a:r>
            <a:r>
              <a:rPr lang="cs-CZ" sz="3200" dirty="0" err="1" smtClean="0">
                <a:solidFill>
                  <a:srgbClr val="FF0000"/>
                </a:solidFill>
              </a:rPr>
              <a:t>Iljič</a:t>
            </a:r>
            <a:r>
              <a:rPr lang="cs-CZ" sz="3200" dirty="0" smtClean="0">
                <a:solidFill>
                  <a:srgbClr val="FF0000"/>
                </a:solidFill>
              </a:rPr>
              <a:t> Čajkovskij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7. května 1840, </a:t>
            </a:r>
            <a:r>
              <a:rPr lang="cs-CZ" sz="2000" dirty="0" err="1" smtClean="0"/>
              <a:t>Votkinsk</a:t>
            </a:r>
            <a:r>
              <a:rPr lang="cs-CZ" sz="2000" dirty="0" smtClean="0"/>
              <a:t> - 6. listopad 1893, Petrohrad)</a:t>
            </a:r>
            <a:br>
              <a:rPr lang="cs-CZ" sz="2000" dirty="0" smtClean="0"/>
            </a:br>
            <a:r>
              <a:rPr lang="cs-CZ" sz="2000" dirty="0" smtClean="0"/>
              <a:t>byl ruský hudební skladatel. Stal se jedním z nejvýznamnějších hudebních skladatelů, nejen v Rusku. Spojoval prvky ruské lidové hudby s evropskou vážnou hudbou.</a:t>
            </a:r>
            <a:r>
              <a:rPr lang="cs-CZ" sz="2000" dirty="0"/>
              <a:t> Čajkovskij složil šest </a:t>
            </a:r>
            <a:r>
              <a:rPr lang="cs-CZ" sz="2000" dirty="0" smtClean="0"/>
              <a:t>symfonií, ale nejvíce </a:t>
            </a:r>
            <a:r>
              <a:rPr lang="cs-CZ" sz="2000" dirty="0"/>
              <a:t>ho však proslavila jeho baletní díla </a:t>
            </a:r>
            <a:r>
              <a:rPr lang="cs-CZ" sz="2000" i="1" dirty="0">
                <a:solidFill>
                  <a:srgbClr val="00B0F0"/>
                </a:solidFill>
              </a:rPr>
              <a:t>Labutí jezero</a:t>
            </a:r>
            <a:r>
              <a:rPr lang="cs-CZ" sz="2000" dirty="0"/>
              <a:t> a </a:t>
            </a:r>
            <a:r>
              <a:rPr lang="cs-CZ" sz="2000" i="1" dirty="0">
                <a:solidFill>
                  <a:srgbClr val="00B0F0"/>
                </a:solidFill>
              </a:rPr>
              <a:t>Šípková Růženka</a:t>
            </a:r>
            <a:endParaRPr lang="cs-CZ" sz="2000" dirty="0">
              <a:solidFill>
                <a:srgbClr val="00B0F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4139952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lačítko akce: Zvuk 2">
            <a:hlinkClick r:id="rId4" highlightClick="1"/>
          </p:cNvPr>
          <p:cNvSpPr/>
          <p:nvPr/>
        </p:nvSpPr>
        <p:spPr>
          <a:xfrm>
            <a:off x="2195736" y="2852936"/>
            <a:ext cx="1584176" cy="86409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Zpět nebo Předchozí 3">
            <a:hlinkClick r:id="rId5" action="ppaction://hlinksldjump" highlightClick="1"/>
          </p:cNvPr>
          <p:cNvSpPr/>
          <p:nvPr/>
        </p:nvSpPr>
        <p:spPr>
          <a:xfrm>
            <a:off x="2195736" y="4423420"/>
            <a:ext cx="1584176" cy="8777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74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110</TotalTime>
  <Words>61</Words>
  <Application>Microsoft Office PowerPoint</Application>
  <PresentationFormat>Předvádění na obrazovce (4:3)</PresentationFormat>
  <Paragraphs>24</Paragraphs>
  <Slides>10</Slides>
  <Notes>6</Notes>
  <HiddenSlides>7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Aerodynamika</vt:lpstr>
      <vt:lpstr>Romantismus v hudbě ruských skladatelů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Romantismus v hudbě ruských skladatelů</dc:title>
  <dc:creator>zs skolni</dc:creator>
  <cp:lastModifiedBy>Admin Školní</cp:lastModifiedBy>
  <cp:revision>15</cp:revision>
  <dcterms:created xsi:type="dcterms:W3CDTF">2012-06-21T07:46:41Z</dcterms:created>
  <dcterms:modified xsi:type="dcterms:W3CDTF">2012-12-18T09:40:37Z</dcterms:modified>
</cp:coreProperties>
</file>