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6" r:id="rId3"/>
    <p:sldId id="257" r:id="rId4"/>
    <p:sldId id="262" r:id="rId5"/>
    <p:sldId id="261" r:id="rId6"/>
    <p:sldId id="260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66695-E906-4E52-A38A-37E4BA7511B9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91DD2-A99D-42F0-A100-A66F1C155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09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http://t2.gstatic.com/images?q=tbn:ANd9GcS2SoaQIAlrwQHvbAIlZKCgS9wja-a3LNG0zB7O0RwK9cInwES31w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FA38A-3AB7-405F-9673-0ADF043A76AB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255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http://t1.gstatic.com/images?q=tbn:ANd9GcROxNKBa5On2o93-7WRp8ZSaS51-bbyKX_M1mVtoZsqjmPIRQIwnw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FF62-2785-4617-94CC-DE61D88EBE18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77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http://28.media.tumblr.com/tumblr_l66mxdQWIJ1qcgy5do1_500.jpg</a:t>
            </a: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4D770F0-D8E5-4A2D-A059-4DA7649F4B7D}" type="slidenum">
              <a:rPr lang="cs-CZ">
                <a:solidFill>
                  <a:prstClr val="black"/>
                </a:solidFill>
              </a:rPr>
              <a:pPr eaLnBrk="1" hangingPunct="1"/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304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2304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71EB-E248-4F2B-AC0F-708CC4EA0BEC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0577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C227-A3BC-4849-BB8D-8D76D3945B4A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44423"/>
      </p:ext>
    </p:extLst>
  </p:cSld>
  <p:clrMapOvr>
    <a:masterClrMapping/>
  </p:clrMapOvr>
  <p:transition>
    <p:split orient="vert"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9EC20-2160-4448-AAD7-19032ADC5A68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465852"/>
      </p:ext>
    </p:extLst>
  </p:cSld>
  <p:clrMapOvr>
    <a:masterClrMapping/>
  </p:clrMapOvr>
  <p:transition>
    <p:split orient="vert"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4CC05-1D26-4D11-8DD9-B719AB12F981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61231"/>
      </p:ext>
    </p:extLst>
  </p:cSld>
  <p:clrMapOvr>
    <a:masterClrMapping/>
  </p:clrMapOvr>
  <p:transition>
    <p:split orient="vert"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C155E-8134-444D-AB5E-B41D87C273EB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969681"/>
      </p:ext>
    </p:extLst>
  </p:cSld>
  <p:clrMapOvr>
    <a:masterClrMapping/>
  </p:clrMapOvr>
  <p:transition>
    <p:split orient="vert"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B860D-E8A9-46CC-8AB9-213C80F8FC18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12708"/>
      </p:ext>
    </p:extLst>
  </p:cSld>
  <p:clrMapOvr>
    <a:masterClrMapping/>
  </p:clrMapOvr>
  <p:transition>
    <p:split orient="vert"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DD05E-3196-407F-8BFB-0D0C68F7BD85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08241"/>
      </p:ext>
    </p:extLst>
  </p:cSld>
  <p:clrMapOvr>
    <a:masterClrMapping/>
  </p:clrMapOvr>
  <p:transition>
    <p:split orient="vert"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8A26F-373A-49EA-8512-D758B5B0E9D6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65382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10876-49DA-4459-ACF1-296A06AD78B2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76554"/>
      </p:ext>
    </p:extLst>
  </p:cSld>
  <p:clrMapOvr>
    <a:masterClrMapping/>
  </p:clrMapOvr>
  <p:transition>
    <p:split orient="vert"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425C3-CDFF-453B-B8C2-279978600CB6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19356"/>
      </p:ext>
    </p:extLst>
  </p:cSld>
  <p:clrMapOvr>
    <a:masterClrMapping/>
  </p:clrMapOvr>
  <p:transition>
    <p:split orient="vert"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0D117-51FB-4682-AAAA-63591E27A797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48925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D9661F-1528-47EE-B1D5-F844217A5D92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C65C00-5EB3-440C-94F5-155D7BB595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2937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>
                <a:solidFill>
                  <a:srgbClr val="FFFFFF"/>
                </a:solidFill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293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E5C462-9892-46AA-B730-1AB0B7AC6F69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5822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9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9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9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9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9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9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9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9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9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9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9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9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9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1" grpId="0"/>
      <p:bldP spid="229382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9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938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938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938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9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938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938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938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9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938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938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938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9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938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938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938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93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2938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938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2938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hyperlink" Target="http://www.youtube.com/watch?v=h4ZyuULy9zs" TargetMode="Externa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hyperlink" Target="http://www.youtube.com/watch?v=KRxS7Q64xU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hyperlink" Target="http://www.youtube.com/watch?v=HC2PF9r9Nhs&amp;feature=fvst" TargetMode="Externa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2420888"/>
            <a:ext cx="7175351" cy="2504569"/>
          </a:xfrm>
        </p:spPr>
        <p:txBody>
          <a:bodyPr/>
          <a:lstStyle/>
          <a:p>
            <a:r>
              <a:rPr lang="cs-CZ" dirty="0" smtClean="0"/>
              <a:t>Vývoj populární hudby v letech 1930 - 1940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043" y="5134237"/>
            <a:ext cx="6437313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5761037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6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404664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- 1929  tzv. černý pátek  (Newyorská burza), po něm následovala hospodářská krize, muzikanti přišli rázem o práci, na zábavu nebyly peníze ani nálada</a:t>
            </a:r>
          </a:p>
          <a:p>
            <a:r>
              <a:rPr lang="cs-CZ" dirty="0" smtClean="0"/>
              <a:t>- lidé začali poslouchat rozhlas, nových stanic přibývalo, v rozhlase nacházejí uplatnění nejvšestrannější jazzoví hudebníci (ale skladby, které zde hráli, neměly s jazzem moc společného)</a:t>
            </a:r>
          </a:p>
          <a:p>
            <a:r>
              <a:rPr lang="cs-CZ" dirty="0" smtClean="0"/>
              <a:t>- po večerech pro muzikanty velice atraktivní hraní v malých klubech, tzv. jam </a:t>
            </a:r>
            <a:r>
              <a:rPr lang="cs-CZ" dirty="0" err="1" smtClean="0"/>
              <a:t>sessiones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232139" y="2610683"/>
            <a:ext cx="8820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ve 30. letech 20.stol. se rodí nový hudební styl </a:t>
            </a:r>
            <a:r>
              <a:rPr lang="cs-CZ" dirty="0" smtClean="0">
                <a:solidFill>
                  <a:srgbClr val="FF0000"/>
                </a:solidFill>
              </a:rPr>
              <a:t>SWING</a:t>
            </a:r>
          </a:p>
          <a:p>
            <a:r>
              <a:rPr lang="cs-CZ" dirty="0" smtClean="0"/>
              <a:t>- BIG BANDY tvoří základ pro swingovou hudbu</a:t>
            </a:r>
          </a:p>
          <a:p>
            <a:r>
              <a:rPr lang="cs-CZ" dirty="0" smtClean="0"/>
              <a:t>- nejrůznější složení, obvyklé: 4 trubky, 4 trombony, 5 saxofonů a rytmika (bicí, basa, kytara a piano) + zpěváci a dirigent</a:t>
            </a:r>
          </a:p>
          <a:p>
            <a:r>
              <a:rPr lang="cs-CZ" dirty="0" smtClean="0"/>
              <a:t>- dechaři hráli v sekcích, což vyžadovalo dokonalou souhru, ladění a frázování</a:t>
            </a:r>
          </a:p>
          <a:p>
            <a:r>
              <a:rPr lang="cs-CZ" dirty="0" smtClean="0"/>
              <a:t>- 1933 došlo k oživení  zábavního průmyslu a lidé se začali opět bavit</a:t>
            </a:r>
          </a:p>
          <a:p>
            <a:r>
              <a:rPr lang="cs-CZ" dirty="0" smtClean="0"/>
              <a:t>- 1938 se uskutečnil v New Yorku swingový karneval, na kterém tančilo 2500 tanečníků – swing se stává masovou záležitostí</a:t>
            </a:r>
          </a:p>
          <a:p>
            <a:r>
              <a:rPr lang="cs-CZ" dirty="0" smtClean="0"/>
              <a:t>- v čele nejslavnějších swingových kapel stáli: </a:t>
            </a:r>
            <a:r>
              <a:rPr lang="cs-CZ" dirty="0" err="1" smtClean="0"/>
              <a:t>Duke</a:t>
            </a:r>
            <a:r>
              <a:rPr lang="cs-CZ" dirty="0" smtClean="0"/>
              <a:t> </a:t>
            </a:r>
            <a:r>
              <a:rPr lang="cs-CZ" dirty="0" err="1" smtClean="0"/>
              <a:t>Ellington</a:t>
            </a:r>
            <a:r>
              <a:rPr lang="cs-CZ" dirty="0" smtClean="0"/>
              <a:t>, </a:t>
            </a:r>
            <a:r>
              <a:rPr lang="cs-CZ" dirty="0" err="1" smtClean="0"/>
              <a:t>Count</a:t>
            </a:r>
            <a:r>
              <a:rPr lang="cs-CZ" dirty="0" smtClean="0"/>
              <a:t> </a:t>
            </a:r>
            <a:r>
              <a:rPr lang="cs-CZ" dirty="0" err="1" smtClean="0"/>
              <a:t>Basie</a:t>
            </a:r>
            <a:r>
              <a:rPr lang="cs-CZ" dirty="0" smtClean="0"/>
              <a:t>, </a:t>
            </a:r>
            <a:r>
              <a:rPr lang="cs-CZ" dirty="0" err="1" smtClean="0"/>
              <a:t>Benny</a:t>
            </a:r>
            <a:r>
              <a:rPr lang="cs-CZ" dirty="0" smtClean="0"/>
              <a:t> </a:t>
            </a:r>
            <a:r>
              <a:rPr lang="cs-CZ" dirty="0" err="1" smtClean="0"/>
              <a:t>Goodman</a:t>
            </a:r>
            <a:endParaRPr lang="cs-CZ" dirty="0" smtClean="0"/>
          </a:p>
          <a:p>
            <a:r>
              <a:rPr lang="cs-CZ" dirty="0" smtClean="0"/>
              <a:t>- zpěváci swingu: </a:t>
            </a:r>
            <a:r>
              <a:rPr lang="cs-CZ" dirty="0" smtClean="0">
                <a:hlinkClick r:id="rId2" action="ppaction://hlinksldjump"/>
              </a:rPr>
              <a:t>Billie </a:t>
            </a:r>
            <a:r>
              <a:rPr lang="cs-CZ" dirty="0" err="1" smtClean="0">
                <a:hlinkClick r:id="rId2" action="ppaction://hlinksldjump"/>
              </a:rPr>
              <a:t>Holiday</a:t>
            </a:r>
            <a:r>
              <a:rPr lang="cs-CZ" dirty="0" smtClean="0"/>
              <a:t>, Bing </a:t>
            </a:r>
            <a:r>
              <a:rPr lang="cs-CZ" dirty="0" err="1" smtClean="0"/>
              <a:t>Crosby</a:t>
            </a:r>
            <a:r>
              <a:rPr lang="cs-CZ" dirty="0" smtClean="0"/>
              <a:t>, </a:t>
            </a:r>
            <a:r>
              <a:rPr lang="cs-CZ" dirty="0" smtClean="0">
                <a:hlinkClick r:id="rId3" action="ppaction://hlinksldjump"/>
              </a:rPr>
              <a:t>Frank </a:t>
            </a:r>
            <a:r>
              <a:rPr lang="cs-CZ" dirty="0" err="1" smtClean="0">
                <a:hlinkClick r:id="rId3" action="ppaction://hlinksldjump"/>
              </a:rPr>
              <a:t>Sinatra</a:t>
            </a:r>
            <a:r>
              <a:rPr lang="cs-CZ" dirty="0" smtClean="0"/>
              <a:t>, </a:t>
            </a:r>
            <a:r>
              <a:rPr lang="cs-CZ" dirty="0" smtClean="0">
                <a:hlinkClick r:id="rId2" action="ppaction://hlinksldjump"/>
              </a:rPr>
              <a:t>Ella Fitzgerald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407" y="476672"/>
            <a:ext cx="5637010" cy="882119"/>
          </a:xfrm>
        </p:spPr>
        <p:txBody>
          <a:bodyPr/>
          <a:lstStyle/>
          <a:p>
            <a:r>
              <a:rPr lang="cs-CZ" sz="3200" dirty="0" err="1">
                <a:solidFill>
                  <a:srgbClr val="FF0000"/>
                </a:solidFill>
              </a:rPr>
              <a:t>Billie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err="1">
                <a:solidFill>
                  <a:srgbClr val="FF0000"/>
                </a:solidFill>
              </a:rPr>
              <a:t>Holiday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146885"/>
            <a:ext cx="4248472" cy="4532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0" y="1397675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800" dirty="0" smtClean="0">
                <a:solidFill>
                  <a:prstClr val="black"/>
                </a:solidFill>
              </a:rPr>
              <a:t>(7. dubna 1915 – 17. července 1959), dříve také známá pod pseudonymem Lady </a:t>
            </a:r>
            <a:r>
              <a:rPr lang="cs-CZ" sz="2800" dirty="0" err="1" smtClean="0">
                <a:solidFill>
                  <a:prstClr val="black"/>
                </a:solidFill>
              </a:rPr>
              <a:t>Day</a:t>
            </a:r>
            <a:r>
              <a:rPr lang="cs-CZ" sz="2800" dirty="0" smtClean="0">
                <a:solidFill>
                  <a:prstClr val="black"/>
                </a:solidFill>
              </a:rPr>
              <a:t> byla americká jazzová zpěvačka s emotivním, dojemným hlasem. Společně se Sarah Vaughanovou a Ellou Fitzgeraldovou je označována jako jedna z největších jazzových zpěvaček všech dob.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5" name="Tlačítko akce: Zvuk 4">
            <a:hlinkClick r:id="rId5" highlightClick="1">
              <a:snd r:embed="rId4" name="applause.wav"/>
            </a:hlinkClick>
          </p:cNvPr>
          <p:cNvSpPr/>
          <p:nvPr/>
        </p:nvSpPr>
        <p:spPr>
          <a:xfrm>
            <a:off x="4899977" y="5298701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Tlačítko akce: Dopředu nebo Další 5">
            <a:hlinkClick r:id="rId6" action="ppaction://hlinksldjump" highlightClick="1"/>
          </p:cNvPr>
          <p:cNvSpPr/>
          <p:nvPr/>
        </p:nvSpPr>
        <p:spPr>
          <a:xfrm>
            <a:off x="7019764" y="529870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46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22521" y="0"/>
            <a:ext cx="5637010" cy="882119"/>
          </a:xfrm>
        </p:spPr>
        <p:txBody>
          <a:bodyPr/>
          <a:lstStyle/>
          <a:p>
            <a:r>
              <a:rPr lang="cs-CZ" sz="3200" dirty="0">
                <a:solidFill>
                  <a:srgbClr val="FF0000"/>
                </a:solidFill>
              </a:rPr>
              <a:t>Ella Fitzgeraldová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697" y="547011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 smtClean="0">
                <a:solidFill>
                  <a:prstClr val="black"/>
                </a:solidFill>
              </a:rPr>
              <a:t>Narozena  25. dubna 1917, Virginie, USA </a:t>
            </a:r>
            <a:br>
              <a:rPr lang="cs-CZ" sz="2400" dirty="0" smtClean="0">
                <a:solidFill>
                  <a:prstClr val="black"/>
                </a:solidFill>
              </a:rPr>
            </a:br>
            <a:r>
              <a:rPr lang="cs-CZ" sz="2400" dirty="0" smtClean="0">
                <a:solidFill>
                  <a:prstClr val="black"/>
                </a:solidFill>
              </a:rPr>
              <a:t>- 15.června 1996, </a:t>
            </a:r>
            <a:r>
              <a:rPr lang="cs-CZ" sz="2400" dirty="0" err="1" smtClean="0">
                <a:solidFill>
                  <a:prstClr val="black"/>
                </a:solidFill>
              </a:rPr>
              <a:t>Beverly</a:t>
            </a:r>
            <a:r>
              <a:rPr lang="cs-CZ" sz="2400" dirty="0" smtClean="0">
                <a:solidFill>
                  <a:prstClr val="black"/>
                </a:solidFill>
              </a:rPr>
              <a:t> </a:t>
            </a:r>
            <a:r>
              <a:rPr lang="cs-CZ" sz="2400" dirty="0" err="1" smtClean="0">
                <a:solidFill>
                  <a:prstClr val="black"/>
                </a:solidFill>
              </a:rPr>
              <a:t>Hills</a:t>
            </a:r>
            <a:r>
              <a:rPr lang="cs-CZ" sz="2400" dirty="0" smtClean="0">
                <a:solidFill>
                  <a:prstClr val="black"/>
                </a:solidFill>
              </a:rPr>
              <a:t>, Kalifornie, USA) </a:t>
            </a:r>
            <a:br>
              <a:rPr lang="cs-CZ" sz="2400" dirty="0" smtClean="0">
                <a:solidFill>
                  <a:prstClr val="black"/>
                </a:solidFill>
              </a:rPr>
            </a:br>
            <a:r>
              <a:rPr lang="cs-CZ" sz="2400" dirty="0" smtClean="0">
                <a:solidFill>
                  <a:prstClr val="black"/>
                </a:solidFill>
              </a:rPr>
              <a:t>byla americká jazzová swingová zpěvačka.</a:t>
            </a:r>
            <a:endParaRPr lang="cs-CZ" sz="2400" dirty="0">
              <a:solidFill>
                <a:prstClr val="black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47011"/>
            <a:ext cx="3744416" cy="5797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5178" y="270892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cs-CZ" sz="2400" dirty="0">
                <a:solidFill>
                  <a:srgbClr val="00B050"/>
                </a:solidFill>
              </a:rPr>
              <a:t>Její dominantou byl precizní, temperamentní a "nestárnoucí" hlas s nádhernou barvou a rozsahem tři oktávy.</a:t>
            </a:r>
            <a:br>
              <a:rPr lang="cs-CZ" sz="2400" dirty="0">
                <a:solidFill>
                  <a:srgbClr val="00B050"/>
                </a:solidFill>
              </a:rPr>
            </a:br>
            <a:r>
              <a:rPr lang="cs-CZ" sz="2400" dirty="0">
                <a:solidFill>
                  <a:srgbClr val="00B050"/>
                </a:solidFill>
              </a:rPr>
              <a:t> Originálním způsobem dokázala podat pomalé jazzové balady stejně famózně jako temperamentní živé songy.</a:t>
            </a:r>
          </a:p>
        </p:txBody>
      </p:sp>
      <p:sp>
        <p:nvSpPr>
          <p:cNvPr id="6" name="Tlačítko akce: Video 5">
            <a:hlinkClick r:id="rId4" highlightClick="1"/>
          </p:cNvPr>
          <p:cNvSpPr/>
          <p:nvPr/>
        </p:nvSpPr>
        <p:spPr>
          <a:xfrm>
            <a:off x="1187624" y="5755908"/>
            <a:ext cx="1042416" cy="936104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Zpět nebo Předchozí 6">
            <a:hlinkClick r:id="rId5" action="ppaction://hlinksldjump" highlightClick="1"/>
          </p:cNvPr>
          <p:cNvSpPr/>
          <p:nvPr/>
        </p:nvSpPr>
        <p:spPr>
          <a:xfrm>
            <a:off x="3419872" y="5949280"/>
            <a:ext cx="1186825" cy="7427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410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6988"/>
            <a:ext cx="2633663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1763" y="42863"/>
            <a:ext cx="7772400" cy="1368425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dirty="0" smtClean="0">
                <a:solidFill>
                  <a:schemeClr val="hlink"/>
                </a:solidFill>
              </a:rPr>
              <a:t>      </a:t>
            </a:r>
            <a:r>
              <a:rPr lang="cs-CZ" sz="6000" dirty="0" smtClean="0">
                <a:solidFill>
                  <a:schemeClr val="hlink"/>
                </a:solidFill>
                <a:latin typeface="Algerian" pitchFamily="82" charset="0"/>
              </a:rPr>
              <a:t>Frank  </a:t>
            </a:r>
            <a:r>
              <a:rPr lang="cs-CZ" sz="6000" dirty="0" err="1" smtClean="0">
                <a:solidFill>
                  <a:schemeClr val="hlink"/>
                </a:solidFill>
                <a:latin typeface="Algerian" pitchFamily="82" charset="0"/>
              </a:rPr>
              <a:t>Sinatra</a:t>
            </a:r>
            <a:endParaRPr lang="cs-CZ" sz="6000" dirty="0" smtClean="0">
              <a:solidFill>
                <a:schemeClr val="hlink"/>
              </a:solidFill>
              <a:latin typeface="Algerian" pitchFamily="82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1268413"/>
            <a:ext cx="6400800" cy="18002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accent1"/>
                </a:solidFill>
                <a:latin typeface="Times New Roman" pitchFamily="18" charset="0"/>
              </a:rPr>
              <a:t>Datum</a:t>
            </a:r>
            <a:r>
              <a:rPr lang="cs-CZ" dirty="0" smtClean="0">
                <a:latin typeface="Rockwell" pitchFamily="18" charset="0"/>
              </a:rPr>
              <a:t> </a:t>
            </a:r>
            <a:r>
              <a:rPr lang="cs-CZ" dirty="0" smtClean="0">
                <a:solidFill>
                  <a:schemeClr val="accent1"/>
                </a:solidFill>
                <a:latin typeface="Times New Roman" pitchFamily="18" charset="0"/>
              </a:rPr>
              <a:t>narození </a:t>
            </a:r>
            <a:r>
              <a:rPr lang="cs-CZ" dirty="0" smtClean="0"/>
              <a:t>: </a:t>
            </a:r>
            <a:r>
              <a:rPr lang="cs-CZ" sz="2800" dirty="0" smtClean="0"/>
              <a:t>12.12.1915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111111"/>
                </a:solidFill>
                <a:latin typeface="Times New Roman" pitchFamily="18" charset="0"/>
              </a:rPr>
              <a:t>Datum úmrtí </a:t>
            </a:r>
            <a:r>
              <a:rPr lang="cs-CZ" dirty="0" smtClean="0">
                <a:latin typeface="Times New Roman" pitchFamily="18" charset="0"/>
              </a:rPr>
              <a:t>:  </a:t>
            </a:r>
            <a:r>
              <a:rPr lang="cs-CZ" sz="2800" dirty="0" smtClean="0">
                <a:latin typeface="Times New Roman" pitchFamily="18" charset="0"/>
              </a:rPr>
              <a:t>14.5.1998</a:t>
            </a:r>
          </a:p>
          <a:p>
            <a:pPr eaLnBrk="1" hangingPunct="1">
              <a:defRPr/>
            </a:pPr>
            <a:r>
              <a:rPr lang="cs-CZ" sz="2400" u="sng" dirty="0" smtClean="0">
                <a:solidFill>
                  <a:srgbClr val="FFFF00"/>
                </a:solidFill>
              </a:rPr>
              <a:t>Místo</a:t>
            </a:r>
            <a:r>
              <a:rPr lang="cs-CZ" sz="2400" u="sng" dirty="0" smtClean="0"/>
              <a:t> </a:t>
            </a:r>
            <a:r>
              <a:rPr lang="cs-CZ" sz="2400" u="sng" dirty="0" smtClean="0">
                <a:solidFill>
                  <a:srgbClr val="FFFF00"/>
                </a:solidFill>
              </a:rPr>
              <a:t>narození</a:t>
            </a:r>
            <a:r>
              <a:rPr lang="cs-CZ" sz="2400" dirty="0" smtClean="0"/>
              <a:t>: </a:t>
            </a:r>
            <a:r>
              <a:rPr lang="cs-CZ" sz="2400" dirty="0" err="1" smtClean="0"/>
              <a:t>Hoboken,New</a:t>
            </a:r>
            <a:r>
              <a:rPr lang="cs-CZ" sz="2400" dirty="0" smtClean="0"/>
              <a:t> </a:t>
            </a:r>
            <a:r>
              <a:rPr lang="cs-CZ" sz="2400" dirty="0" err="1" smtClean="0"/>
              <a:t>Jersey,USA</a:t>
            </a:r>
            <a:endParaRPr lang="cs-CZ" sz="2400" dirty="0" smtClean="0"/>
          </a:p>
        </p:txBody>
      </p:sp>
      <p:sp>
        <p:nvSpPr>
          <p:cNvPr id="3077" name="Obdélník 2"/>
          <p:cNvSpPr>
            <a:spLocks noChangeArrowheads="1"/>
          </p:cNvSpPr>
          <p:nvPr/>
        </p:nvSpPr>
        <p:spPr bwMode="auto">
          <a:xfrm>
            <a:off x="85725" y="3409950"/>
            <a:ext cx="89503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smtClean="0">
                <a:solidFill>
                  <a:srgbClr val="FFFFFF"/>
                </a:solidFill>
              </a:rPr>
              <a:t>- Legenda populární světové hudby, zpěvák , herec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smtClean="0">
                <a:solidFill>
                  <a:srgbClr val="FFFFFF"/>
                </a:solidFill>
              </a:rPr>
              <a:t>- majitel dokonalého hlasu, syn italských rodičů</a:t>
            </a:r>
            <a:br>
              <a:rPr lang="cs-CZ" sz="2400" smtClean="0">
                <a:solidFill>
                  <a:srgbClr val="FFFFFF"/>
                </a:solidFill>
              </a:rPr>
            </a:br>
            <a:endParaRPr lang="cs-CZ" sz="240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smtClean="0">
                <a:solidFill>
                  <a:srgbClr val="FFFFFF"/>
                </a:solidFill>
              </a:rPr>
              <a:t>Pod vlivem Binga Crosbyho začínal na večírcích a v kavárnách, později zpívá v místních rádiích. </a:t>
            </a:r>
          </a:p>
        </p:txBody>
      </p:sp>
      <p:sp>
        <p:nvSpPr>
          <p:cNvPr id="4" name="Tlačítko akce: Zvuk 3">
            <a:hlinkClick r:id="rId5" highlightClick="1">
              <a:snd r:embed="rId4" name="applause.wav"/>
            </a:hlinkClick>
          </p:cNvPr>
          <p:cNvSpPr/>
          <p:nvPr/>
        </p:nvSpPr>
        <p:spPr>
          <a:xfrm>
            <a:off x="1042988" y="5661025"/>
            <a:ext cx="1441450" cy="1008063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Tlačítko akce: Dopředu nebo Další 4">
            <a:hlinkClick r:id="rId6" action="ppaction://hlinksldjump" highlightClick="1"/>
          </p:cNvPr>
          <p:cNvSpPr/>
          <p:nvPr/>
        </p:nvSpPr>
        <p:spPr>
          <a:xfrm>
            <a:off x="5580063" y="5661025"/>
            <a:ext cx="1512887" cy="1008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31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071" y="5346700"/>
            <a:ext cx="6437313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286000" y="2274838"/>
            <a:ext cx="62464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Autor :       </a:t>
            </a:r>
            <a:r>
              <a:rPr lang="cs-CZ" sz="2000" dirty="0" err="1"/>
              <a:t>Trýzna</a:t>
            </a:r>
            <a:r>
              <a:rPr lang="cs-CZ" sz="2000" dirty="0"/>
              <a:t>  Stanislav</a:t>
            </a:r>
          </a:p>
          <a:p>
            <a:r>
              <a:rPr lang="cs-CZ" sz="2000" dirty="0"/>
              <a:t>Školní rok :2011/2012</a:t>
            </a:r>
          </a:p>
          <a:p>
            <a:r>
              <a:rPr lang="cs-CZ" sz="2000" dirty="0"/>
              <a:t>Určeno pro : devátý ročník</a:t>
            </a:r>
          </a:p>
          <a:p>
            <a:r>
              <a:rPr lang="cs-CZ" sz="2000" dirty="0"/>
              <a:t>Předmět: hudební výchova</a:t>
            </a:r>
          </a:p>
          <a:p>
            <a:r>
              <a:rPr lang="cs-CZ" sz="2000" dirty="0"/>
              <a:t>Téma : základní orientace ve  vývoji pop. hudby do    v letech </a:t>
            </a:r>
            <a:r>
              <a:rPr lang="cs-CZ" sz="2000" dirty="0" smtClean="0"/>
              <a:t>1930-1940 </a:t>
            </a:r>
            <a:r>
              <a:rPr lang="cs-CZ" sz="2000" dirty="0"/>
              <a:t>v USA</a:t>
            </a:r>
          </a:p>
          <a:p>
            <a:r>
              <a:rPr lang="cs-CZ" sz="2000" dirty="0"/>
              <a:t>Způsob použití ve výuce:  výuková prezentace</a:t>
            </a:r>
            <a:br>
              <a:rPr lang="cs-CZ" sz="2000" dirty="0"/>
            </a:br>
            <a:r>
              <a:rPr lang="cs-CZ" sz="2000" dirty="0"/>
              <a:t>Upozornění: pro spuštění písní a fotografii musí být počítač připojen k internetu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91680" y="404664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KONEC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583598562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Štěrbina">
  <a:themeElements>
    <a:clrScheme name="Štěrbin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Štěrbi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těrbin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těrbin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156</TotalTime>
  <Words>374</Words>
  <Application>Microsoft Office PowerPoint</Application>
  <PresentationFormat>Předvádění na obrazovce (4:3)</PresentationFormat>
  <Paragraphs>38</Paragraphs>
  <Slides>6</Slides>
  <Notes>3</Notes>
  <HiddenSlides>3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Aerodynamika</vt:lpstr>
      <vt:lpstr>Štěrbina</vt:lpstr>
      <vt:lpstr>Vývoj populární hudby v letech 1930 - 1940</vt:lpstr>
      <vt:lpstr>Prezentace aplikace PowerPoint</vt:lpstr>
      <vt:lpstr>Prezentace aplikace PowerPoint</vt:lpstr>
      <vt:lpstr>Prezentace aplikace PowerPoint</vt:lpstr>
      <vt:lpstr>      Frank  Sinatra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populární hudby v letech 1930 - 1940</dc:title>
  <dc:creator>zs skolni</dc:creator>
  <cp:lastModifiedBy>zs skolni</cp:lastModifiedBy>
  <cp:revision>13</cp:revision>
  <dcterms:created xsi:type="dcterms:W3CDTF">2012-02-22T08:19:41Z</dcterms:created>
  <dcterms:modified xsi:type="dcterms:W3CDTF">2013-01-08T13:41:54Z</dcterms:modified>
</cp:coreProperties>
</file>