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246A7A-84B9-4BF9-B0B2-C6D17CB672C2}" type="datetimeFigureOut">
              <a:rPr lang="cs-CZ" smtClean="0"/>
              <a:t>19.9.2012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017F98-1A47-4A44-A2A7-8DF86F4066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695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ci.rutgers.edu/~dmorton/wire.html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ndial.net/~rogerr/revere.htm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imgres?q=filmov%C3%A1+kamera&amp;num=10&amp;hl=cs&amp;biw=1308&amp;bih=751&amp;tbm=isch&amp;tbnid=C9U70mirVWsMxM:&amp;imgrefurl=http://www.fiatpeople.cz/bella-italia/italia/92/&amp;docid=NU6HCqxica1uiM&amp;imgurl=http://www.fiatpeople.cz/UserFiles/Image/Italia/Italianfilm2.jpg&amp;w=346&amp;h=347&amp;ei=0POgT4_FI5HJsgaivoSICA&amp;zoom=1&amp;iact=rc&amp;dur=0&amp;sig=118180763040748605139&amp;sqi=2&amp;page=1&amp;tbnh=130&amp;tbnw=130&amp;start=0&amp;ndsp=28&amp;ved=1t:429,r:4,s:0,i:72&amp;tx=817&amp;ty=267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imgres?q=filmov%C3%A1+kamera&amp;num=10&amp;hl=cs&amp;biw=1308&amp;bih=751&amp;tbm=isch&amp;tbnid=SRGWfcF4OnclYM:&amp;imgrefurl=http://www.pirate.co.uk/en/node/216&amp;docid=2aHVB0nhSToNfM&amp;imgurl=http://www.pirate.co.uk/files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Port_ackerman_036_v172.jpg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H%C3%B6ritz_Museum_-_Fernseher_Tesla_40001A.jpg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http://upload.wikimedia.org/wikipedia/commons/thumb/4/44/Vinyl_albums.jpg/220px-Vinyl_albums.jpg</a:t>
            </a:r>
            <a:br>
              <a:rPr lang="cs-CZ" dirty="0" smtClean="0"/>
            </a:br>
            <a:r>
              <a:rPr lang="cs-CZ" dirty="0" smtClean="0"/>
              <a:t>http://upload.wikimedia.org/wikipedia/commons/thumb/b/be/Portable_78_rpm_record_player.jpg/220px-Portable_78_rpm_record_player.jpg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17F98-1A47-4A44-A2A7-8DF86F4066F9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0423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http://www.rci.rutgers.edu/~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dmorton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/wire.html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17F98-1A47-4A44-A2A7-8DF86F4066F9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1719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http://www.sundial.net/~</a:t>
            </a:r>
            <a:r>
              <a:rPr lang="cs-CZ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rogerr</a:t>
            </a:r>
            <a:r>
              <a:rPr lang="cs-CZ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/revere.htm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17F98-1A47-4A44-A2A7-8DF86F4066F9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6790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>
                <a:hlinkClick r:id="rId3"/>
              </a:rPr>
              <a:t>http://www.google.cz/imgres?q=filmov%C3%A1+kamera&amp;num=10&amp;hl=cs&amp;biw=1308&amp;bih=751&amp;tbm=isch&amp;tbnid=C9U70mirVWsMxM:&amp;imgrefurl=http://www.fiatpeople.cz/bella-italia/italia/92/&amp;docid=NU6HCqxica1uiM&amp;imgurl=http://www.fiatpeople.cz/UserFiles/Image/Italia/Italianfilm2.jpg&amp;w=346&amp;h=347&amp;ei=0POgT4_FI5HJsgaivoSICA&amp;zoom=1&amp;iact=rc&amp;dur=0&amp;sig=118180763040748605139&amp;sqi=2&amp;page=1&amp;tbnh=130&amp;tbnw=130&amp;start=0&amp;ndsp=28&amp;ved=1t:429,r:4,s:0,i:72&amp;tx=817&amp;ty=267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17F98-1A47-4A44-A2A7-8DF86F4066F9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3444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>
                <a:hlinkClick r:id="rId3"/>
              </a:rPr>
              <a:t>http://www.google.cz/</a:t>
            </a:r>
            <a:r>
              <a:rPr lang="cs-CZ" dirty="0" err="1" smtClean="0">
                <a:hlinkClick r:id="rId3"/>
              </a:rPr>
              <a:t>imgres?q</a:t>
            </a:r>
            <a:r>
              <a:rPr lang="cs-CZ" dirty="0" smtClean="0">
                <a:hlinkClick r:id="rId3"/>
              </a:rPr>
              <a:t>=</a:t>
            </a:r>
            <a:r>
              <a:rPr lang="cs-CZ" dirty="0" err="1" smtClean="0">
                <a:hlinkClick r:id="rId3"/>
              </a:rPr>
              <a:t>filmová+kamera&amp;num</a:t>
            </a:r>
            <a:r>
              <a:rPr lang="cs-CZ" dirty="0" smtClean="0">
                <a:hlinkClick r:id="rId3"/>
              </a:rPr>
              <a:t>=10&amp;hl=</a:t>
            </a:r>
            <a:r>
              <a:rPr lang="cs-CZ" dirty="0" err="1" smtClean="0">
                <a:hlinkClick r:id="rId3"/>
              </a:rPr>
              <a:t>cs&amp;biw</a:t>
            </a:r>
            <a:r>
              <a:rPr lang="cs-CZ" dirty="0" smtClean="0">
                <a:hlinkClick r:id="rId3"/>
              </a:rPr>
              <a:t>=1308&amp;bih=751&amp;tbm=</a:t>
            </a:r>
            <a:r>
              <a:rPr lang="cs-CZ" dirty="0" err="1" smtClean="0">
                <a:hlinkClick r:id="rId3"/>
              </a:rPr>
              <a:t>isch&amp;tbnid</a:t>
            </a:r>
            <a:r>
              <a:rPr lang="cs-CZ" dirty="0" smtClean="0">
                <a:hlinkClick r:id="rId3"/>
              </a:rPr>
              <a:t>=SRGWfcF4OnclYM:&amp;</a:t>
            </a:r>
            <a:r>
              <a:rPr lang="cs-CZ" dirty="0" err="1" smtClean="0">
                <a:hlinkClick r:id="rId3"/>
              </a:rPr>
              <a:t>imgrefurl</a:t>
            </a:r>
            <a:r>
              <a:rPr lang="cs-CZ" dirty="0" smtClean="0">
                <a:hlinkClick r:id="rId3"/>
              </a:rPr>
              <a:t>=http://www.pirate.co.uk/en/node/216&amp;docid=2aHVB0nhSToNfM&amp;imgurl=http://www.pirate.co.uk/files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17F98-1A47-4A44-A2A7-8DF86F4066F9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6195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>
                <a:hlinkClick r:id="rId3"/>
              </a:rPr>
              <a:t>http://cs.wikipedia.org/wiki/Soubor:Port_ackerman_036_v172.jpg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17F98-1A47-4A44-A2A7-8DF86F4066F9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83490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>
                <a:hlinkClick r:id="rId3"/>
              </a:rPr>
              <a:t>http://cs.wikipedia.org/wiki/Soubor:H%C3%B6ritz_Museum_-_Fernseher_Tesla_40001A.jpg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17F98-1A47-4A44-A2A7-8DF86F4066F9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6986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52CB-C567-4C05-8FF8-D9211B7F7EB9}" type="datetimeFigureOut">
              <a:rPr lang="cs-CZ" smtClean="0"/>
              <a:t>19.9.2012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1AC4F-CBC3-48A7-8D30-608EDFD41986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52CB-C567-4C05-8FF8-D9211B7F7EB9}" type="datetimeFigureOut">
              <a:rPr lang="cs-CZ" smtClean="0"/>
              <a:t>19.9.2012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1AC4F-CBC3-48A7-8D30-608EDFD4198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52CB-C567-4C05-8FF8-D9211B7F7EB9}" type="datetimeFigureOut">
              <a:rPr lang="cs-CZ" smtClean="0"/>
              <a:t>19.9.2012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1AC4F-CBC3-48A7-8D30-608EDFD4198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52CB-C567-4C05-8FF8-D9211B7F7EB9}" type="datetimeFigureOut">
              <a:rPr lang="cs-CZ" smtClean="0"/>
              <a:t>19.9.2012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1AC4F-CBC3-48A7-8D30-608EDFD41986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52CB-C567-4C05-8FF8-D9211B7F7EB9}" type="datetimeFigureOut">
              <a:rPr lang="cs-CZ" smtClean="0"/>
              <a:t>19.9.2012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1AC4F-CBC3-48A7-8D30-608EDFD4198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52CB-C567-4C05-8FF8-D9211B7F7EB9}" type="datetimeFigureOut">
              <a:rPr lang="cs-CZ" smtClean="0"/>
              <a:t>19.9.2012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1AC4F-CBC3-48A7-8D30-608EDFD41986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52CB-C567-4C05-8FF8-D9211B7F7EB9}" type="datetimeFigureOut">
              <a:rPr lang="cs-CZ" smtClean="0"/>
              <a:t>19.9.2012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1AC4F-CBC3-48A7-8D30-608EDFD41986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52CB-C567-4C05-8FF8-D9211B7F7EB9}" type="datetimeFigureOut">
              <a:rPr lang="cs-CZ" smtClean="0"/>
              <a:t>19.9.2012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1AC4F-CBC3-48A7-8D30-608EDFD4198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52CB-C567-4C05-8FF8-D9211B7F7EB9}" type="datetimeFigureOut">
              <a:rPr lang="cs-CZ" smtClean="0"/>
              <a:t>19.9.2012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1AC4F-CBC3-48A7-8D30-608EDFD4198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52CB-C567-4C05-8FF8-D9211B7F7EB9}" type="datetimeFigureOut">
              <a:rPr lang="cs-CZ" smtClean="0"/>
              <a:t>19.9.2012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1AC4F-CBC3-48A7-8D30-608EDFD4198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52CB-C567-4C05-8FF8-D9211B7F7EB9}" type="datetimeFigureOut">
              <a:rPr lang="cs-CZ" smtClean="0"/>
              <a:t>19.9.2012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1AC4F-CBC3-48A7-8D30-608EDFD41986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5C252CB-C567-4C05-8FF8-D9211B7F7EB9}" type="datetimeFigureOut">
              <a:rPr lang="cs-CZ" smtClean="0"/>
              <a:t>19.9.2012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DB1AC4F-CBC3-48A7-8D30-608EDFD41986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99592" y="2420888"/>
            <a:ext cx="7175351" cy="1793167"/>
          </a:xfrm>
        </p:spPr>
        <p:txBody>
          <a:bodyPr/>
          <a:lstStyle/>
          <a:p>
            <a:r>
              <a:rPr lang="cs-CZ" sz="4000" dirty="0" smtClean="0"/>
              <a:t>Vývoj reprodukce zvuku a obrazu před 2.světovou válkou</a:t>
            </a:r>
            <a:endParaRPr lang="cs-CZ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651448"/>
            <a:ext cx="5761037" cy="14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611560" y="4431587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VY_32_INOVACE_29_Vývoj reprodukce zvuku a obrazu před </a:t>
            </a:r>
            <a:r>
              <a:rPr lang="cs-CZ" dirty="0" smtClean="0"/>
              <a:t>2.svět. válkou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457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5765" y="56818"/>
            <a:ext cx="4248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solidFill>
                  <a:srgbClr val="FF0000"/>
                </a:solidFill>
              </a:rPr>
              <a:t>Rozhlas</a:t>
            </a:r>
            <a:endParaRPr lang="cs-CZ" sz="4000" dirty="0">
              <a:solidFill>
                <a:srgbClr val="FF00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65765" y="764704"/>
            <a:ext cx="84249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 smtClean="0"/>
              <a:t>Ve 30. letech se už jednalo o vlivnou, dobře zavedenou instituci, která měla u veřejnosti autoritu. Do rozhlasu přicházeli noví lidé s odbornou kvalifikací i inovativními nápady. </a:t>
            </a:r>
            <a:r>
              <a:rPr lang="cs-CZ" sz="2800" dirty="0" err="1" smtClean="0"/>
              <a:t>Probíhé</a:t>
            </a:r>
            <a:r>
              <a:rPr lang="cs-CZ" sz="2800" dirty="0" smtClean="0"/>
              <a:t>  vysílání ze záznamu a montážemi. Rozhlas  zařadil do vysílání vzdělávací pásma a školské vysílání.</a:t>
            </a:r>
            <a:endParaRPr lang="cs-CZ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549606"/>
            <a:ext cx="4320480" cy="3119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272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49960" y="620688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0000"/>
                </a:solidFill>
              </a:rPr>
              <a:t>Televize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95536" y="1268760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/>
              <a:t>Televizní vysílání je soustava telekomunikačních zařízení pro vysílání a přijímání rychlého sledu obrázků a zvuku na dálku.</a:t>
            </a:r>
            <a:endParaRPr lang="cs-CZ" sz="2400" dirty="0"/>
          </a:p>
        </p:txBody>
      </p:sp>
      <p:sp>
        <p:nvSpPr>
          <p:cNvPr id="4" name="Obdélník 3"/>
          <p:cNvSpPr/>
          <p:nvPr/>
        </p:nvSpPr>
        <p:spPr>
          <a:xfrm>
            <a:off x="491916" y="2469089"/>
            <a:ext cx="62080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 smtClean="0"/>
              <a:t>2. listopadu 1936 začíná pravidelně vysílat BBC (na 300 majitelů TV).</a:t>
            </a:r>
          </a:p>
          <a:p>
            <a:r>
              <a:rPr lang="cs-CZ" sz="2800" dirty="0" smtClean="0"/>
              <a:t>Vznikl nový prostředek masové komunikace.</a:t>
            </a:r>
            <a:endParaRPr lang="cs-CZ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968" y="3772847"/>
            <a:ext cx="4098032" cy="3085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665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331640" y="1988840"/>
            <a:ext cx="55263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/>
              <a:t>Autor :       </a:t>
            </a:r>
            <a:r>
              <a:rPr lang="cs-CZ" sz="2000" dirty="0" err="1" smtClean="0"/>
              <a:t>Trýzna</a:t>
            </a:r>
            <a:r>
              <a:rPr lang="cs-CZ" sz="2000" dirty="0" smtClean="0"/>
              <a:t>  Stanislav</a:t>
            </a:r>
          </a:p>
          <a:p>
            <a:r>
              <a:rPr lang="cs-CZ" sz="2000" dirty="0" smtClean="0"/>
              <a:t>Školní rok :2011/2012</a:t>
            </a:r>
          </a:p>
          <a:p>
            <a:r>
              <a:rPr lang="cs-CZ" sz="2000" dirty="0" smtClean="0"/>
              <a:t>Určeno pro : devátý ročník</a:t>
            </a:r>
          </a:p>
          <a:p>
            <a:r>
              <a:rPr lang="cs-CZ" sz="2000" dirty="0" smtClean="0"/>
              <a:t>Předmět: hudební výchova</a:t>
            </a:r>
          </a:p>
          <a:p>
            <a:r>
              <a:rPr lang="cs-CZ" sz="2000" dirty="0" smtClean="0"/>
              <a:t>Téma : základní orientace ve  vývoji reprodukční techniky před 2.svět.válkou</a:t>
            </a:r>
          </a:p>
          <a:p>
            <a:r>
              <a:rPr lang="cs-CZ" sz="2000" dirty="0" smtClean="0"/>
              <a:t>Způsob použití ve výuce:  výuková prezentace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0764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55576" y="764704"/>
            <a:ext cx="770485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rgbClr val="FF0000"/>
                </a:solidFill>
              </a:rPr>
              <a:t>Gramofon + gramofonová  deska</a:t>
            </a:r>
            <a:br>
              <a:rPr lang="cs-CZ" sz="3600" dirty="0" smtClean="0">
                <a:solidFill>
                  <a:srgbClr val="FF0000"/>
                </a:solidFill>
              </a:rPr>
            </a:br>
            <a:r>
              <a:rPr lang="cs-CZ" sz="3600" dirty="0" smtClean="0">
                <a:solidFill>
                  <a:srgbClr val="FF0000"/>
                </a:solidFill>
              </a:rPr>
              <a:t/>
            </a:r>
            <a:br>
              <a:rPr lang="cs-CZ" sz="3600" dirty="0" smtClean="0">
                <a:solidFill>
                  <a:srgbClr val="FF0000"/>
                </a:solidFill>
              </a:rPr>
            </a:br>
            <a:r>
              <a:rPr lang="cs-CZ" sz="3600" dirty="0" smtClean="0">
                <a:solidFill>
                  <a:srgbClr val="FF0000"/>
                </a:solidFill>
              </a:rPr>
              <a:t>Magnetofon + magnet. páska</a:t>
            </a:r>
            <a:br>
              <a:rPr lang="cs-CZ" sz="3600" dirty="0" smtClean="0">
                <a:solidFill>
                  <a:srgbClr val="FF0000"/>
                </a:solidFill>
              </a:rPr>
            </a:br>
            <a:r>
              <a:rPr lang="cs-CZ" sz="3600" dirty="0" smtClean="0">
                <a:solidFill>
                  <a:srgbClr val="FF0000"/>
                </a:solidFill>
              </a:rPr>
              <a:t/>
            </a:r>
            <a:br>
              <a:rPr lang="cs-CZ" sz="3600" dirty="0" smtClean="0">
                <a:solidFill>
                  <a:srgbClr val="FF0000"/>
                </a:solidFill>
              </a:rPr>
            </a:br>
            <a:r>
              <a:rPr lang="cs-CZ" sz="3600" dirty="0" smtClean="0">
                <a:solidFill>
                  <a:srgbClr val="FF0000"/>
                </a:solidFill>
              </a:rPr>
              <a:t>Filmová kamera + film</a:t>
            </a:r>
          </a:p>
          <a:p>
            <a:r>
              <a:rPr lang="cs-CZ" sz="3600" dirty="0">
                <a:solidFill>
                  <a:srgbClr val="FF0000"/>
                </a:solidFill>
              </a:rPr>
              <a:t/>
            </a:r>
            <a:br>
              <a:rPr lang="cs-CZ" sz="3600" dirty="0">
                <a:solidFill>
                  <a:srgbClr val="FF0000"/>
                </a:solidFill>
              </a:rPr>
            </a:br>
            <a:r>
              <a:rPr lang="cs-CZ" sz="3600" dirty="0" smtClean="0">
                <a:solidFill>
                  <a:srgbClr val="FF0000"/>
                </a:solidFill>
              </a:rPr>
              <a:t>Rozhlas</a:t>
            </a:r>
            <a:br>
              <a:rPr lang="cs-CZ" sz="3600" dirty="0" smtClean="0">
                <a:solidFill>
                  <a:srgbClr val="FF0000"/>
                </a:solidFill>
              </a:rPr>
            </a:br>
            <a:r>
              <a:rPr lang="cs-CZ" sz="3600" dirty="0" smtClean="0">
                <a:solidFill>
                  <a:srgbClr val="FF0000"/>
                </a:solidFill>
              </a:rPr>
              <a:t/>
            </a:r>
            <a:br>
              <a:rPr lang="cs-CZ" sz="3600" dirty="0" smtClean="0">
                <a:solidFill>
                  <a:srgbClr val="FF0000"/>
                </a:solidFill>
              </a:rPr>
            </a:br>
            <a:r>
              <a:rPr lang="cs-CZ" sz="3600" dirty="0" smtClean="0">
                <a:solidFill>
                  <a:srgbClr val="FF0000"/>
                </a:solidFill>
              </a:rPr>
              <a:t>Televize</a:t>
            </a:r>
            <a:endParaRPr lang="cs-CZ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7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83568" y="1708359"/>
            <a:ext cx="74888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První deska zhotovená elektrickým zařízením byla vyrobena v roce</a:t>
            </a:r>
            <a:br>
              <a:rPr lang="cs-CZ" dirty="0" smtClean="0"/>
            </a:br>
            <a:r>
              <a:rPr lang="cs-CZ" dirty="0" smtClean="0"/>
              <a:t> 1920, první gramofon poháněný elektřinou (místo pružinou) je znám od roku 1925. První dlouhohrající desky (známé jako LP) se objevily v roce 1904, ale teprve od roku 1931 byly vyráběny se standardní rychlostí 33,3 </a:t>
            </a:r>
            <a:r>
              <a:rPr lang="cs-CZ" dirty="0" err="1" smtClean="0"/>
              <a:t>otáčáčky</a:t>
            </a:r>
            <a:r>
              <a:rPr lang="cs-CZ" dirty="0" smtClean="0"/>
              <a:t> za minutu. Šelakové desky, které byly poměrně křehké, byly v roce 1946 nahrazeny plastickými. Autorem desek s mikrodrážkami je Peter </a:t>
            </a:r>
            <a:r>
              <a:rPr lang="cs-CZ" dirty="0" err="1" smtClean="0"/>
              <a:t>Goldmark</a:t>
            </a:r>
            <a:r>
              <a:rPr lang="cs-CZ" dirty="0" smtClean="0"/>
              <a:t> (1948). Tyto </a:t>
            </a:r>
            <a:r>
              <a:rPr lang="cs-CZ" dirty="0" err="1" smtClean="0"/>
              <a:t>mikrodesky</a:t>
            </a:r>
            <a:r>
              <a:rPr lang="cs-CZ" dirty="0" smtClean="0"/>
              <a:t> se 45 otáčkami za minutu vytlačily v krátké době staré desky se 78 otáčkami.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683568" y="692696"/>
            <a:ext cx="67687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FF0000"/>
                </a:solidFill>
              </a:rPr>
              <a:t>Gramofony a desky</a:t>
            </a:r>
            <a:br>
              <a:rPr lang="cs-CZ" sz="2000" dirty="0" smtClean="0">
                <a:solidFill>
                  <a:srgbClr val="FF0000"/>
                </a:solidFill>
              </a:rPr>
            </a:br>
            <a:r>
              <a:rPr lang="cs-CZ" sz="2000" dirty="0" smtClean="0">
                <a:solidFill>
                  <a:srgbClr val="FF0000"/>
                </a:solidFill>
              </a:rPr>
              <a:t>- deska umožňovala hromadnou výrobu a hrací doba byla 4 minuty</a:t>
            </a:r>
            <a:endParaRPr lang="cs-CZ" sz="2000" dirty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86" y="4573117"/>
            <a:ext cx="2095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977804"/>
            <a:ext cx="2095500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353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39551" y="564850"/>
            <a:ext cx="36904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 smtClean="0">
                <a:solidFill>
                  <a:srgbClr val="FF0000"/>
                </a:solidFill>
              </a:rPr>
              <a:t>Magnetofon + </a:t>
            </a:r>
            <a:r>
              <a:rPr lang="cs-CZ" sz="2400" dirty="0" err="1" smtClean="0">
                <a:solidFill>
                  <a:srgbClr val="FF0000"/>
                </a:solidFill>
              </a:rPr>
              <a:t>mag</a:t>
            </a:r>
            <a:r>
              <a:rPr lang="cs-CZ" sz="2400" dirty="0" smtClean="0">
                <a:solidFill>
                  <a:srgbClr val="FF0000"/>
                </a:solidFill>
              </a:rPr>
              <a:t>. páska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95536" y="1340768"/>
            <a:ext cx="83529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 smtClean="0"/>
              <a:t>V roce 1932 získává německá AEG patentní práva Fritze </a:t>
            </a:r>
            <a:r>
              <a:rPr lang="cs-CZ" sz="2800" dirty="0" err="1" smtClean="0"/>
              <a:t>Pfleumera</a:t>
            </a:r>
            <a:r>
              <a:rPr lang="cs-CZ" sz="2800" dirty="0" smtClean="0"/>
              <a:t>, který si už koncem 20. let nechal patentovat záznam zvuku na papír potažený magnetickou vrstvou z ocelového prášku. AEG spolupracuje s I. G. </a:t>
            </a:r>
            <a:r>
              <a:rPr lang="cs-CZ" sz="2800" dirty="0" err="1" smtClean="0"/>
              <a:t>Farben</a:t>
            </a:r>
            <a:r>
              <a:rPr lang="cs-CZ" sz="2800" dirty="0" smtClean="0"/>
              <a:t>, která experimentuje s páskem potaženým práškovitým železem. V roce 1935 předvedla AEG svůj vylepšený “magnetofon” nahrávkou Londýnského filharmonického orchestru.</a:t>
            </a:r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68094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628799"/>
            <a:ext cx="5616624" cy="4269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755576" y="332656"/>
            <a:ext cx="799288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 smtClean="0">
                <a:solidFill>
                  <a:srgbClr val="FF0000"/>
                </a:solidFill>
              </a:rPr>
              <a:t>První magnetofon </a:t>
            </a:r>
            <a:r>
              <a:rPr lang="cs-CZ" dirty="0" smtClean="0"/>
              <a:t>s nekovovým páskem opatřeným magnetickou vrstvou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590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276872"/>
            <a:ext cx="4320480" cy="3856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683568" y="578278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 smtClean="0">
                <a:solidFill>
                  <a:srgbClr val="FF0000"/>
                </a:solidFill>
              </a:rPr>
              <a:t>Magnetofon T100 (Reverse Camera Company, USA) z roku 1949: </a:t>
            </a:r>
            <a:endParaRPr lang="cs-CZ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71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23528" y="0"/>
            <a:ext cx="48061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dirty="0" smtClean="0">
                <a:solidFill>
                  <a:srgbClr val="FF0000"/>
                </a:solidFill>
              </a:rPr>
              <a:t>Filmová kamera + film</a:t>
            </a:r>
            <a:endParaRPr lang="cs-CZ" sz="3600" dirty="0">
              <a:solidFill>
                <a:srgbClr val="FF00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503693" y="624754"/>
            <a:ext cx="842493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>
                <a:solidFill>
                  <a:srgbClr val="FF0000"/>
                </a:solidFill>
              </a:rPr>
              <a:t>Zvukový film </a:t>
            </a:r>
            <a:r>
              <a:rPr lang="cs-CZ" sz="2400" dirty="0" smtClean="0"/>
              <a:t>je filmové nebo jiné audiovizuální dílo, které kromě obrazu obsahuje i doprovodný zvukový záznam (ať už starší optický či magnetický nebo novější digitální), který je přesně časové synchronizován s obrazem. Zvukový film obsahuje tedy vždy dvě významné základní složky - složku obrazovou (obraz) a složku zvukovou (doprovodný zvuk). Vůbec první zvukový film byl poprvé natočen v roce 1927 ( snímek: Jazzový zpěvák), do té dny byl film němý, herci nemluvili a nezpívali, doprovodnou hudbu při projekci filmů zajišťoval obvykle buďto živý klavírista v kině nebo byl používán gramofon . Do komerčního užívání se zvukový film dostal fakticky na počátku 30. let 20. století. Nástup zvukového filmu znamenal velký přerod v celém filmovém průmyslu, neboť film nejenže promluvil (herci nyní mluvili a zpěváci i zpívali), ale následně vznikl také zbrusu nový a zcela specifický hudební žánr filmové hudby.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99780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11560" y="620688"/>
            <a:ext cx="79208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>
                <a:solidFill>
                  <a:srgbClr val="FF0000"/>
                </a:solidFill>
              </a:rPr>
              <a:t>Kinematografický filmový pás </a:t>
            </a:r>
            <a:r>
              <a:rPr lang="cs-CZ" dirty="0" smtClean="0"/>
              <a:t>je průhledný ohebný materiál, na němž je nanesena fotografická citlivá vrstva. Je opatřený perforací, která umožňuje jeho posun ve filmové kameře, nebo promítačce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699017"/>
            <a:ext cx="3587080" cy="3603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07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12776"/>
            <a:ext cx="5544616" cy="5186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95536" y="564850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0000"/>
                </a:solidFill>
              </a:rPr>
              <a:t>Předválečná filmová kamera  Kodak</a:t>
            </a:r>
            <a:endParaRPr lang="cs-CZ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37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k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308</TotalTime>
  <Words>491</Words>
  <Application>Microsoft Office PowerPoint</Application>
  <PresentationFormat>Předvádění na obrazovce (4:3)</PresentationFormat>
  <Paragraphs>40</Paragraphs>
  <Slides>12</Slides>
  <Notes>7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Aerodynamika</vt:lpstr>
      <vt:lpstr>Vývoj reprodukce zvuku a obrazu před 2.světovou válkou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Vývoj reprodukce zvuku a obrazu před 2.světovou válkou</dc:title>
  <dc:creator>zs skolni</dc:creator>
  <cp:lastModifiedBy>Admin Školní</cp:lastModifiedBy>
  <cp:revision>15</cp:revision>
  <dcterms:created xsi:type="dcterms:W3CDTF">2012-02-22T10:13:50Z</dcterms:created>
  <dcterms:modified xsi:type="dcterms:W3CDTF">2012-09-19T06:56:38Z</dcterms:modified>
</cp:coreProperties>
</file>