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198FC-12A5-4FA2-B268-6A2955AFDFDB}" type="datetimeFigureOut">
              <a:rPr lang="cs-CZ" smtClean="0"/>
              <a:t>8.1.2013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FC9DF-AC7B-4222-98F2-9103FBBFBE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959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The_Fabs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Cream_Clapton_Bruce_Baker_1960s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http://cs.wikipedia.org/wiki/Soubor:The_Fabs.JPG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FC9DF-AC7B-4222-98F2-9103FBBFBE1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7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http://cs.wikipedia.org/wiki/Soubor:Cream_Clapton_Bruce_Baker_1960s.jpg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FC9DF-AC7B-4222-98F2-9103FBBFBE1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974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FC9DF-AC7B-4222-98F2-9103FBBFBE1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07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http://cs.wikipedia.org/wiki/Soubor:Joan_Baez_Bob_Dylan.jpg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9FC9DF-AC7B-4222-98F2-9103FBBFBE1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27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54DBAF6-6C6F-479C-812B-D077631A4915}" type="datetimeFigureOut">
              <a:rPr lang="cs-CZ" smtClean="0"/>
              <a:t>8.1.2013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B490C1-E17B-4A24-BFF8-FE2252A22D0D}" type="slidenum">
              <a:rPr lang="cs-CZ" smtClean="0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7JFjYzuXesw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hyperlink" Target="http://www.youtube.com/watch?v=bDFYbtp8h_w&amp;feature=fvst" TargetMode="External"/><Relationship Id="rId4" Type="http://schemas.openxmlformats.org/officeDocument/2006/relationships/hyperlink" Target="http://www.youtube.com/watch?v=-4UoJ47Szj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hyperlink" Target="http://cs.wikipedia.org/wiki/Elektrick%C3%A1_kytara" TargetMode="External"/><Relationship Id="rId7" Type="http://schemas.openxmlformats.org/officeDocument/2006/relationships/slide" Target="slide8.xml"/><Relationship Id="rId2" Type="http://schemas.openxmlformats.org/officeDocument/2006/relationships/hyperlink" Target="http://cs.wikipedia.org/wiki/V%C3%A1%C5%BEn%C3%A1_hudba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10.xml"/><Relationship Id="rId5" Type="http://schemas.openxmlformats.org/officeDocument/2006/relationships/slide" Target="slide4.xml"/><Relationship Id="rId4" Type="http://schemas.openxmlformats.org/officeDocument/2006/relationships/hyperlink" Target="http://cs.wikipedia.org/wiki/Kl%C3%A1vesov%C3%BD_n%C3%A1stroj" TargetMode="Externa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ONXp-vpE9e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PVUa29kHu8&amp;feature=related" TargetMode="External"/><Relationship Id="rId2" Type="http://schemas.openxmlformats.org/officeDocument/2006/relationships/hyperlink" Target="http://www.google.cz/imgres?q=the+rolling+stones&amp;hl=cs&amp;sa=X&amp;biw=1308&amp;bih=715&amp;tbm=isch&amp;prmd=imvnsl&amp;tbnid=u2LZtUlKJ2EN_M:&amp;imgrefurl=http://www.virginmedia.com/music/pictures/profiles/the-rolling-stones.php?ssid=2&amp;docid=jSlMbyd4C-Ds3M&amp;imgurl=http://www.virginmedia.com/images/rolling_stones-gal-street.jpg&amp;w=431&amp;h=350&amp;ei=tsKwT9-sFYvOswbV0viSBA&amp;zoom=1&amp;iact=hc&amp;v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Elton_John_on_stage,_2008.jpg" TargetMode="External"/><Relationship Id="rId2" Type="http://schemas.openxmlformats.org/officeDocument/2006/relationships/hyperlink" Target="http://www.youtube.com/watch?v=mTa8U0Wa0q8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</a:rPr>
              <a:t>Populární hudba ve světě v letech 1960-1970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2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0648"/>
            <a:ext cx="889248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Blues </a:t>
            </a:r>
            <a:r>
              <a:rPr lang="cs-CZ" sz="3600" dirty="0" smtClean="0">
                <a:solidFill>
                  <a:srgbClr val="FF0000"/>
                </a:solidFill>
              </a:rPr>
              <a:t>rock</a:t>
            </a:r>
            <a:br>
              <a:rPr lang="cs-CZ" sz="36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je </a:t>
            </a:r>
            <a:r>
              <a:rPr lang="cs-CZ" sz="3200" dirty="0"/>
              <a:t>hybridní hudební žánr, který kombinuje prvky blues a rock and </a:t>
            </a:r>
            <a:r>
              <a:rPr lang="cs-CZ" sz="3200" dirty="0" err="1" smtClean="0"/>
              <a:t>rollu</a:t>
            </a:r>
            <a:r>
              <a:rPr lang="cs-CZ" sz="3200" dirty="0" smtClean="0"/>
              <a:t>  </a:t>
            </a:r>
            <a:r>
              <a:rPr lang="cs-CZ" sz="3200" dirty="0"/>
              <a:t>s důrazem na elektrickou kytaru. Jako jednotlivý styl se začal objevovat v polovině 60. let v Anglii a </a:t>
            </a:r>
            <a:r>
              <a:rPr lang="cs-CZ" sz="3200" dirty="0" smtClean="0"/>
              <a:t>USA.</a:t>
            </a:r>
            <a:br>
              <a:rPr lang="cs-CZ" sz="3200" dirty="0" smtClean="0"/>
            </a:br>
            <a:r>
              <a:rPr lang="cs-CZ" sz="2800" dirty="0" smtClean="0"/>
              <a:t>Zástupcem tohoto žánru byla skupina  </a:t>
            </a:r>
            <a:r>
              <a:rPr lang="cs-CZ" sz="3600" dirty="0" smtClean="0">
                <a:hlinkClick r:id="rId2" action="ppaction://hlinksldjump"/>
              </a:rPr>
              <a:t>Crem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8811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40466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hlinkClick r:id="rId2" action="ppaction://hlinksldjump"/>
              </a:rPr>
              <a:t>Cream</a:t>
            </a:r>
            <a:r>
              <a:rPr lang="cs-CZ" sz="3600" dirty="0"/>
              <a:t>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byla </a:t>
            </a:r>
            <a:r>
              <a:rPr lang="cs-CZ" sz="3600" dirty="0"/>
              <a:t>vlivná britská hudební skupina na pomezí rocku a blues z druhé poloviny 60. let.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306896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3600" dirty="0"/>
              <a:t> </a:t>
            </a:r>
            <a:r>
              <a:rPr lang="cs-CZ" sz="3600" dirty="0" smtClean="0"/>
              <a:t>Členové :</a:t>
            </a:r>
            <a:endParaRPr lang="cs-CZ" sz="3600" dirty="0"/>
          </a:p>
          <a:p>
            <a:r>
              <a:rPr lang="cs-CZ" sz="3600" dirty="0">
                <a:solidFill>
                  <a:schemeClr val="bg2">
                    <a:lumMod val="50000"/>
                  </a:schemeClr>
                </a:solidFill>
              </a:rPr>
              <a:t>Jack </a:t>
            </a:r>
            <a:r>
              <a:rPr lang="cs-CZ" sz="3600" dirty="0" err="1">
                <a:solidFill>
                  <a:schemeClr val="bg2">
                    <a:lumMod val="50000"/>
                  </a:schemeClr>
                </a:solidFill>
              </a:rPr>
              <a:t>Bruce</a:t>
            </a:r>
            <a:endParaRPr lang="cs-CZ" sz="3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3600" dirty="0" err="1">
                <a:solidFill>
                  <a:schemeClr val="bg2">
                    <a:lumMod val="50000"/>
                  </a:schemeClr>
                </a:solidFill>
              </a:rPr>
              <a:t>Eric</a:t>
            </a:r>
            <a:r>
              <a:rPr lang="cs-CZ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bg2">
                    <a:lumMod val="50000"/>
                  </a:schemeClr>
                </a:solidFill>
              </a:rPr>
              <a:t>Clapton</a:t>
            </a:r>
            <a:endParaRPr lang="cs-CZ" sz="3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cs-CZ" sz="3600" dirty="0" err="1">
                <a:solidFill>
                  <a:schemeClr val="bg2">
                    <a:lumMod val="50000"/>
                  </a:schemeClr>
                </a:solidFill>
              </a:rPr>
              <a:t>Ginger</a:t>
            </a:r>
            <a:r>
              <a:rPr lang="cs-CZ" sz="36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cs-CZ" sz="3600" dirty="0" err="1">
                <a:solidFill>
                  <a:schemeClr val="bg2">
                    <a:lumMod val="50000"/>
                  </a:schemeClr>
                </a:solidFill>
              </a:rPr>
              <a:t>Baker</a:t>
            </a:r>
            <a:endParaRPr lang="cs-CZ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lačítko akce: Zpět nebo Předchozí 4">
            <a:hlinkClick r:id="rId3" action="ppaction://hlinksldjump" highlightClick="1"/>
          </p:cNvPr>
          <p:cNvSpPr/>
          <p:nvPr/>
        </p:nvSpPr>
        <p:spPr>
          <a:xfrm>
            <a:off x="2465512" y="5949280"/>
            <a:ext cx="1170384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Zvuk 5">
            <a:hlinkClick r:id="rId4" highlightClick="1"/>
          </p:cNvPr>
          <p:cNvSpPr/>
          <p:nvPr/>
        </p:nvSpPr>
        <p:spPr>
          <a:xfrm>
            <a:off x="5436096" y="3573016"/>
            <a:ext cx="1224136" cy="1008112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987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3" y="0"/>
            <a:ext cx="928370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1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332656"/>
            <a:ext cx="871296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</a:rPr>
              <a:t>Folk </a:t>
            </a:r>
            <a:r>
              <a:rPr lang="cs-CZ" sz="3600" dirty="0" smtClean="0">
                <a:solidFill>
                  <a:srgbClr val="FF0000"/>
                </a:solidFill>
              </a:rPr>
              <a:t>rock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800" dirty="0" smtClean="0"/>
              <a:t>je </a:t>
            </a:r>
            <a:r>
              <a:rPr lang="cs-CZ" sz="2800" dirty="0"/>
              <a:t>hudební směr, který vznikl počátkem 60. let elektrifikací amerického folku - začal tedy využívat elektrické kytary, klávesy (později) a další nástroje využívající zesilovače a zvuková zkreslení, také se zde začaly objevovat hudební skupiny, které se nebály použít i bicí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r>
              <a:rPr lang="cs-CZ" sz="2800" dirty="0"/>
              <a:t> Na začátku 60. let se do čela tohoto proudu postavili </a:t>
            </a:r>
            <a:r>
              <a:rPr lang="cs-CZ" sz="3600" dirty="0">
                <a:solidFill>
                  <a:srgbClr val="FF0000"/>
                </a:solidFill>
                <a:hlinkClick r:id="rId2" action="ppaction://hlinksldjump"/>
              </a:rPr>
              <a:t>Joan Baez</a:t>
            </a:r>
            <a:r>
              <a:rPr lang="cs-CZ" sz="2800" dirty="0">
                <a:hlinkClick r:id="rId2" action="ppaction://hlinksldjump"/>
              </a:rPr>
              <a:t> a </a:t>
            </a:r>
            <a:r>
              <a:rPr lang="cs-CZ" sz="3600" dirty="0">
                <a:solidFill>
                  <a:srgbClr val="FF0000"/>
                </a:solidFill>
                <a:hlinkClick r:id="rId2" action="ppaction://hlinksldjump"/>
              </a:rPr>
              <a:t>Bob Dylan</a:t>
            </a:r>
            <a:r>
              <a:rPr lang="cs-CZ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0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79512" y="188640"/>
            <a:ext cx="89644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  <a:hlinkClick r:id="rId3" action="ppaction://hlinksldjump"/>
              </a:rPr>
              <a:t>Joan Baez</a:t>
            </a:r>
            <a:r>
              <a:rPr lang="cs-CZ" sz="3200" dirty="0" smtClean="0"/>
              <a:t>,</a:t>
            </a:r>
            <a:br>
              <a:rPr lang="cs-CZ" sz="3200" dirty="0" smtClean="0"/>
            </a:br>
            <a:r>
              <a:rPr lang="cs-CZ" sz="3200" dirty="0" smtClean="0"/>
              <a:t> (* </a:t>
            </a:r>
            <a:r>
              <a:rPr lang="cs-CZ" sz="3200" dirty="0"/>
              <a:t>9. ledna 1941, New York, USA)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2800" dirty="0" smtClean="0"/>
              <a:t>je </a:t>
            </a:r>
            <a:r>
              <a:rPr lang="cs-CZ" sz="2800" dirty="0"/>
              <a:t>americká folková zpěvačka, písničkářka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r>
              <a:rPr lang="cs-CZ" sz="2800" dirty="0" smtClean="0"/>
              <a:t> </a:t>
            </a:r>
            <a:r>
              <a:rPr lang="cs-CZ" sz="2800" dirty="0"/>
              <a:t>Je známá svým charakteristickým hlasem (svým sopránem dokáže vyzpívat až tři oktávy</a:t>
            </a:r>
            <a:r>
              <a:rPr lang="cs-CZ" sz="3200" dirty="0"/>
              <a:t>).</a:t>
            </a:r>
          </a:p>
        </p:txBody>
      </p:sp>
      <p:sp>
        <p:nvSpPr>
          <p:cNvPr id="3" name="Tlačítko akce: Zvuk 2">
            <a:hlinkClick r:id="rId4" highlightClick="1"/>
          </p:cNvPr>
          <p:cNvSpPr/>
          <p:nvPr/>
        </p:nvSpPr>
        <p:spPr>
          <a:xfrm>
            <a:off x="3059832" y="5877272"/>
            <a:ext cx="1440160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Baez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69158" y="2866296"/>
            <a:ext cx="855131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dirty="0">
                <a:solidFill>
                  <a:srgbClr val="FF0000"/>
                </a:solidFill>
                <a:hlinkClick r:id="rId3" action="ppaction://hlinksldjump"/>
              </a:rPr>
              <a:t>Bob </a:t>
            </a:r>
            <a:r>
              <a:rPr lang="cs-CZ" sz="3600" dirty="0" err="1" smtClean="0">
                <a:solidFill>
                  <a:srgbClr val="FF0000"/>
                </a:solidFill>
                <a:hlinkClick r:id="rId3" action="ppaction://hlinksldjump"/>
              </a:rPr>
              <a:t>Dylan</a:t>
            </a:r>
            <a:r>
              <a:rPr lang="cs-CZ" sz="3600" dirty="0" smtClean="0">
                <a:solidFill>
                  <a:srgbClr val="FF0000"/>
                </a:solidFill>
                <a:hlinkClick r:id="rId3" action="ppaction://hlinksldjump"/>
              </a:rPr>
              <a:t/>
            </a:r>
            <a:br>
              <a:rPr lang="cs-CZ" sz="3600" dirty="0" smtClean="0">
                <a:solidFill>
                  <a:srgbClr val="FF0000"/>
                </a:solidFill>
                <a:hlinkClick r:id="rId3" action="ppaction://hlinksldjump"/>
              </a:rPr>
            </a:br>
            <a:r>
              <a:rPr lang="cs-CZ" sz="2800" dirty="0" smtClean="0"/>
              <a:t> (* </a:t>
            </a:r>
            <a:r>
              <a:rPr lang="cs-CZ" sz="2800" dirty="0"/>
              <a:t>24. května 1941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r>
              <a:rPr lang="cs-CZ" sz="2800" dirty="0" smtClean="0"/>
              <a:t>je </a:t>
            </a:r>
            <a:r>
              <a:rPr lang="cs-CZ" sz="2800" dirty="0"/>
              <a:t>americký původně folkový skladatel a zpěvák.</a:t>
            </a:r>
          </a:p>
          <a:p>
            <a:r>
              <a:rPr lang="cs-CZ" sz="2800" dirty="0"/>
              <a:t>Bob </a:t>
            </a:r>
            <a:r>
              <a:rPr lang="cs-CZ" sz="2800" dirty="0" err="1"/>
              <a:t>Dylan</a:t>
            </a:r>
            <a:r>
              <a:rPr lang="cs-CZ" sz="2800" dirty="0"/>
              <a:t> inspiroval svoji unikátní hudbou, v níž je sám interpretem, autorem, kytaristou i hráčem na foukací harmoniku,</a:t>
            </a:r>
          </a:p>
        </p:txBody>
      </p:sp>
      <p:sp>
        <p:nvSpPr>
          <p:cNvPr id="5" name="Tlačítko akce: Zvuk 4">
            <a:hlinkClick r:id="rId5" highlightClick="1"/>
          </p:cNvPr>
          <p:cNvSpPr/>
          <p:nvPr/>
        </p:nvSpPr>
        <p:spPr>
          <a:xfrm>
            <a:off x="6228184" y="5877272"/>
            <a:ext cx="1467346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Dylan</a:t>
            </a:r>
            <a:endParaRPr lang="cs-CZ" dirty="0"/>
          </a:p>
        </p:txBody>
      </p:sp>
      <p:sp>
        <p:nvSpPr>
          <p:cNvPr id="6" name="Tlačítko akce: Zpět nebo Předchozí 5">
            <a:hlinkClick r:id="rId6" action="ppaction://hlinksldjump" highlightClick="1"/>
          </p:cNvPr>
          <p:cNvSpPr/>
          <p:nvPr/>
        </p:nvSpPr>
        <p:spPr>
          <a:xfrm>
            <a:off x="269158" y="5877272"/>
            <a:ext cx="1134490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52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03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627784" y="582052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rgbClr val="FF0000"/>
                </a:solidFill>
              </a:rPr>
              <a:t>Konec  </a:t>
            </a:r>
            <a:endParaRPr lang="cs-CZ" sz="60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2060848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Autor :       Trýzna  Stanislav</a:t>
            </a:r>
          </a:p>
          <a:p>
            <a:r>
              <a:rPr lang="cs-CZ" sz="2400" dirty="0"/>
              <a:t>Školní rok :2011/2012</a:t>
            </a:r>
          </a:p>
          <a:p>
            <a:r>
              <a:rPr lang="cs-CZ" sz="2400" dirty="0"/>
              <a:t>Určeno pro : devátý ročník</a:t>
            </a:r>
          </a:p>
          <a:p>
            <a:r>
              <a:rPr lang="cs-CZ" sz="2400" dirty="0"/>
              <a:t>Předmět: hudební výchova</a:t>
            </a:r>
          </a:p>
          <a:p>
            <a:r>
              <a:rPr lang="cs-CZ" sz="2400" dirty="0"/>
              <a:t>Téma : základní orientace ve  vývoji pop. hudby    v </a:t>
            </a:r>
            <a:r>
              <a:rPr lang="cs-CZ" sz="2400" smtClean="0"/>
              <a:t>letech 1960-1970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Způsob </a:t>
            </a:r>
            <a:r>
              <a:rPr lang="cs-CZ" sz="2400" dirty="0"/>
              <a:t>použití ve výuce:  výuková prezentace</a:t>
            </a:r>
            <a:br>
              <a:rPr lang="cs-CZ" sz="2400" dirty="0"/>
            </a:br>
            <a:r>
              <a:rPr lang="cs-CZ" sz="2400" dirty="0"/>
              <a:t>Upozornění : pro spuštění hypertextových odkazů musí být počítač připojen k internetu.</a:t>
            </a:r>
          </a:p>
          <a:p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939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084" y="188640"/>
            <a:ext cx="911191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     V 60. letech populární hudba zažívala bouřlivý rozvoj a to přineslo změnu ve vnímání písničky jako takové. Středobodem už nebyla samotná píseň, ale zájem posluchače - diváka se přesunul na jejího interpreta, což nakonec vedlo ke kultu některých pěveckých hvězd.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>     Významný podíl na kultu pěveckých hvězd mělo i </a:t>
            </a:r>
            <a:r>
              <a:rPr lang="cs-CZ" sz="3200" dirty="0" smtClean="0">
                <a:solidFill>
                  <a:srgbClr val="00B050"/>
                </a:solidFill>
              </a:rPr>
              <a:t>televizní vysílání  </a:t>
            </a:r>
            <a:r>
              <a:rPr lang="cs-CZ" sz="3200" dirty="0" smtClean="0">
                <a:solidFill>
                  <a:srgbClr val="FF0000"/>
                </a:solidFill>
              </a:rPr>
              <a:t>a moderní technické prostředky </a:t>
            </a:r>
            <a:r>
              <a:rPr lang="cs-CZ" sz="3200" dirty="0" smtClean="0">
                <a:solidFill>
                  <a:srgbClr val="00B050"/>
                </a:solidFill>
              </a:rPr>
              <a:t>přenosu  a záznamu zvuku a videa</a:t>
            </a:r>
            <a:r>
              <a:rPr lang="cs-CZ" sz="3200" dirty="0" smtClean="0">
                <a:solidFill>
                  <a:srgbClr val="FF0000"/>
                </a:solidFill>
              </a:rPr>
              <a:t>.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>    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>   Do hlavního proudu populární hudby 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>se dostal </a:t>
            </a:r>
            <a:r>
              <a:rPr lang="cs-CZ" sz="3200" dirty="0" smtClean="0">
                <a:solidFill>
                  <a:srgbClr val="00B0F0"/>
                </a:solidFill>
              </a:rPr>
              <a:t>ROCK.</a:t>
            </a:r>
            <a:endParaRPr lang="cs-CZ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3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10800000" flipV="1">
            <a:off x="37528" y="0"/>
            <a:ext cx="9144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0B050"/>
                </a:solidFill>
              </a:rPr>
              <a:t>Rock</a:t>
            </a:r>
            <a:r>
              <a:rPr lang="cs-CZ" sz="3200" dirty="0"/>
              <a:t>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je </a:t>
            </a:r>
            <a:r>
              <a:rPr lang="cs-CZ" sz="3200" dirty="0"/>
              <a:t>žánr populární </a:t>
            </a:r>
            <a:r>
              <a:rPr lang="cs-CZ" sz="3200" dirty="0" smtClean="0"/>
              <a:t>hudby. Má </a:t>
            </a:r>
            <a:r>
              <a:rPr lang="cs-CZ" sz="3200" dirty="0"/>
              <a:t>kořeny v rock and rollu, rhythm and blues </a:t>
            </a:r>
            <a:r>
              <a:rPr lang="cs-CZ" sz="3200" dirty="0" smtClean="0"/>
              <a:t>a country</a:t>
            </a:r>
            <a:r>
              <a:rPr lang="cs-CZ" sz="3200" dirty="0"/>
              <a:t> hudby 40. a 50. let, ale je </a:t>
            </a:r>
            <a:r>
              <a:rPr lang="cs-CZ" sz="3200" dirty="0" smtClean="0"/>
              <a:t>také ovlivněn</a:t>
            </a:r>
            <a:r>
              <a:rPr lang="cs-CZ" sz="3200" dirty="0"/>
              <a:t> </a:t>
            </a:r>
            <a:r>
              <a:rPr lang="cs-CZ" sz="3200" dirty="0" smtClean="0"/>
              <a:t>folkem, jazzem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 a vážnou</a:t>
            </a:r>
            <a:r>
              <a:rPr lang="cs-CZ" sz="3200" dirty="0">
                <a:hlinkClick r:id="rId2" tooltip="Vážná hudba"/>
              </a:rPr>
              <a:t> </a:t>
            </a:r>
            <a:r>
              <a:rPr lang="cs-CZ" sz="3200" dirty="0" smtClean="0"/>
              <a:t>hudbou</a:t>
            </a:r>
            <a:br>
              <a:rPr lang="cs-CZ" sz="3200" dirty="0" smtClean="0"/>
            </a:br>
            <a:r>
              <a:rPr lang="cs-CZ" sz="3200" dirty="0"/>
              <a:t>Jako nástroje se nejčastěji používají elektrická</a:t>
            </a:r>
            <a:r>
              <a:rPr lang="cs-CZ" sz="3200" dirty="0">
                <a:hlinkClick r:id="rId3" tooltip="Elektrická kytara"/>
              </a:rPr>
              <a:t> </a:t>
            </a:r>
            <a:r>
              <a:rPr lang="cs-CZ" sz="3200" dirty="0"/>
              <a:t>kytara</a:t>
            </a:r>
            <a:r>
              <a:rPr lang="cs-CZ" sz="3200" dirty="0" smtClean="0"/>
              <a:t>, baskytara</a:t>
            </a:r>
            <a:r>
              <a:rPr lang="cs-CZ" sz="3200" dirty="0"/>
              <a:t>, bicí </a:t>
            </a:r>
            <a:r>
              <a:rPr lang="cs-CZ" sz="3200" dirty="0" smtClean="0"/>
              <a:t>nástroje</a:t>
            </a:r>
            <a:r>
              <a:rPr lang="cs-CZ" sz="3200" dirty="0"/>
              <a:t>, klávesové</a:t>
            </a:r>
            <a:r>
              <a:rPr lang="cs-CZ" sz="3200" dirty="0">
                <a:hlinkClick r:id="rId4" tooltip="Klávesový nástroj"/>
              </a:rPr>
              <a:t> </a:t>
            </a:r>
            <a:r>
              <a:rPr lang="cs-CZ" sz="3200" dirty="0"/>
              <a:t>nástroje </a:t>
            </a:r>
            <a:r>
              <a:rPr lang="cs-CZ" sz="3200" dirty="0" smtClean="0"/>
              <a:t>a od konce 60. let  syntetizátor.</a:t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Rock dělíme :  </a:t>
            </a:r>
            <a:r>
              <a:rPr lang="cs-CZ" sz="4000" dirty="0" smtClean="0">
                <a:solidFill>
                  <a:srgbClr val="FF0000"/>
                </a:solidFill>
                <a:hlinkClick r:id="rId5" action="ppaction://hlinksldjump"/>
              </a:rPr>
              <a:t>Big Beat</a:t>
            </a:r>
            <a:r>
              <a:rPr lang="cs-CZ" sz="4000" dirty="0" smtClean="0">
                <a:solidFill>
                  <a:srgbClr val="FF0000"/>
                </a:solidFill>
              </a:rPr>
              <a:t>        </a:t>
            </a:r>
            <a:r>
              <a:rPr lang="cs-CZ" sz="4000" dirty="0" smtClean="0">
                <a:solidFill>
                  <a:srgbClr val="FF0000"/>
                </a:solidFill>
                <a:hlinkClick r:id="rId6" action="ppaction://hlinksldjump"/>
              </a:rPr>
              <a:t>Blues rock</a:t>
            </a:r>
            <a:br>
              <a:rPr lang="cs-CZ" sz="4000" dirty="0" smtClean="0">
                <a:solidFill>
                  <a:srgbClr val="FF0000"/>
                </a:solidFill>
                <a:hlinkClick r:id="rId6" action="ppaction://hlinksldjump"/>
              </a:rPr>
            </a:br>
            <a:r>
              <a:rPr lang="cs-CZ" sz="4000" dirty="0" smtClean="0">
                <a:solidFill>
                  <a:srgbClr val="FF0000"/>
                </a:solidFill>
              </a:rPr>
              <a:t>     </a:t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                  </a:t>
            </a:r>
            <a:r>
              <a:rPr lang="cs-CZ" sz="4000" dirty="0" smtClean="0">
                <a:solidFill>
                  <a:srgbClr val="FF0000"/>
                </a:solidFill>
                <a:hlinkClick r:id="rId7" action="ppaction://hlinksldjump"/>
              </a:rPr>
              <a:t>Pop rock</a:t>
            </a:r>
            <a:r>
              <a:rPr lang="cs-CZ" sz="4000" dirty="0" smtClean="0">
                <a:solidFill>
                  <a:srgbClr val="FF0000"/>
                </a:solidFill>
              </a:rPr>
              <a:t>        </a:t>
            </a:r>
            <a:r>
              <a:rPr lang="cs-CZ" sz="4000" dirty="0" smtClean="0">
                <a:solidFill>
                  <a:srgbClr val="FF0000"/>
                </a:solidFill>
                <a:hlinkClick r:id="rId8" action="ppaction://hlinksldjump"/>
              </a:rPr>
              <a:t>Folk  rock</a:t>
            </a:r>
            <a:r>
              <a:rPr lang="cs-CZ" sz="4000" dirty="0" smtClean="0">
                <a:solidFill>
                  <a:srgbClr val="FF0000"/>
                </a:solidFill>
              </a:rPr>
              <a:t/>
            </a:r>
            <a:br>
              <a:rPr lang="cs-CZ" sz="4000" dirty="0" smtClean="0">
                <a:solidFill>
                  <a:srgbClr val="FF0000"/>
                </a:solidFill>
              </a:rPr>
            </a:br>
            <a:r>
              <a:rPr lang="cs-CZ" sz="4000" dirty="0" smtClean="0">
                <a:solidFill>
                  <a:srgbClr val="FF0000"/>
                </a:solidFill>
              </a:rPr>
              <a:t>                 </a:t>
            </a:r>
            <a:endParaRPr lang="cs-CZ" sz="3200" dirty="0"/>
          </a:p>
        </p:txBody>
      </p:sp>
      <p:sp>
        <p:nvSpPr>
          <p:cNvPr id="3" name="Tlačítko akce: Dopředu nebo Další 2">
            <a:hlinkClick r:id="rId9" action="ppaction://hlinksldjump" highlightClick="1"/>
          </p:cNvPr>
          <p:cNvSpPr/>
          <p:nvPr/>
        </p:nvSpPr>
        <p:spPr>
          <a:xfrm>
            <a:off x="323528" y="5877272"/>
            <a:ext cx="1152128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67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697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B050"/>
                </a:solidFill>
              </a:rPr>
              <a:t>Beat</a:t>
            </a:r>
            <a:r>
              <a:rPr lang="cs-CZ" sz="3200" dirty="0"/>
              <a:t> </a:t>
            </a:r>
            <a:r>
              <a:rPr lang="cs-CZ" sz="2800" dirty="0"/>
              <a:t>(v Česku také zvaný big beat</a:t>
            </a:r>
            <a:r>
              <a:rPr lang="cs-CZ" sz="2800" dirty="0" smtClean="0"/>
              <a:t>)</a:t>
            </a:r>
            <a:br>
              <a:rPr lang="cs-CZ" sz="2800" dirty="0" smtClean="0"/>
            </a:br>
            <a:r>
              <a:rPr lang="cs-CZ" sz="3200" dirty="0" smtClean="0"/>
              <a:t> </a:t>
            </a:r>
            <a:r>
              <a:rPr lang="cs-CZ" sz="3200" dirty="0"/>
              <a:t>je hudební styl, který výrazně ovlivňoval mladou generaci od poloviny 60. let do začátku 70. let 20. století.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Tuto </a:t>
            </a:r>
            <a:r>
              <a:rPr lang="cs-CZ" sz="3200" dirty="0"/>
              <a:t>hudbu hrály hudební soubory ve složení - </a:t>
            </a:r>
            <a:r>
              <a:rPr lang="cs-CZ" sz="3200" dirty="0">
                <a:solidFill>
                  <a:srgbClr val="FF0000"/>
                </a:solidFill>
              </a:rPr>
              <a:t>dvě elektrické kytary, jedna basová kytara a bicí</a:t>
            </a:r>
            <a:r>
              <a:rPr lang="cs-CZ" sz="3200" dirty="0" smtClean="0">
                <a:solidFill>
                  <a:srgbClr val="FF0000"/>
                </a:solidFill>
              </a:rPr>
              <a:t>.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2800" dirty="0"/>
              <a:t>Beat vznikl v Anglii, </a:t>
            </a:r>
            <a:r>
              <a:rPr lang="cs-CZ" sz="2800" dirty="0" smtClean="0"/>
              <a:t>především v</a:t>
            </a:r>
            <a:r>
              <a:rPr lang="cs-CZ" sz="2800" dirty="0"/>
              <a:t> Londýně </a:t>
            </a:r>
            <a:r>
              <a:rPr lang="cs-CZ" sz="2800" dirty="0" smtClean="0"/>
              <a:t> a</a:t>
            </a:r>
            <a:r>
              <a:rPr lang="cs-CZ" sz="2800" dirty="0"/>
              <a:t> Liverpoolu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200" dirty="0" smtClean="0"/>
              <a:t>Nejvýznamnější skupiny:  </a:t>
            </a:r>
            <a:r>
              <a:rPr lang="cs-CZ" sz="3200" dirty="0" smtClean="0">
                <a:hlinkClick r:id="rId2" action="ppaction://hlinksldjump"/>
              </a:rPr>
              <a:t>The Beatles</a:t>
            </a:r>
            <a:br>
              <a:rPr lang="cs-CZ" sz="3200" dirty="0" smtClean="0">
                <a:hlinkClick r:id="rId2" action="ppaction://hlinksldjump"/>
              </a:rPr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                                   </a:t>
            </a:r>
            <a:r>
              <a:rPr lang="cs-CZ" sz="3200" dirty="0" smtClean="0">
                <a:hlinkClick r:id="rId3" action="ppaction://hlinksldjump"/>
              </a:rPr>
              <a:t>The Rolling Stones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                                       The Hollies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3" name="Tlačítko akce: Zpět nebo Předchozí 2">
            <a:hlinkClick r:id="rId4" action="ppaction://hlinksldjump" highlightClick="1"/>
          </p:cNvPr>
          <p:cNvSpPr/>
          <p:nvPr/>
        </p:nvSpPr>
        <p:spPr>
          <a:xfrm>
            <a:off x="539552" y="5733256"/>
            <a:ext cx="1080120" cy="8640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33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284" y="20668"/>
            <a:ext cx="90232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0B050"/>
                </a:solidFill>
                <a:hlinkClick r:id="rId2" action="ppaction://hlinksldjump"/>
              </a:rPr>
              <a:t>The Beatles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200" dirty="0" smtClean="0"/>
              <a:t>byla </a:t>
            </a:r>
            <a:r>
              <a:rPr lang="cs-CZ" sz="3200" dirty="0"/>
              <a:t>anglická rock'n'rollová kapela z Liverpoolu</a:t>
            </a:r>
            <a:r>
              <a:rPr lang="cs-CZ" sz="3200" dirty="0" smtClean="0"/>
              <a:t>.</a:t>
            </a:r>
            <a:br>
              <a:rPr lang="cs-CZ" sz="3200" dirty="0" smtClean="0"/>
            </a:b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3200" dirty="0" smtClean="0"/>
              <a:t>Jejími </a:t>
            </a:r>
            <a:r>
              <a:rPr lang="cs-CZ" sz="3200" dirty="0"/>
              <a:t>členy </a:t>
            </a:r>
            <a:r>
              <a:rPr lang="cs-CZ" sz="3200" dirty="0" smtClean="0"/>
              <a:t>byli :</a:t>
            </a:r>
            <a:br>
              <a:rPr lang="cs-CZ" sz="3200" dirty="0" smtClean="0"/>
            </a:br>
            <a:r>
              <a:rPr lang="cs-CZ" sz="3200" dirty="0" smtClean="0">
                <a:solidFill>
                  <a:srgbClr val="00B0F0"/>
                </a:solidFill>
              </a:rPr>
              <a:t>John </a:t>
            </a:r>
            <a:r>
              <a:rPr lang="cs-CZ" sz="3200" dirty="0">
                <a:solidFill>
                  <a:srgbClr val="00B0F0"/>
                </a:solidFill>
              </a:rPr>
              <a:t>Lennon </a:t>
            </a:r>
            <a:r>
              <a:rPr lang="cs-CZ" sz="3200" dirty="0"/>
              <a:t>(zpěv, doprovodná kytara</a:t>
            </a:r>
            <a:r>
              <a:rPr lang="cs-CZ" sz="3200" dirty="0" smtClean="0"/>
              <a:t>)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 smtClean="0"/>
              <a:t> </a:t>
            </a:r>
            <a:r>
              <a:rPr lang="cs-CZ" sz="3200" dirty="0">
                <a:solidFill>
                  <a:srgbClr val="00B0F0"/>
                </a:solidFill>
              </a:rPr>
              <a:t>Paul McCartney </a:t>
            </a:r>
            <a:r>
              <a:rPr lang="cs-CZ" sz="3200" dirty="0"/>
              <a:t>(zpěv, basová kytara),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>
                <a:solidFill>
                  <a:srgbClr val="00B0F0"/>
                </a:solidFill>
              </a:rPr>
              <a:t>George </a:t>
            </a:r>
            <a:r>
              <a:rPr lang="cs-CZ" sz="3200" dirty="0">
                <a:solidFill>
                  <a:srgbClr val="00B0F0"/>
                </a:solidFill>
              </a:rPr>
              <a:t>Harrison </a:t>
            </a:r>
            <a:r>
              <a:rPr lang="cs-CZ" sz="3200" dirty="0"/>
              <a:t>(sólová kytara, zpěv) </a:t>
            </a:r>
            <a:br>
              <a:rPr lang="cs-CZ" sz="3200" dirty="0"/>
            </a:br>
            <a:r>
              <a:rPr lang="cs-CZ" sz="3200" dirty="0" smtClean="0">
                <a:solidFill>
                  <a:srgbClr val="00B0F0"/>
                </a:solidFill>
              </a:rPr>
              <a:t>Ringo </a:t>
            </a:r>
            <a:r>
              <a:rPr lang="cs-CZ" sz="3200" dirty="0">
                <a:solidFill>
                  <a:srgbClr val="00B0F0"/>
                </a:solidFill>
              </a:rPr>
              <a:t>Starr </a:t>
            </a:r>
            <a:r>
              <a:rPr lang="cs-CZ" sz="3200" dirty="0"/>
              <a:t>(bicí, příležitostně </a:t>
            </a:r>
            <a:r>
              <a:rPr lang="cs-CZ" sz="3200" dirty="0" smtClean="0"/>
              <a:t>zpěv)</a:t>
            </a:r>
            <a:br>
              <a:rPr lang="cs-CZ" sz="3200" dirty="0" smtClean="0"/>
            </a:br>
            <a:r>
              <a:rPr lang="cs-CZ" sz="2800" dirty="0" smtClean="0"/>
              <a:t>Patří </a:t>
            </a:r>
            <a:r>
              <a:rPr lang="cs-CZ" sz="2800" dirty="0"/>
              <a:t>mezi komerčně nejúspěšnější a kritiky nejuznávanější kapely v historii populární hudby.</a:t>
            </a:r>
          </a:p>
        </p:txBody>
      </p:sp>
      <p:sp>
        <p:nvSpPr>
          <p:cNvPr id="3" name="Tlačítko akce: Zpět nebo Předchozí 2">
            <a:hlinkClick r:id="rId3" action="ppaction://hlinksldjump" highlightClick="1"/>
          </p:cNvPr>
          <p:cNvSpPr/>
          <p:nvPr/>
        </p:nvSpPr>
        <p:spPr>
          <a:xfrm>
            <a:off x="611560" y="5517232"/>
            <a:ext cx="1008112" cy="7920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lačítko akce: Zvuk 3">
            <a:hlinkClick r:id="rId4" highlightClick="1"/>
          </p:cNvPr>
          <p:cNvSpPr/>
          <p:nvPr/>
        </p:nvSpPr>
        <p:spPr>
          <a:xfrm>
            <a:off x="4524890" y="5517232"/>
            <a:ext cx="1199238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2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lačítko akce: Zpět nebo Předchozí 1">
            <a:hlinkClick r:id="rId4" action="ppaction://hlinksldjump" highlightClick="1"/>
          </p:cNvPr>
          <p:cNvSpPr/>
          <p:nvPr/>
        </p:nvSpPr>
        <p:spPr>
          <a:xfrm>
            <a:off x="19817" y="3082652"/>
            <a:ext cx="936104" cy="69269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222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16632"/>
            <a:ext cx="8964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  <a:hlinkClick r:id="rId2"/>
              </a:rPr>
              <a:t>The Rolling Stones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je </a:t>
            </a:r>
            <a:r>
              <a:rPr lang="cs-CZ" sz="3200" dirty="0"/>
              <a:t>britská rokenrolová skupina v čele se </a:t>
            </a:r>
            <a:r>
              <a:rPr lang="cs-CZ" sz="3200" dirty="0" smtClean="0"/>
              <a:t>zpěvákem  Mickem </a:t>
            </a:r>
            <a:r>
              <a:rPr lang="cs-CZ" sz="3200" dirty="0"/>
              <a:t>Jaggerem</a:t>
            </a:r>
            <a:r>
              <a:rPr lang="cs-CZ" sz="3200" dirty="0" smtClean="0"/>
              <a:t>.</a:t>
            </a:r>
            <a:br>
              <a:rPr lang="cs-CZ" sz="3200" dirty="0" smtClean="0"/>
            </a:br>
            <a:r>
              <a:rPr lang="cs-CZ" sz="3200" dirty="0" smtClean="0"/>
              <a:t>Vznikla </a:t>
            </a:r>
            <a:r>
              <a:rPr lang="cs-CZ" sz="3200" dirty="0"/>
              <a:t>v Londýně v roce 1962 a hraje dodnes.</a:t>
            </a:r>
          </a:p>
        </p:txBody>
      </p:sp>
      <p:sp>
        <p:nvSpPr>
          <p:cNvPr id="3" name="Obdélník 2"/>
          <p:cNvSpPr/>
          <p:nvPr/>
        </p:nvSpPr>
        <p:spPr>
          <a:xfrm>
            <a:off x="33826" y="2476255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Členové</a:t>
            </a:r>
            <a:r>
              <a:rPr lang="cs-CZ" sz="2800" dirty="0" smtClean="0"/>
              <a:t> :</a:t>
            </a:r>
            <a:endParaRPr lang="en-US" sz="2800" dirty="0"/>
          </a:p>
          <a:p>
            <a:r>
              <a:rPr lang="en-US" sz="2800" dirty="0">
                <a:solidFill>
                  <a:srgbClr val="00B050"/>
                </a:solidFill>
              </a:rPr>
              <a:t>Mick Jagger</a:t>
            </a:r>
          </a:p>
          <a:p>
            <a:r>
              <a:rPr lang="en-US" sz="2800" dirty="0">
                <a:solidFill>
                  <a:srgbClr val="00B050"/>
                </a:solidFill>
              </a:rPr>
              <a:t>Keith Richards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Charlie Watts</a:t>
            </a:r>
          </a:p>
          <a:p>
            <a:r>
              <a:rPr lang="en-US" sz="2800" dirty="0">
                <a:solidFill>
                  <a:srgbClr val="00B050"/>
                </a:solidFill>
              </a:rPr>
              <a:t>Ron Wood</a:t>
            </a:r>
            <a:endParaRPr lang="cs-CZ" sz="2800" dirty="0">
              <a:solidFill>
                <a:srgbClr val="00B05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716016" y="2496181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dirty="0"/>
              <a:t>Dřívější </a:t>
            </a:r>
            <a:r>
              <a:rPr lang="cs-CZ" sz="2800" dirty="0" smtClean="0"/>
              <a:t>členové :</a:t>
            </a:r>
            <a:endParaRPr lang="cs-CZ" sz="2800" dirty="0"/>
          </a:p>
          <a:p>
            <a:r>
              <a:rPr lang="cs-CZ" sz="2800" dirty="0">
                <a:solidFill>
                  <a:srgbClr val="00B0F0"/>
                </a:solidFill>
              </a:rPr>
              <a:t>Brian Jones</a:t>
            </a:r>
          </a:p>
          <a:p>
            <a:r>
              <a:rPr lang="cs-CZ" sz="2800" dirty="0">
                <a:solidFill>
                  <a:srgbClr val="00B0F0"/>
                </a:solidFill>
              </a:rPr>
              <a:t>Ian Stewart</a:t>
            </a:r>
          </a:p>
          <a:p>
            <a:r>
              <a:rPr lang="cs-CZ" sz="2800" dirty="0">
                <a:solidFill>
                  <a:srgbClr val="00B0F0"/>
                </a:solidFill>
              </a:rPr>
              <a:t>Dick Taylor</a:t>
            </a:r>
          </a:p>
          <a:p>
            <a:r>
              <a:rPr lang="cs-CZ" sz="2800" dirty="0">
                <a:solidFill>
                  <a:srgbClr val="00B0F0"/>
                </a:solidFill>
              </a:rPr>
              <a:t>Mick Taylor</a:t>
            </a:r>
          </a:p>
          <a:p>
            <a:r>
              <a:rPr lang="cs-CZ" sz="2800" dirty="0">
                <a:solidFill>
                  <a:srgbClr val="00B0F0"/>
                </a:solidFill>
              </a:rPr>
              <a:t>Bill Wyman</a:t>
            </a:r>
          </a:p>
        </p:txBody>
      </p:sp>
      <p:sp>
        <p:nvSpPr>
          <p:cNvPr id="5" name="Tlačítko akce: Zvuk 4">
            <a:hlinkClick r:id="rId3" highlightClick="1"/>
          </p:cNvPr>
          <p:cNvSpPr/>
          <p:nvPr/>
        </p:nvSpPr>
        <p:spPr>
          <a:xfrm>
            <a:off x="5220072" y="5931278"/>
            <a:ext cx="1080120" cy="792088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Zpět nebo Předchozí 5">
            <a:hlinkClick r:id="rId4" action="ppaction://hlinksldjump" highlightClick="1"/>
          </p:cNvPr>
          <p:cNvSpPr/>
          <p:nvPr/>
        </p:nvSpPr>
        <p:spPr>
          <a:xfrm>
            <a:off x="683568" y="5985284"/>
            <a:ext cx="936104" cy="68407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8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260648"/>
            <a:ext cx="17572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Pop rock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3528" y="692696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Termín </a:t>
            </a:r>
            <a:r>
              <a:rPr lang="cs-CZ" sz="2800" i="1" dirty="0"/>
              <a:t>pop </a:t>
            </a:r>
            <a:r>
              <a:rPr lang="cs-CZ" sz="2800" i="1" dirty="0" smtClean="0"/>
              <a:t>(pop music) s</a:t>
            </a:r>
            <a:r>
              <a:rPr lang="cs-CZ" sz="2800" dirty="0" smtClean="0"/>
              <a:t>e </a:t>
            </a:r>
            <a:r>
              <a:rPr lang="cs-CZ" sz="2800" dirty="0"/>
              <a:t>používá už od začátku dvacátého století a označuje populární hudbu obecně, ale od poloviny padesátých let se začal používat pro rozlišný žánr, který se zaměřoval na mladé lidi. Od roku 1967, po skončení </a:t>
            </a:r>
            <a:r>
              <a:rPr lang="cs-CZ" sz="2800" dirty="0" smtClean="0"/>
              <a:t>big beatu, </a:t>
            </a:r>
            <a:r>
              <a:rPr lang="cs-CZ" sz="2800" dirty="0"/>
              <a:t>se začal čím dál častěji užívat v protikladu k rocku pro popis více komerčního, pomíjivého a dostupného stylu. Na rock se naproti tomu pohlíželo jako na umělečtější, autentičtější styl</a:t>
            </a:r>
            <a:r>
              <a:rPr lang="cs-CZ" sz="2800" dirty="0" smtClean="0"/>
              <a:t>.</a:t>
            </a:r>
            <a:br>
              <a:rPr lang="cs-CZ" sz="2800" dirty="0" smtClean="0"/>
            </a:br>
            <a:r>
              <a:rPr lang="cs-CZ" sz="2800" dirty="0" smtClean="0"/>
              <a:t>Výrazným představitelem pop </a:t>
            </a:r>
            <a:r>
              <a:rPr lang="cs-CZ" sz="2800" dirty="0"/>
              <a:t>rocku </a:t>
            </a:r>
            <a:r>
              <a:rPr lang="cs-CZ" sz="2800" dirty="0" smtClean="0"/>
              <a:t>je</a:t>
            </a:r>
            <a:br>
              <a:rPr lang="cs-CZ" sz="2800" dirty="0" smtClean="0"/>
            </a:br>
            <a:r>
              <a:rPr lang="cs-CZ" sz="2800" dirty="0" smtClean="0"/>
              <a:t>                       </a:t>
            </a:r>
            <a:r>
              <a:rPr lang="cs-CZ" sz="2800" dirty="0"/>
              <a:t> </a:t>
            </a:r>
            <a:r>
              <a:rPr lang="cs-CZ" sz="4000" dirty="0">
                <a:hlinkClick r:id="rId2" action="ppaction://hlinksldjump"/>
              </a:rPr>
              <a:t>Elton John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565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1124744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Sir Elton </a:t>
            </a:r>
            <a:r>
              <a:rPr lang="cs-CZ" sz="2800" dirty="0" err="1"/>
              <a:t>Hercules</a:t>
            </a:r>
            <a:r>
              <a:rPr lang="cs-CZ" sz="2800" dirty="0"/>
              <a:t> John CBE, nositel Řádu britského impéria (*25. března 1947) je anglický zpěvák, hudební skladatel a klavírista</a:t>
            </a:r>
          </a:p>
        </p:txBody>
      </p:sp>
      <p:sp>
        <p:nvSpPr>
          <p:cNvPr id="3" name="Obdélník 2"/>
          <p:cNvSpPr/>
          <p:nvPr/>
        </p:nvSpPr>
        <p:spPr>
          <a:xfrm>
            <a:off x="286798" y="476672"/>
            <a:ext cx="2605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dirty="0">
                <a:solidFill>
                  <a:srgbClr val="FF0000"/>
                </a:solidFill>
              </a:rPr>
              <a:t>Elton John</a:t>
            </a:r>
          </a:p>
        </p:txBody>
      </p:sp>
      <p:sp>
        <p:nvSpPr>
          <p:cNvPr id="4" name="Tlačítko akce: Zvuk 3">
            <a:hlinkClick r:id="rId2" highlightClick="1"/>
          </p:cNvPr>
          <p:cNvSpPr/>
          <p:nvPr/>
        </p:nvSpPr>
        <p:spPr>
          <a:xfrm>
            <a:off x="4553998" y="3789040"/>
            <a:ext cx="756084" cy="864096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Veselý obličej 4">
            <a:hlinkClick r:id="rId3"/>
          </p:cNvPr>
          <p:cNvSpPr/>
          <p:nvPr/>
        </p:nvSpPr>
        <p:spPr>
          <a:xfrm>
            <a:off x="4463988" y="5085184"/>
            <a:ext cx="936104" cy="10081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Zpět nebo Předchozí 5">
            <a:hlinkClick r:id="rId4" action="ppaction://hlinksldjump" highlightClick="1"/>
          </p:cNvPr>
          <p:cNvSpPr/>
          <p:nvPr/>
        </p:nvSpPr>
        <p:spPr>
          <a:xfrm>
            <a:off x="611560" y="5085184"/>
            <a:ext cx="1152128" cy="100811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4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185</TotalTime>
  <Words>263</Words>
  <Application>Microsoft Office PowerPoint</Application>
  <PresentationFormat>Předvádění na obrazovce (4:3)</PresentationFormat>
  <Paragraphs>47</Paragraphs>
  <Slides>16</Slides>
  <Notes>4</Notes>
  <HiddenSlides>12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Aerodynamika</vt:lpstr>
      <vt:lpstr>Populární hudba ve světě v letech 1960-1970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Populární hudba ve světě v letech 1960-1980</dc:title>
  <dc:creator>zs skolni</dc:creator>
  <cp:lastModifiedBy>zs skolni</cp:lastModifiedBy>
  <cp:revision>24</cp:revision>
  <dcterms:created xsi:type="dcterms:W3CDTF">2012-05-10T08:10:03Z</dcterms:created>
  <dcterms:modified xsi:type="dcterms:W3CDTF">2013-01-08T13:54:16Z</dcterms:modified>
</cp:coreProperties>
</file>