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0" autoAdjust="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A58D-4783-4FF3-9216-5BA5B0E4D79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8AD-1C22-4390-8976-2BE3489E38C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A58D-4783-4FF3-9216-5BA5B0E4D79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8AD-1C22-4390-8976-2BE3489E38C3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A58D-4783-4FF3-9216-5BA5B0E4D79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8AD-1C22-4390-8976-2BE3489E38C3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A58D-4783-4FF3-9216-5BA5B0E4D79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8AD-1C22-4390-8976-2BE3489E38C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A58D-4783-4FF3-9216-5BA5B0E4D79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8AD-1C22-4390-8976-2BE3489E38C3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A58D-4783-4FF3-9216-5BA5B0E4D79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8AD-1C22-4390-8976-2BE3489E38C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A58D-4783-4FF3-9216-5BA5B0E4D79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8AD-1C22-4390-8976-2BE3489E38C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A58D-4783-4FF3-9216-5BA5B0E4D79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8AD-1C22-4390-8976-2BE3489E38C3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A58D-4783-4FF3-9216-5BA5B0E4D79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8AD-1C22-4390-8976-2BE3489E38C3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A58D-4783-4FF3-9216-5BA5B0E4D79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8AD-1C22-4390-8976-2BE3489E38C3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A58D-4783-4FF3-9216-5BA5B0E4D79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B8AD-1C22-4390-8976-2BE3489E38C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8DA58D-4783-4FF3-9216-5BA5B0E4D793}" type="datetimeFigureOut">
              <a:rPr lang="cs-CZ" smtClean="0"/>
              <a:t>19.9.2012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A8B8AD-1C22-4390-8976-2BE3489E38C3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bdpwKt4eno" TargetMode="External"/><Relationship Id="rId2" Type="http://schemas.openxmlformats.org/officeDocument/2006/relationships/hyperlink" Target="http://www.google.cz/imgres?q=olympic&amp;hl=cs&amp;sa=X&amp;biw=1308&amp;bih=751&amp;tbm=isch&amp;prmd=imvns&amp;tbnid=4XsVnnnV-9V35M:&amp;imgrefurl=http://retro.abysszine.com/recenze/2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jexiOFHeOY" TargetMode="External"/><Relationship Id="rId2" Type="http://schemas.openxmlformats.org/officeDocument/2006/relationships/hyperlink" Target="http://www.google.cz/imgres?q=plavci+rangers&amp;start=96&amp;hl=cs&amp;biw=1308&amp;bih=751&amp;tbm=isch&amp;tbnid=r9Ipokl69Qc7DM:&amp;imgrefurl=http://www.antikvariat-vintrlik.cz/cz/s624/Nabidka/Podpisy-osobnosti/c539-Autogramy-hercu-a-zpevaku/page33&amp;docid=lk1nvBqlEUL7FM&amp;imgurl=http://www.antikvariat-vintrlik.cz/images/products/31/3119/web_0003_velky.jpg&amp;w=640&amp;h=464&amp;ei=obW8T_DDNISEhQe2gv34Dg&amp;zoom=1&amp;iact=rc&amp;dur=1015&amp;sig=118180763040748605139&amp;page=4&amp;tbnh=126&amp;tbnw=162&amp;ndsp=35&amp;ved=1t:429,r:8,s:96,i:22&amp;tx=81&amp;ty=61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SZCq2XCqAQw&amp;feature=relat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Sk09loS6dk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hyperlink" Target="http://www.google.cz/imgres?q=v&#225;clav+neck&#225;&#345;&amp;hl=cs&amp;sa=X&amp;biw=1308&amp;bih=751&amp;tbm=isch&amp;prmd=imvnso&amp;tbnid=pLPw_RQBr7Xu-M:&amp;imgrefurl=http://hn.ihned.cz/c1-25695990-album-alb-rytir-svy-doby-vasek-neckar&amp;docid=dD5z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83YXdM3WL0" TargetMode="External"/><Relationship Id="rId2" Type="http://schemas.openxmlformats.org/officeDocument/2006/relationships/hyperlink" Target="http://www.kubisova.cz/ke-stazeni/Otto_Dlabola_3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cMa0Z4MQtU" TargetMode="External"/><Relationship Id="rId2" Type="http://schemas.openxmlformats.org/officeDocument/2006/relationships/hyperlink" Target="http://www.google.cz/imgres?imgurl=http://www.schacco.savana.cz/vlastni_web/covers/karel_kryl_jedufky.jpg&amp;imgrefurl=http://www.schacco.savana.cz/vlastni_web/include/zobr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sbATedv9N8" TargetMode="External"/><Relationship Id="rId2" Type="http://schemas.openxmlformats.org/officeDocument/2006/relationships/hyperlink" Target="http://www.google.cz/imgres?q=Hana+Hegerov&#225;&amp;hl=cs&amp;sa=X&amp;biw=1308&amp;bih=751&amp;tbm=isch&amp;prmd=imvnso&amp;tbnid=uCA_4sr0J6RrkM:&amp;imgrefurl=http://m.ihned.cz/c4-1007204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175351" cy="1793167"/>
          </a:xfrm>
        </p:spPr>
        <p:txBody>
          <a:bodyPr/>
          <a:lstStyle/>
          <a:p>
            <a:r>
              <a:rPr lang="cs-CZ" sz="4000" dirty="0" smtClean="0">
                <a:solidFill>
                  <a:srgbClr val="FF0000"/>
                </a:solidFill>
              </a:rPr>
              <a:t>Vývoj populární hudby v ČSSR v letech 1960-1970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3568" y="4725144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VY_32_INOVACE_36_Vývoj </a:t>
            </a:r>
            <a:r>
              <a:rPr lang="cs-CZ" dirty="0"/>
              <a:t>populární hudby v ČSSR v letech 1960-1970</a:t>
            </a:r>
          </a:p>
        </p:txBody>
      </p:sp>
    </p:spTree>
    <p:extLst>
      <p:ext uri="{BB962C8B-B14F-4D97-AF65-F5344CB8AC3E}">
        <p14:creationId xmlns:p14="http://schemas.microsoft.com/office/powerpoint/2010/main" val="42437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332656"/>
            <a:ext cx="84249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Olympic</a:t>
            </a:r>
            <a:br>
              <a:rPr lang="cs-CZ" sz="3600" dirty="0" smtClean="0">
                <a:solidFill>
                  <a:srgbClr val="FF0000"/>
                </a:solidFill>
              </a:rPr>
            </a:b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je česká rocková skupina. Skupina byla založena v roce 1963 s původním názvem Karkulka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196254" y="263757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000" dirty="0" smtClean="0"/>
              <a:t>Členové :</a:t>
            </a:r>
          </a:p>
          <a:p>
            <a:r>
              <a:rPr lang="cs-CZ" sz="2000" dirty="0" smtClean="0"/>
              <a:t>Petr Janda - sólová kytara, zpěv</a:t>
            </a:r>
          </a:p>
          <a:p>
            <a:r>
              <a:rPr lang="cs-CZ" sz="2000" dirty="0" smtClean="0"/>
              <a:t>Milan Broum - baskytara, zpěv</a:t>
            </a:r>
          </a:p>
          <a:p>
            <a:r>
              <a:rPr lang="cs-CZ" sz="2000" dirty="0" smtClean="0"/>
              <a:t>Jiří Valenta - klávesové nástroje, zpěv</a:t>
            </a:r>
          </a:p>
          <a:p>
            <a:r>
              <a:rPr lang="cs-CZ" sz="2000" dirty="0" smtClean="0"/>
              <a:t>Milan Peroutka - bicí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5104536" y="2636912"/>
            <a:ext cx="38879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Kapelou prošli: </a:t>
            </a:r>
            <a:br>
              <a:rPr lang="cs-CZ" sz="2000" dirty="0" smtClean="0"/>
            </a:br>
            <a:r>
              <a:rPr lang="cs-CZ" sz="2000" dirty="0" smtClean="0"/>
              <a:t>Miloslav Růžek, Miroslav Berka, Pavel Chrastina, František Ringo Čech, Jan Antonín Pacák, Jaromír Klempíř, Jiří </a:t>
            </a:r>
            <a:r>
              <a:rPr lang="cs-CZ" sz="2000" dirty="0" err="1" smtClean="0"/>
              <a:t>Laurent</a:t>
            </a:r>
            <a:r>
              <a:rPr lang="cs-CZ" sz="2000" dirty="0" smtClean="0"/>
              <a:t>, Ladislav Klein, </a:t>
            </a:r>
            <a:r>
              <a:rPr lang="cs-CZ" sz="2000" dirty="0" err="1" smtClean="0"/>
              <a:t>Miki</a:t>
            </a:r>
            <a:r>
              <a:rPr lang="cs-CZ" sz="2000" dirty="0" smtClean="0"/>
              <a:t> Volek, Jiří </a:t>
            </a:r>
            <a:r>
              <a:rPr lang="cs-CZ" sz="2000" dirty="0" err="1" smtClean="0"/>
              <a:t>Korn</a:t>
            </a:r>
            <a:r>
              <a:rPr lang="cs-CZ" sz="2000" dirty="0" smtClean="0"/>
              <a:t>, Petr Hejduk, Pavel Bobek, Jan Hauser, Jiří Hauser, Ladislav </a:t>
            </a:r>
            <a:r>
              <a:rPr lang="cs-CZ" sz="2000" dirty="0" err="1" smtClean="0"/>
              <a:t>Chvalkovský</a:t>
            </a:r>
            <a:r>
              <a:rPr lang="cs-CZ" sz="2000" dirty="0" smtClean="0"/>
              <a:t>, Pavel Petráš</a:t>
            </a:r>
            <a:endParaRPr lang="cs-CZ" sz="2000" dirty="0"/>
          </a:p>
        </p:txBody>
      </p:sp>
      <p:sp>
        <p:nvSpPr>
          <p:cNvPr id="5" name="Veselý obličej 4">
            <a:hlinkClick r:id="rId2"/>
          </p:cNvPr>
          <p:cNvSpPr/>
          <p:nvPr/>
        </p:nvSpPr>
        <p:spPr>
          <a:xfrm>
            <a:off x="7308304" y="332656"/>
            <a:ext cx="936104" cy="9361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vuk 5">
            <a:hlinkClick r:id="rId3" highlightClick="1"/>
          </p:cNvPr>
          <p:cNvSpPr/>
          <p:nvPr/>
        </p:nvSpPr>
        <p:spPr>
          <a:xfrm>
            <a:off x="6876256" y="5773874"/>
            <a:ext cx="1108600" cy="7920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Zpět nebo Předchozí 6">
            <a:hlinkClick r:id="rId4" action="ppaction://hlinksldjump" highlightClick="1"/>
          </p:cNvPr>
          <p:cNvSpPr/>
          <p:nvPr/>
        </p:nvSpPr>
        <p:spPr>
          <a:xfrm>
            <a:off x="1043608" y="5499234"/>
            <a:ext cx="1080120" cy="67068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93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20891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Rangers – ( Plavci )</a:t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  česká skupina věnující se stylu folk a country. Skupina byla založena v roce 1964.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67982" y="234888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 smtClean="0"/>
              <a:t>Původní složení :</a:t>
            </a:r>
            <a:br>
              <a:rPr lang="cs-CZ" sz="2400" dirty="0" smtClean="0"/>
            </a:br>
            <a:r>
              <a:rPr lang="cs-CZ" sz="2400" dirty="0" smtClean="0">
                <a:solidFill>
                  <a:srgbClr val="00B050"/>
                </a:solidFill>
              </a:rPr>
              <a:t> Milan Dufek</a:t>
            </a:r>
            <a:br>
              <a:rPr lang="cs-CZ" sz="2400" dirty="0" smtClean="0">
                <a:solidFill>
                  <a:srgbClr val="00B050"/>
                </a:solidFill>
              </a:rPr>
            </a:br>
            <a:r>
              <a:rPr lang="cs-CZ" sz="2400" dirty="0" smtClean="0">
                <a:solidFill>
                  <a:srgbClr val="00B050"/>
                </a:solidFill>
              </a:rPr>
              <a:t> Antonín Hájek</a:t>
            </a:r>
            <a:br>
              <a:rPr lang="cs-CZ" sz="2400" dirty="0" smtClean="0">
                <a:solidFill>
                  <a:srgbClr val="00B050"/>
                </a:solidFill>
              </a:rPr>
            </a:br>
            <a:r>
              <a:rPr lang="cs-CZ" sz="2400" dirty="0" smtClean="0">
                <a:solidFill>
                  <a:srgbClr val="00B050"/>
                </a:solidFill>
              </a:rPr>
              <a:t> Mirek </a:t>
            </a:r>
            <a:r>
              <a:rPr lang="cs-CZ" sz="2400" dirty="0" err="1" smtClean="0">
                <a:solidFill>
                  <a:srgbClr val="00B050"/>
                </a:solidFill>
              </a:rPr>
              <a:t>Řihošek</a:t>
            </a:r>
            <a:r>
              <a:rPr lang="cs-CZ" sz="2400" dirty="0">
                <a:solidFill>
                  <a:srgbClr val="00B050"/>
                </a:solidFill>
              </a:rPr>
              <a:t/>
            </a:r>
            <a:br>
              <a:rPr lang="cs-CZ" sz="2400" dirty="0">
                <a:solidFill>
                  <a:srgbClr val="00B050"/>
                </a:solidFill>
              </a:rPr>
            </a:br>
            <a:r>
              <a:rPr lang="cs-CZ" sz="2400" dirty="0" smtClean="0">
                <a:solidFill>
                  <a:srgbClr val="00B050"/>
                </a:solidFill>
              </a:rPr>
              <a:t> Jan Vančura </a:t>
            </a:r>
            <a:br>
              <a:rPr lang="cs-CZ" sz="2400" dirty="0" smtClean="0">
                <a:solidFill>
                  <a:srgbClr val="00B050"/>
                </a:solidFill>
              </a:rPr>
            </a:br>
            <a:r>
              <a:rPr lang="cs-CZ" sz="2400" dirty="0" smtClean="0">
                <a:solidFill>
                  <a:srgbClr val="00B050"/>
                </a:solidFill>
              </a:rPr>
              <a:t> Jiří </a:t>
            </a:r>
            <a:r>
              <a:rPr lang="cs-CZ" sz="2400" dirty="0" err="1" smtClean="0">
                <a:solidFill>
                  <a:srgbClr val="00B050"/>
                </a:solidFill>
              </a:rPr>
              <a:t>Veisser</a:t>
            </a:r>
            <a:r>
              <a:rPr lang="cs-CZ" sz="2400" dirty="0" smtClean="0">
                <a:solidFill>
                  <a:srgbClr val="00B050"/>
                </a:solidFill>
              </a:rPr>
              <a:t/>
            </a:r>
            <a:br>
              <a:rPr lang="cs-CZ" sz="2400" dirty="0" smtClean="0">
                <a:solidFill>
                  <a:srgbClr val="00B050"/>
                </a:solidFill>
              </a:rPr>
            </a:br>
            <a:r>
              <a:rPr lang="cs-CZ" sz="2400" dirty="0" smtClean="0">
                <a:solidFill>
                  <a:srgbClr val="00B050"/>
                </a:solidFill>
              </a:rPr>
              <a:t> Radek Tomášek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4" name="Veselý obličej 3">
            <a:hlinkClick r:id="rId2"/>
          </p:cNvPr>
          <p:cNvSpPr/>
          <p:nvPr/>
        </p:nvSpPr>
        <p:spPr>
          <a:xfrm>
            <a:off x="7164288" y="332656"/>
            <a:ext cx="936104" cy="7920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vuk 4">
            <a:hlinkClick r:id="rId3" highlightClick="1"/>
          </p:cNvPr>
          <p:cNvSpPr/>
          <p:nvPr/>
        </p:nvSpPr>
        <p:spPr>
          <a:xfrm>
            <a:off x="7020272" y="4657204"/>
            <a:ext cx="1080120" cy="86002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pět nebo Předchozí 5">
            <a:hlinkClick r:id="rId4" action="ppaction://hlinksldjump" highlightClick="1"/>
          </p:cNvPr>
          <p:cNvSpPr/>
          <p:nvPr/>
        </p:nvSpPr>
        <p:spPr>
          <a:xfrm>
            <a:off x="1907704" y="6064666"/>
            <a:ext cx="115212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01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447694" y="980728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>
                <a:solidFill>
                  <a:srgbClr val="FF0000"/>
                </a:solidFill>
              </a:rPr>
              <a:t>Konec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99592" y="2852936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Autor :       Trýzna  Stanislav</a:t>
            </a:r>
          </a:p>
          <a:p>
            <a:r>
              <a:rPr lang="cs-CZ" sz="2400" dirty="0" smtClean="0"/>
              <a:t>Školní rok :2011/2012</a:t>
            </a:r>
          </a:p>
          <a:p>
            <a:r>
              <a:rPr lang="cs-CZ" sz="2400" dirty="0" smtClean="0"/>
              <a:t>Určeno pro : devátý ročník</a:t>
            </a:r>
          </a:p>
          <a:p>
            <a:r>
              <a:rPr lang="cs-CZ" sz="2400" dirty="0" smtClean="0"/>
              <a:t>Předmět: hudební výchova</a:t>
            </a:r>
          </a:p>
          <a:p>
            <a:r>
              <a:rPr lang="cs-CZ" sz="2400" dirty="0" smtClean="0"/>
              <a:t>Téma : základní orientace ve  vývoji pop. hudby    v ČSSR v letech 1960-1970</a:t>
            </a:r>
            <a:br>
              <a:rPr lang="cs-CZ" sz="2400" dirty="0" smtClean="0"/>
            </a:br>
            <a:r>
              <a:rPr lang="cs-CZ" sz="2400" dirty="0" smtClean="0"/>
              <a:t>Způsob použití ve výuce:  výuková prezentace</a:t>
            </a:r>
            <a:br>
              <a:rPr lang="cs-CZ" sz="2400" dirty="0" smtClean="0"/>
            </a:br>
            <a:r>
              <a:rPr lang="cs-CZ" sz="2400" dirty="0" smtClean="0"/>
              <a:t>Upozornění : pro spuštění hypertextových odkazů musí být počítač připojen k internetu.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06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88640"/>
            <a:ext cx="70455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Charakteristika období v ČSSR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1079" y="1052736"/>
            <a:ext cx="863403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 </a:t>
            </a:r>
            <a:r>
              <a:rPr lang="cs-CZ" sz="2800" dirty="0" smtClean="0"/>
              <a:t>V roce 1960 byl novou ústavou oficiální název státu změněn na Československá socialistická republika (ČSSR).</a:t>
            </a:r>
            <a:br>
              <a:rPr lang="cs-CZ" sz="2800" dirty="0" smtClean="0"/>
            </a:br>
            <a:r>
              <a:rPr lang="cs-CZ" sz="2800" dirty="0" smtClean="0"/>
              <a:t> Koncem padesátých let a v šedesátých letech docházelo k postupné liberalizaci, která vyvrcholila v roce 1968. Liberalizační hnutí známé jako Pražské jaro, bylo potlačeno invazí vojsk Sovětského svazu a dalších zemí Varšavské smlouvy 21. srpna 1968. Po invazi emigrovalo mnoho především vzdělaných lidí do demokratických zemí v Evropě i do USA, což ještě zrychlilo hospodářský úpadek země, který zažívala po připojení k sovětskému bloku.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690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4701" y="548680"/>
            <a:ext cx="8748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Celá šedesátá léta nejen u nás, ale i ve světě  znamenala revoluční, zcela zásadní změny a obrovský kulturní rozvoj. Byla dobou, ve které se na hudební scéně zrodilo nespočet nových zpěváků, ze kterých se někteří stali opravdovými legendami, které už zná i současná nejmladší generace. Všechno jen žilo, mladí toužili vzepřít se starým pořádkům, osvobodit se od zajetých konvencí. 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195754" y="0"/>
            <a:ext cx="52196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Charakteristika hudby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0501" y="3198383"/>
            <a:ext cx="90757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É</a:t>
            </a:r>
            <a:r>
              <a:rPr lang="cs-CZ" sz="2400" dirty="0" smtClean="0"/>
              <a:t>ru </a:t>
            </a:r>
            <a:r>
              <a:rPr lang="cs-CZ" sz="2400" dirty="0" smtClean="0">
                <a:solidFill>
                  <a:srgbClr val="FF0000"/>
                </a:solidFill>
              </a:rPr>
              <a:t>swingu</a:t>
            </a:r>
            <a:r>
              <a:rPr lang="cs-CZ" sz="2400" dirty="0" smtClean="0"/>
              <a:t> definitivně ukončila začátkem 60. let až éra twistu, beatu a u nás hlavně malá hudební divadla, především Semafor a Rokoko, ve kterých se rodila nová hudba. Kluby a začínající hudební divadla žila již jen novou hudbou, která během první poloviny šedesátých let pronikla konečně i do rádia a televize. Většina lidí tak poprvé uslyšela a uviděla Karla Gotta nebo Evu Pilarovou.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0163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88640"/>
            <a:ext cx="77780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Přehled předních zpěváků a hudebních skupin :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59452" y="1556792"/>
            <a:ext cx="4572000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                         Zpěváci</a:t>
            </a: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hlinkClick r:id="rId2" action="ppaction://hlinksldjump"/>
              </a:rPr>
              <a:t>Karel Gott</a:t>
            </a:r>
            <a:endParaRPr lang="cs-CZ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hlinkClick r:id="rId3" action="ppaction://hlinksldjump"/>
              </a:rPr>
              <a:t>Václav Neckář</a:t>
            </a:r>
            <a:endParaRPr lang="cs-CZ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hlinkClick r:id="rId4" action="ppaction://hlinksldjump"/>
              </a:rPr>
              <a:t>Marta Kubišová</a:t>
            </a:r>
            <a:endParaRPr lang="cs-CZ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Helena Vondráčková</a:t>
            </a: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Waldemar Matuška</a:t>
            </a:r>
          </a:p>
          <a:p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Hana Hegerová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Jiří  Suchý</a:t>
            </a:r>
            <a:b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Eva  Pilarová</a:t>
            </a:r>
            <a:b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Pavel Novák</a:t>
            </a:r>
            <a:b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Petr   Novák</a:t>
            </a:r>
            <a:b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hlinkClick r:id="rId5" action="ppaction://hlinksldjump"/>
              </a:rPr>
              <a:t>Karel  Kryl</a:t>
            </a:r>
            <a:endParaRPr lang="cs-CZ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875318" y="1556792"/>
            <a:ext cx="4572000" cy="19082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                               Skupiny</a:t>
            </a:r>
          </a:p>
          <a:p>
            <a:r>
              <a:rPr lang="cs-CZ" sz="2000" dirty="0" smtClean="0">
                <a:solidFill>
                  <a:srgbClr val="00B050"/>
                </a:solidFill>
                <a:hlinkClick r:id="rId6" action="ppaction://hlinksldjump"/>
              </a:rPr>
              <a:t>Olympic</a:t>
            </a:r>
            <a:endParaRPr lang="cs-CZ" sz="2000" dirty="0" smtClean="0">
              <a:solidFill>
                <a:srgbClr val="00B050"/>
              </a:solidFill>
            </a:endParaRPr>
          </a:p>
          <a:p>
            <a:r>
              <a:rPr lang="cs-CZ" sz="2000" dirty="0" smtClean="0">
                <a:solidFill>
                  <a:srgbClr val="00B050"/>
                </a:solidFill>
              </a:rPr>
              <a:t>Golden Kids</a:t>
            </a:r>
          </a:p>
          <a:p>
            <a:r>
              <a:rPr lang="cs-CZ" sz="2000" dirty="0" smtClean="0">
                <a:solidFill>
                  <a:srgbClr val="00B050"/>
                </a:solidFill>
              </a:rPr>
              <a:t>Spirituál kvintet</a:t>
            </a:r>
          </a:p>
          <a:p>
            <a:r>
              <a:rPr lang="cs-CZ" sz="2000" dirty="0" smtClean="0">
                <a:solidFill>
                  <a:srgbClr val="00B050"/>
                </a:solidFill>
              </a:rPr>
              <a:t>Greenhorns (dříve taky Zelenáči</a:t>
            </a:r>
            <a:r>
              <a:rPr lang="cs-CZ" sz="2000" dirty="0" smtClean="0"/>
              <a:t>)</a:t>
            </a:r>
          </a:p>
          <a:p>
            <a:r>
              <a:rPr lang="cs-CZ" sz="2000" dirty="0" smtClean="0">
                <a:solidFill>
                  <a:srgbClr val="00B050"/>
                </a:solidFill>
                <a:hlinkClick r:id="rId7" action="ppaction://hlinksldjump"/>
              </a:rPr>
              <a:t>Rangers ( Plavci)</a:t>
            </a:r>
            <a:endParaRPr lang="cs-CZ" sz="2000" dirty="0">
              <a:solidFill>
                <a:srgbClr val="00B050"/>
              </a:solidFill>
            </a:endParaRPr>
          </a:p>
        </p:txBody>
      </p:sp>
      <p:sp>
        <p:nvSpPr>
          <p:cNvPr id="6" name="Tlačítko akce: Dopředu nebo Další 5">
            <a:hlinkClick r:id="" action="ppaction://hlinkshowjump?jump=lastslide" highlightClick="1"/>
          </p:cNvPr>
          <p:cNvSpPr/>
          <p:nvPr/>
        </p:nvSpPr>
        <p:spPr>
          <a:xfrm>
            <a:off x="1907704" y="6021288"/>
            <a:ext cx="1080120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38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0"/>
            <a:ext cx="3724275" cy="443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11560" y="260648"/>
            <a:ext cx="25619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dirty="0" smtClean="0">
                <a:solidFill>
                  <a:schemeClr val="accent3">
                    <a:lumMod val="50000"/>
                  </a:schemeClr>
                </a:solidFill>
              </a:rPr>
              <a:t>Karel Gott</a:t>
            </a:r>
            <a:endParaRPr lang="cs-CZ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398" y="3140968"/>
            <a:ext cx="88924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*</a:t>
            </a:r>
            <a:r>
              <a:rPr lang="cs-CZ" sz="2400" dirty="0" smtClean="0"/>
              <a:t> 14. července 1939, Plzeň</a:t>
            </a:r>
            <a:br>
              <a:rPr lang="cs-CZ" sz="2400" dirty="0" smtClean="0"/>
            </a:br>
            <a:endParaRPr lang="cs-CZ" sz="2400" dirty="0" smtClean="0"/>
          </a:p>
          <a:p>
            <a:r>
              <a:rPr lang="cs-CZ" sz="2400" dirty="0" smtClean="0"/>
              <a:t>Povolání:       zpěvák, herec, skladatel </a:t>
            </a:r>
            <a:r>
              <a:rPr lang="cs-CZ" sz="2400" dirty="0" smtClean="0">
                <a:solidFill>
                  <a:schemeClr val="bg1"/>
                </a:solidFill>
              </a:rPr>
              <a:t>, malíř</a:t>
            </a:r>
          </a:p>
          <a:p>
            <a:r>
              <a:rPr lang="cs-CZ" sz="2400" dirty="0" smtClean="0"/>
              <a:t>   			</a:t>
            </a:r>
            <a:br>
              <a:rPr lang="cs-CZ" sz="2400" dirty="0" smtClean="0"/>
            </a:br>
            <a:r>
              <a:rPr lang="cs-CZ" sz="2400" dirty="0" smtClean="0"/>
              <a:t>Žánry:       Pop, Rock n' roll, Swing, Jazz, Blues,   		    		Country, Rock, Opera, Opereta, Muzikál, Klasika, 	  	  </a:t>
            </a:r>
            <a:r>
              <a:rPr lang="cs-CZ" sz="2400" dirty="0" err="1" smtClean="0"/>
              <a:t>Traditional</a:t>
            </a:r>
            <a:r>
              <a:rPr lang="cs-CZ" sz="2400" dirty="0" smtClean="0"/>
              <a:t>, Dechovka</a:t>
            </a:r>
          </a:p>
          <a:p>
            <a:r>
              <a:rPr lang="cs-CZ" sz="2400" dirty="0" smtClean="0"/>
              <a:t>Nástroje: kytara</a:t>
            </a:r>
            <a:endParaRPr lang="cs-CZ" sz="2400" dirty="0"/>
          </a:p>
        </p:txBody>
      </p:sp>
      <p:sp>
        <p:nvSpPr>
          <p:cNvPr id="4" name="Tlačítko akce: Zpět nebo Předchozí 3">
            <a:hlinkClick r:id="rId3" action="ppaction://hlinksldjump" highlightClick="1"/>
          </p:cNvPr>
          <p:cNvSpPr/>
          <p:nvPr/>
        </p:nvSpPr>
        <p:spPr>
          <a:xfrm>
            <a:off x="1547664" y="6335279"/>
            <a:ext cx="1080120" cy="4766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vuk 4">
            <a:hlinkClick r:id="rId4" highlightClick="1"/>
          </p:cNvPr>
          <p:cNvSpPr/>
          <p:nvPr/>
        </p:nvSpPr>
        <p:spPr>
          <a:xfrm>
            <a:off x="6084168" y="5949280"/>
            <a:ext cx="1197694" cy="7920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97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31005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Václav Neckář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1412776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*</a:t>
            </a:r>
            <a:r>
              <a:rPr lang="cs-CZ" sz="2400" dirty="0" smtClean="0"/>
              <a:t> 23. října 1943 v Praze je český popový zpěvák a filmový herec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V letech 1968 až 1970 byl společně s Martou Kubišovou a Helenou Vondráčkovou členem pěvecké skupiny Golden Kids. </a:t>
            </a:r>
            <a:endParaRPr lang="cs-CZ" sz="2400" dirty="0"/>
          </a:p>
        </p:txBody>
      </p:sp>
      <p:sp>
        <p:nvSpPr>
          <p:cNvPr id="4" name="Tlačítko akce: Zvuk 3">
            <a:hlinkClick r:id="rId3" highlightClick="1">
              <a:snd r:embed="rId2" name="applause.wav"/>
            </a:hlinkClick>
          </p:cNvPr>
          <p:cNvSpPr/>
          <p:nvPr/>
        </p:nvSpPr>
        <p:spPr>
          <a:xfrm>
            <a:off x="6988662" y="5301208"/>
            <a:ext cx="864096" cy="57606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>
            <a:hlinkClick r:id="rId4"/>
          </p:cNvPr>
          <p:cNvSpPr/>
          <p:nvPr/>
        </p:nvSpPr>
        <p:spPr>
          <a:xfrm>
            <a:off x="6988662" y="454848"/>
            <a:ext cx="864096" cy="8859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pět nebo Předchozí 5">
            <a:hlinkClick r:id="rId5" action="ppaction://hlinksldjump" highlightClick="1"/>
          </p:cNvPr>
          <p:cNvSpPr/>
          <p:nvPr/>
        </p:nvSpPr>
        <p:spPr>
          <a:xfrm>
            <a:off x="755576" y="6093296"/>
            <a:ext cx="1080120" cy="6206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79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32656"/>
            <a:ext cx="36391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Marta Kubišová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64863" y="1268760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* 1. listopadu 1942 České Budějovice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je česká zpěvačka, členka skupiny </a:t>
            </a:r>
            <a:r>
              <a:rPr lang="cs-CZ" sz="2400" dirty="0" smtClean="0">
                <a:solidFill>
                  <a:srgbClr val="FF0000"/>
                </a:solidFill>
              </a:rPr>
              <a:t>Golden Kids</a:t>
            </a:r>
            <a:br>
              <a:rPr lang="cs-CZ" sz="2400" dirty="0" smtClean="0">
                <a:solidFill>
                  <a:srgbClr val="FF0000"/>
                </a:solidFill>
              </a:rPr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trojnásobná vítězka čtenářské ankety časopisu Mladý svět Zlatý slavík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Veselý obličej 3">
            <a:hlinkClick r:id="rId2"/>
          </p:cNvPr>
          <p:cNvSpPr/>
          <p:nvPr/>
        </p:nvSpPr>
        <p:spPr>
          <a:xfrm>
            <a:off x="7092280" y="548680"/>
            <a:ext cx="864096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vuk 4">
            <a:hlinkClick r:id="rId3" highlightClick="1"/>
          </p:cNvPr>
          <p:cNvSpPr/>
          <p:nvPr/>
        </p:nvSpPr>
        <p:spPr>
          <a:xfrm>
            <a:off x="6948264" y="4365104"/>
            <a:ext cx="1008112" cy="72008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pět nebo Předchozí 5">
            <a:hlinkClick r:id="rId4" action="ppaction://hlinksldjump" highlightClick="1"/>
          </p:cNvPr>
          <p:cNvSpPr/>
          <p:nvPr/>
        </p:nvSpPr>
        <p:spPr>
          <a:xfrm>
            <a:off x="1259632" y="6165304"/>
            <a:ext cx="1296144" cy="6926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60648"/>
            <a:ext cx="24304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Karel Kryl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1709" y="1628800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12. dubna 1944, Kroměříž – 3. března 1994, Mnichov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byl československý písničkář, básník a grafik 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jeden z hlavních představitelů českého protikomunistického protestsongu v letech 1968–1989.</a:t>
            </a:r>
            <a:br>
              <a:rPr lang="cs-CZ" sz="2400" dirty="0" smtClean="0"/>
            </a:br>
            <a:r>
              <a:rPr lang="cs-CZ" sz="2400" dirty="0" smtClean="0"/>
              <a:t>Písně si sám psal a někdy se mu přezdívá „básník s kytarou“.</a:t>
            </a:r>
            <a:endParaRPr lang="cs-CZ" sz="2400" dirty="0"/>
          </a:p>
        </p:txBody>
      </p:sp>
      <p:sp>
        <p:nvSpPr>
          <p:cNvPr id="4" name="Veselý obličej 3">
            <a:hlinkClick r:id="rId2"/>
          </p:cNvPr>
          <p:cNvSpPr/>
          <p:nvPr/>
        </p:nvSpPr>
        <p:spPr>
          <a:xfrm>
            <a:off x="7380312" y="476672"/>
            <a:ext cx="1076293" cy="9361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vuk 4">
            <a:hlinkClick r:id="rId3" highlightClick="1"/>
          </p:cNvPr>
          <p:cNvSpPr/>
          <p:nvPr/>
        </p:nvSpPr>
        <p:spPr>
          <a:xfrm>
            <a:off x="7092280" y="4797152"/>
            <a:ext cx="1080120" cy="93610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pět nebo Předchozí 5">
            <a:hlinkClick r:id="rId4" action="ppaction://hlinksldjump" highlightClick="1"/>
          </p:cNvPr>
          <p:cNvSpPr/>
          <p:nvPr/>
        </p:nvSpPr>
        <p:spPr>
          <a:xfrm>
            <a:off x="1115616" y="5877272"/>
            <a:ext cx="1152128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6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0648"/>
            <a:ext cx="36423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Hana Hegerová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4" y="1412776"/>
            <a:ext cx="91450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vlastním jménem Carmen Mária </a:t>
            </a:r>
            <a:r>
              <a:rPr lang="cs-CZ" sz="2400" dirty="0" err="1" smtClean="0"/>
              <a:t>Štefánia</a:t>
            </a:r>
            <a:r>
              <a:rPr lang="cs-CZ" sz="2400" dirty="0" smtClean="0"/>
              <a:t> </a:t>
            </a:r>
            <a:r>
              <a:rPr lang="cs-CZ" sz="2400" dirty="0" err="1" smtClean="0"/>
              <a:t>Farkašová-Čelková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(* 20. října 1931 Bratislava, Československo) 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je významná československá zpěvačka a herečka, nekorunovaná královna československého šansonu.</a:t>
            </a:r>
            <a:endParaRPr lang="cs-CZ" sz="2400" dirty="0"/>
          </a:p>
        </p:txBody>
      </p:sp>
      <p:sp>
        <p:nvSpPr>
          <p:cNvPr id="4" name="Veselý obličej 3">
            <a:hlinkClick r:id="rId2"/>
          </p:cNvPr>
          <p:cNvSpPr/>
          <p:nvPr/>
        </p:nvSpPr>
        <p:spPr>
          <a:xfrm>
            <a:off x="7308304" y="260648"/>
            <a:ext cx="1080120" cy="10081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vuk 4">
            <a:hlinkClick r:id="rId3" highlightClick="1"/>
          </p:cNvPr>
          <p:cNvSpPr/>
          <p:nvPr/>
        </p:nvSpPr>
        <p:spPr>
          <a:xfrm>
            <a:off x="7020272" y="4869160"/>
            <a:ext cx="1152128" cy="1008112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pět nebo Předchozí 5">
            <a:hlinkClick r:id="rId4" action="ppaction://hlinksldjump" highlightClick="1"/>
          </p:cNvPr>
          <p:cNvSpPr/>
          <p:nvPr/>
        </p:nvSpPr>
        <p:spPr>
          <a:xfrm>
            <a:off x="1331640" y="5805264"/>
            <a:ext cx="1008112" cy="8640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3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197</TotalTime>
  <Words>309</Words>
  <Application>Microsoft Office PowerPoint</Application>
  <PresentationFormat>Předvádění na obrazovce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Aerodynamika</vt:lpstr>
      <vt:lpstr>Vývoj populární hudby v ČSSR v letech 1960-1970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populární hudby v ČSSR v letech 1960-1970</dc:title>
  <dc:creator>zs skolni</dc:creator>
  <cp:lastModifiedBy>Admin Školní</cp:lastModifiedBy>
  <cp:revision>17</cp:revision>
  <dcterms:created xsi:type="dcterms:W3CDTF">2012-05-23T06:55:37Z</dcterms:created>
  <dcterms:modified xsi:type="dcterms:W3CDTF">2012-09-19T06:32:13Z</dcterms:modified>
</cp:coreProperties>
</file>