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A575-809D-4F44-9EE9-E4F301720BCD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3233-D450-442A-B0CF-289FC790DBF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A575-809D-4F44-9EE9-E4F301720BCD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3233-D450-442A-B0CF-289FC790DB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A575-809D-4F44-9EE9-E4F301720BCD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3233-D450-442A-B0CF-289FC790DB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A575-809D-4F44-9EE9-E4F301720BCD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3233-D450-442A-B0CF-289FC790DBF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A575-809D-4F44-9EE9-E4F301720BCD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3233-D450-442A-B0CF-289FC790DB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A575-809D-4F44-9EE9-E4F301720BCD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3233-D450-442A-B0CF-289FC790DBF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A575-809D-4F44-9EE9-E4F301720BCD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3233-D450-442A-B0CF-289FC790DBF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A575-809D-4F44-9EE9-E4F301720BCD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3233-D450-442A-B0CF-289FC790DB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A575-809D-4F44-9EE9-E4F301720BCD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3233-D450-442A-B0CF-289FC790DB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A575-809D-4F44-9EE9-E4F301720BCD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3233-D450-442A-B0CF-289FC790DB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A575-809D-4F44-9EE9-E4F301720BCD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3233-D450-442A-B0CF-289FC790DBF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E54A575-809D-4F44-9EE9-E4F301720BCD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D23233-D450-442A-B0CF-289FC790DBF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sDpznl8eIs" TargetMode="External"/><Relationship Id="rId2" Type="http://schemas.openxmlformats.org/officeDocument/2006/relationships/hyperlink" Target="http://www.google.cz/imgres?q=ac+dc&amp;hl=cs&amp;biw=1308&amp;bih=751&amp;tbm=isch&amp;tbnid=_OhvYCQJ0apnKM:&amp;imgrefurl=http://drozdova66.bloger.cz/KAPELY-KTERE-SE-MI-LIBI/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227m9lw5CcI" TargetMode="External"/><Relationship Id="rId2" Type="http://schemas.openxmlformats.org/officeDocument/2006/relationships/hyperlink" Target="http://www.google.cz/imgres?q=sex+pistols&amp;num=10&amp;hl=cs&amp;biw=1308&amp;bih=751&amp;tbm=isch&amp;tbnid=3XJaM1974u071M:&amp;imgrefurl=http://www.morrisonhotelgallery.com/set/default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ktewlp2_Os&amp;feature=fvsr" TargetMode="External"/><Relationship Id="rId2" Type="http://schemas.openxmlformats.org/officeDocument/2006/relationships/hyperlink" Target="http://www.google.cz/imgres?q=pink+floyd&amp;start=15&amp;num=10&amp;hl=cs&amp;biw=1308&amp;bih=751&amp;tbm=isch&amp;tbnid=2DhkbhnmLjCKgM:&amp;imgrefurl=http://www.billboard.com/news/jim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CkOmcIl79s" TargetMode="External"/><Relationship Id="rId2" Type="http://schemas.openxmlformats.org/officeDocument/2006/relationships/hyperlink" Target="http://cs.wikipedia.org/wiki/Soubor:ABBA_-_TopPop_1974_5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mjdZKfumEI" TargetMode="External"/><Relationship Id="rId2" Type="http://schemas.openxmlformats.org/officeDocument/2006/relationships/hyperlink" Target="http://www.google.cz/imgres?q=boney+m&amp;hl=cs&amp;sa=X&amp;biw=1308&amp;bih=715&amp;tbm=isch&amp;prmd=imvnsl&amp;tbnid=JG7m_WY9uukfRM:&amp;imgrefurl=http://www.patric-wolf.eu/?cat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hyperlink" Target="http://www.google.cz/imgres?q=black+sabbath&amp;hl=cs&amp;sa=X&amp;biw=1308&amp;bih=715&amp;tbm=isch&amp;prmd=imvnsl&amp;tbnid=oLdQTYSTm2ruAM:&amp;imgrefurl=http://rockem.cz/navrat-starych-black-sabbath&amp;docid=Z_o5o" TargetMode="Externa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hyperlink" Target="http://www.youtube.com/watch?v=kz_6jagv_D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hyperlink" Target="http://cs.wikipedia.org/wiki/Soubor:Led_Zeppelin_2007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hyperlink" Target="http://www.youtube.com/watch?v=w9TGj2jrJk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87624" y="2924944"/>
            <a:ext cx="7175351" cy="1793167"/>
          </a:xfrm>
        </p:spPr>
        <p:txBody>
          <a:bodyPr/>
          <a:lstStyle/>
          <a:p>
            <a:r>
              <a:rPr lang="cs-CZ" sz="4000" dirty="0" smtClean="0">
                <a:solidFill>
                  <a:srgbClr val="FF0000"/>
                </a:solidFill>
              </a:rPr>
              <a:t>Vývoj populární hudby ve světě v letech 1970-1980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971600" y="1412776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VY_32_INOVACE_37_Vývoj populární hudby 1970 -1980</a:t>
            </a:r>
          </a:p>
        </p:txBody>
      </p:sp>
    </p:spTree>
    <p:extLst>
      <p:ext uri="{BB962C8B-B14F-4D97-AF65-F5344CB8AC3E}">
        <p14:creationId xmlns:p14="http://schemas.microsoft.com/office/powerpoint/2010/main" val="375627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188640"/>
            <a:ext cx="8496944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AC/DC</a:t>
            </a:r>
            <a:br>
              <a:rPr lang="cs-CZ" sz="3200" dirty="0" smtClean="0">
                <a:solidFill>
                  <a:srgbClr val="FF0000"/>
                </a:solidFill>
              </a:rPr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sz="2400" dirty="0"/>
              <a:t>je australská hard rocková skupina, </a:t>
            </a:r>
            <a:r>
              <a:rPr lang="cs-CZ" sz="2400" dirty="0" smtClean="0"/>
              <a:t>založená v </a:t>
            </a:r>
            <a:r>
              <a:rPr lang="cs-CZ" sz="2400" dirty="0"/>
              <a:t>roce 1973 v </a:t>
            </a:r>
            <a:r>
              <a:rPr lang="cs-CZ" sz="2400" dirty="0" smtClean="0"/>
              <a:t>Sydney.</a:t>
            </a:r>
            <a:br>
              <a:rPr lang="cs-CZ" sz="2400" dirty="0" smtClean="0"/>
            </a:br>
            <a:r>
              <a:rPr lang="cs-CZ" sz="2400" dirty="0" smtClean="0"/>
              <a:t> Je považována </a:t>
            </a:r>
            <a:r>
              <a:rPr lang="cs-CZ" sz="2400" dirty="0"/>
              <a:t>za </a:t>
            </a:r>
            <a:r>
              <a:rPr lang="cs-CZ" sz="2400" dirty="0" smtClean="0"/>
              <a:t>průkopníka</a:t>
            </a:r>
            <a:r>
              <a:rPr lang="cs-CZ" sz="2400" dirty="0"/>
              <a:t>   heavy metalu</a:t>
            </a:r>
          </a:p>
        </p:txBody>
      </p:sp>
      <p:sp>
        <p:nvSpPr>
          <p:cNvPr id="3" name="Obdélník 2"/>
          <p:cNvSpPr/>
          <p:nvPr/>
        </p:nvSpPr>
        <p:spPr>
          <a:xfrm>
            <a:off x="467544" y="2198664"/>
            <a:ext cx="21419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Členové :</a:t>
            </a:r>
            <a:endParaRPr lang="cs-CZ" sz="2400" dirty="0"/>
          </a:p>
          <a:p>
            <a:r>
              <a:rPr lang="cs-CZ" sz="2400" dirty="0">
                <a:solidFill>
                  <a:srgbClr val="00B050"/>
                </a:solidFill>
              </a:rPr>
              <a:t>Brian Johnson</a:t>
            </a:r>
          </a:p>
          <a:p>
            <a:r>
              <a:rPr lang="cs-CZ" sz="2400" dirty="0" err="1">
                <a:solidFill>
                  <a:srgbClr val="00B050"/>
                </a:solidFill>
              </a:rPr>
              <a:t>Angus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dirty="0" err="1">
                <a:solidFill>
                  <a:srgbClr val="00B050"/>
                </a:solidFill>
              </a:rPr>
              <a:t>Young</a:t>
            </a:r>
            <a:endParaRPr lang="cs-CZ" sz="2400" dirty="0">
              <a:solidFill>
                <a:srgbClr val="00B050"/>
              </a:solidFill>
            </a:endParaRPr>
          </a:p>
          <a:p>
            <a:r>
              <a:rPr lang="cs-CZ" sz="2400" dirty="0" err="1">
                <a:solidFill>
                  <a:srgbClr val="00B050"/>
                </a:solidFill>
              </a:rPr>
              <a:t>Malcolm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dirty="0" err="1">
                <a:solidFill>
                  <a:srgbClr val="00B050"/>
                </a:solidFill>
              </a:rPr>
              <a:t>Young</a:t>
            </a:r>
            <a:endParaRPr lang="cs-CZ" sz="2400" dirty="0">
              <a:solidFill>
                <a:srgbClr val="00B050"/>
              </a:solidFill>
            </a:endParaRPr>
          </a:p>
          <a:p>
            <a:r>
              <a:rPr lang="cs-CZ" sz="2400" dirty="0" err="1">
                <a:solidFill>
                  <a:srgbClr val="00B050"/>
                </a:solidFill>
              </a:rPr>
              <a:t>Cliff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dirty="0" err="1">
                <a:solidFill>
                  <a:srgbClr val="00B050"/>
                </a:solidFill>
              </a:rPr>
              <a:t>Williams</a:t>
            </a:r>
            <a:endParaRPr lang="cs-CZ" sz="2400" dirty="0">
              <a:solidFill>
                <a:srgbClr val="00B050"/>
              </a:solidFill>
            </a:endParaRPr>
          </a:p>
          <a:p>
            <a:r>
              <a:rPr lang="cs-CZ" sz="2400" dirty="0" err="1">
                <a:solidFill>
                  <a:srgbClr val="00B050"/>
                </a:solidFill>
              </a:rPr>
              <a:t>Phil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dirty="0" err="1" smtClean="0">
                <a:solidFill>
                  <a:srgbClr val="00B050"/>
                </a:solidFill>
              </a:rPr>
              <a:t>Rudd</a:t>
            </a:r>
            <a:r>
              <a:rPr lang="cs-CZ" sz="2400" dirty="0" smtClean="0">
                <a:solidFill>
                  <a:srgbClr val="00B050"/>
                </a:solidFill>
              </a:rPr>
              <a:t/>
            </a:r>
            <a:br>
              <a:rPr lang="cs-CZ" sz="2400" dirty="0" smtClean="0">
                <a:solidFill>
                  <a:srgbClr val="00B050"/>
                </a:solidFill>
              </a:rPr>
            </a:b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716016" y="220184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dirty="0"/>
              <a:t>Dřívější </a:t>
            </a:r>
            <a:r>
              <a:rPr lang="cs-CZ" sz="2400" dirty="0" smtClean="0"/>
              <a:t>členové :</a:t>
            </a:r>
            <a:endParaRPr lang="cs-CZ" sz="2400" dirty="0"/>
          </a:p>
          <a:p>
            <a:r>
              <a:rPr lang="cs-CZ" sz="2400" dirty="0">
                <a:solidFill>
                  <a:srgbClr val="00B050"/>
                </a:solidFill>
              </a:rPr>
              <a:t>Bon </a:t>
            </a:r>
            <a:r>
              <a:rPr lang="cs-CZ" sz="2400" dirty="0" err="1">
                <a:solidFill>
                  <a:srgbClr val="00B050"/>
                </a:solidFill>
              </a:rPr>
              <a:t>Scott</a:t>
            </a:r>
            <a:endParaRPr lang="cs-CZ" sz="2400" dirty="0">
              <a:solidFill>
                <a:srgbClr val="00B050"/>
              </a:solidFill>
            </a:endParaRPr>
          </a:p>
          <a:p>
            <a:r>
              <a:rPr lang="cs-CZ" sz="2400" dirty="0">
                <a:solidFill>
                  <a:srgbClr val="00B050"/>
                </a:solidFill>
              </a:rPr>
              <a:t>Simon </a:t>
            </a:r>
            <a:r>
              <a:rPr lang="cs-CZ" sz="2400" dirty="0" err="1">
                <a:solidFill>
                  <a:srgbClr val="00B050"/>
                </a:solidFill>
              </a:rPr>
              <a:t>Wright</a:t>
            </a:r>
            <a:endParaRPr lang="cs-CZ" sz="2400" dirty="0">
              <a:solidFill>
                <a:srgbClr val="00B050"/>
              </a:solidFill>
            </a:endParaRPr>
          </a:p>
          <a:p>
            <a:r>
              <a:rPr lang="cs-CZ" sz="2400" dirty="0" err="1">
                <a:solidFill>
                  <a:srgbClr val="00B050"/>
                </a:solidFill>
              </a:rPr>
              <a:t>Chris</a:t>
            </a:r>
            <a:r>
              <a:rPr lang="cs-CZ" sz="2400" dirty="0">
                <a:solidFill>
                  <a:srgbClr val="00B050"/>
                </a:solidFill>
              </a:rPr>
              <a:t> Slade</a:t>
            </a:r>
          </a:p>
          <a:p>
            <a:r>
              <a:rPr lang="cs-CZ" sz="2400" dirty="0">
                <a:solidFill>
                  <a:srgbClr val="00B050"/>
                </a:solidFill>
              </a:rPr>
              <a:t>Mark </a:t>
            </a:r>
            <a:r>
              <a:rPr lang="cs-CZ" sz="2400" dirty="0" err="1">
                <a:solidFill>
                  <a:srgbClr val="00B050"/>
                </a:solidFill>
              </a:rPr>
              <a:t>Evans</a:t>
            </a:r>
            <a:endParaRPr lang="cs-CZ" sz="2400" dirty="0">
              <a:solidFill>
                <a:srgbClr val="00B050"/>
              </a:solidFill>
            </a:endParaRPr>
          </a:p>
          <a:p>
            <a:r>
              <a:rPr lang="cs-CZ" sz="2400" dirty="0">
                <a:solidFill>
                  <a:srgbClr val="00B050"/>
                </a:solidFill>
              </a:rPr>
              <a:t>Dave </a:t>
            </a:r>
            <a:r>
              <a:rPr lang="cs-CZ" sz="2400" dirty="0" err="1">
                <a:solidFill>
                  <a:srgbClr val="00B050"/>
                </a:solidFill>
              </a:rPr>
              <a:t>Evans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5" name="Veselý obličej 4">
            <a:hlinkClick r:id="rId2"/>
          </p:cNvPr>
          <p:cNvSpPr/>
          <p:nvPr/>
        </p:nvSpPr>
        <p:spPr>
          <a:xfrm>
            <a:off x="7164288" y="188640"/>
            <a:ext cx="864096" cy="72008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Zvuk 5">
            <a:hlinkClick r:id="rId3" highlightClick="1"/>
          </p:cNvPr>
          <p:cNvSpPr/>
          <p:nvPr/>
        </p:nvSpPr>
        <p:spPr>
          <a:xfrm>
            <a:off x="4572000" y="5085184"/>
            <a:ext cx="1368152" cy="72008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Zpět nebo Předchozí 6">
            <a:hlinkClick r:id="rId4" action="ppaction://hlinksldjump" highlightClick="1"/>
          </p:cNvPr>
          <p:cNvSpPr/>
          <p:nvPr/>
        </p:nvSpPr>
        <p:spPr>
          <a:xfrm>
            <a:off x="2609528" y="5805264"/>
            <a:ext cx="1026368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287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0648"/>
            <a:ext cx="23398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Sex </a:t>
            </a:r>
            <a:r>
              <a:rPr lang="cs-CZ" sz="3600" dirty="0" err="1">
                <a:solidFill>
                  <a:srgbClr val="FF0000"/>
                </a:solidFill>
              </a:rPr>
              <a:t>Pistols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906979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   je </a:t>
            </a:r>
            <a:r>
              <a:rPr lang="cs-CZ" sz="2400" dirty="0"/>
              <a:t>anglická punková kapela založená v Londýně v roce </a:t>
            </a:r>
            <a:r>
              <a:rPr lang="cs-CZ" sz="2400" dirty="0" smtClean="0"/>
              <a:t>1975.</a:t>
            </a:r>
            <a:br>
              <a:rPr lang="cs-CZ" sz="2400" dirty="0" smtClean="0"/>
            </a:br>
            <a:r>
              <a:rPr lang="cs-CZ" sz="2400" dirty="0"/>
              <a:t> </a:t>
            </a:r>
            <a:r>
              <a:rPr lang="cs-CZ" sz="2400" dirty="0">
                <a:solidFill>
                  <a:srgbClr val="00B050"/>
                </a:solidFill>
              </a:rPr>
              <a:t>Sex </a:t>
            </a:r>
            <a:r>
              <a:rPr lang="cs-CZ" sz="2400" dirty="0" err="1">
                <a:solidFill>
                  <a:srgbClr val="00B050"/>
                </a:solidFill>
              </a:rPr>
              <a:t>Pistols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dirty="0" smtClean="0"/>
              <a:t>jsou označováni </a:t>
            </a:r>
            <a:r>
              <a:rPr lang="cs-CZ" sz="2400" dirty="0"/>
              <a:t>jako iniciátoři punkového hnutí ve </a:t>
            </a:r>
            <a:r>
              <a:rPr lang="cs-CZ" sz="2400" dirty="0" smtClean="0"/>
              <a:t>    Velké Británii</a:t>
            </a:r>
            <a:r>
              <a:rPr lang="cs-CZ" sz="2400" dirty="0"/>
              <a:t> a prvního generačního rozdílu uvnitř rock n' </a:t>
            </a:r>
            <a:r>
              <a:rPr lang="cs-CZ" sz="2400" dirty="0" err="1" smtClean="0"/>
              <a:t>rollu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305391" y="2492896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/>
              <a:t>Členové</a:t>
            </a:r>
            <a:r>
              <a:rPr lang="cs-CZ" sz="2800" dirty="0" smtClean="0"/>
              <a:t> :</a:t>
            </a:r>
            <a:endParaRPr lang="en-US" sz="2800" dirty="0"/>
          </a:p>
          <a:p>
            <a:r>
              <a:rPr lang="en-US" sz="2800" dirty="0">
                <a:solidFill>
                  <a:srgbClr val="00B050"/>
                </a:solidFill>
              </a:rPr>
              <a:t>Johnny Rotten</a:t>
            </a:r>
          </a:p>
          <a:p>
            <a:r>
              <a:rPr lang="en-US" sz="2800" dirty="0">
                <a:solidFill>
                  <a:srgbClr val="00B050"/>
                </a:solidFill>
              </a:rPr>
              <a:t>Steve Jones</a:t>
            </a:r>
          </a:p>
          <a:p>
            <a:r>
              <a:rPr lang="en-US" sz="2800" dirty="0">
                <a:solidFill>
                  <a:srgbClr val="00B050"/>
                </a:solidFill>
              </a:rPr>
              <a:t>Glen Matlock</a:t>
            </a:r>
          </a:p>
          <a:p>
            <a:r>
              <a:rPr lang="en-US" sz="2800" dirty="0">
                <a:solidFill>
                  <a:srgbClr val="00B050"/>
                </a:solidFill>
              </a:rPr>
              <a:t>Paul Cook</a:t>
            </a:r>
            <a:endParaRPr lang="cs-CZ" sz="2800" dirty="0">
              <a:solidFill>
                <a:srgbClr val="00B050"/>
              </a:solidFill>
            </a:endParaRPr>
          </a:p>
        </p:txBody>
      </p:sp>
      <p:sp>
        <p:nvSpPr>
          <p:cNvPr id="5" name="Veselý obličej 4">
            <a:hlinkClick r:id="rId2"/>
          </p:cNvPr>
          <p:cNvSpPr/>
          <p:nvPr/>
        </p:nvSpPr>
        <p:spPr>
          <a:xfrm>
            <a:off x="7020272" y="260648"/>
            <a:ext cx="720080" cy="64633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Zvuk 5">
            <a:hlinkClick r:id="rId3" highlightClick="1"/>
          </p:cNvPr>
          <p:cNvSpPr/>
          <p:nvPr/>
        </p:nvSpPr>
        <p:spPr>
          <a:xfrm>
            <a:off x="5364088" y="3356992"/>
            <a:ext cx="1080120" cy="936104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Zpět nebo Předchozí 6">
            <a:hlinkClick r:id="rId4" action="ppaction://hlinksldjump" highlightClick="1"/>
          </p:cNvPr>
          <p:cNvSpPr/>
          <p:nvPr/>
        </p:nvSpPr>
        <p:spPr>
          <a:xfrm>
            <a:off x="3059832" y="5733256"/>
            <a:ext cx="1152128" cy="7920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59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332656"/>
            <a:ext cx="864096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Pink </a:t>
            </a:r>
            <a:r>
              <a:rPr lang="cs-CZ" sz="3200" dirty="0" err="1" smtClean="0">
                <a:solidFill>
                  <a:srgbClr val="FF0000"/>
                </a:solidFill>
              </a:rPr>
              <a:t>Floyd</a:t>
            </a:r>
            <a:r>
              <a:rPr lang="cs-CZ" sz="3200" dirty="0" smtClean="0">
                <a:solidFill>
                  <a:srgbClr val="FF0000"/>
                </a:solidFill>
              </a:rPr>
              <a:t/>
            </a:r>
            <a:br>
              <a:rPr lang="cs-CZ" sz="3200" dirty="0" smtClean="0">
                <a:solidFill>
                  <a:srgbClr val="FF0000"/>
                </a:solidFill>
              </a:rPr>
            </a:br>
            <a:r>
              <a:rPr lang="cs-CZ" sz="3200" dirty="0" smtClean="0">
                <a:solidFill>
                  <a:srgbClr val="FF0000"/>
                </a:solidFill>
              </a:rPr>
              <a:t/>
            </a:r>
            <a:br>
              <a:rPr lang="cs-CZ" sz="3200" dirty="0" smtClean="0">
                <a:solidFill>
                  <a:srgbClr val="FF0000"/>
                </a:solidFill>
              </a:rPr>
            </a:br>
            <a:r>
              <a:rPr lang="cs-CZ" dirty="0" smtClean="0"/>
              <a:t> </a:t>
            </a:r>
            <a:r>
              <a:rPr lang="cs-CZ" sz="2400" dirty="0"/>
              <a:t>je anglická hudební skupina založená v roce 1964, která se dostala do povědomí díky svému psychedelickému rocku. </a:t>
            </a:r>
            <a:r>
              <a:rPr lang="cs-CZ" sz="2400" dirty="0" smtClean="0"/>
              <a:t>Po roce 1970 se stává průkopníkem art rocku.</a:t>
            </a:r>
            <a:endParaRPr lang="cs-CZ" sz="2400" dirty="0"/>
          </a:p>
        </p:txBody>
      </p:sp>
      <p:sp>
        <p:nvSpPr>
          <p:cNvPr id="3" name="Obdélník 2"/>
          <p:cNvSpPr/>
          <p:nvPr/>
        </p:nvSpPr>
        <p:spPr>
          <a:xfrm>
            <a:off x="467544" y="2996952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dirty="0" smtClean="0"/>
              <a:t>Členové :</a:t>
            </a:r>
            <a:endParaRPr lang="cs-CZ" sz="2400" dirty="0"/>
          </a:p>
          <a:p>
            <a:r>
              <a:rPr lang="cs-CZ" sz="2400" dirty="0" err="1">
                <a:solidFill>
                  <a:srgbClr val="00B050"/>
                </a:solidFill>
              </a:rPr>
              <a:t>Syd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dirty="0" err="1">
                <a:solidFill>
                  <a:srgbClr val="00B050"/>
                </a:solidFill>
              </a:rPr>
              <a:t>Barrett</a:t>
            </a:r>
            <a:endParaRPr lang="cs-CZ" sz="2400" dirty="0">
              <a:solidFill>
                <a:srgbClr val="00B050"/>
              </a:solidFill>
            </a:endParaRPr>
          </a:p>
          <a:p>
            <a:r>
              <a:rPr lang="cs-CZ" sz="2400" dirty="0">
                <a:solidFill>
                  <a:srgbClr val="00B050"/>
                </a:solidFill>
              </a:rPr>
              <a:t>David </a:t>
            </a:r>
            <a:r>
              <a:rPr lang="cs-CZ" sz="2400" dirty="0" err="1">
                <a:solidFill>
                  <a:srgbClr val="00B050"/>
                </a:solidFill>
              </a:rPr>
              <a:t>Gilmour</a:t>
            </a:r>
            <a:endParaRPr lang="cs-CZ" sz="2400" dirty="0">
              <a:solidFill>
                <a:srgbClr val="00B050"/>
              </a:solidFill>
            </a:endParaRPr>
          </a:p>
          <a:p>
            <a:r>
              <a:rPr lang="cs-CZ" sz="2400" dirty="0">
                <a:solidFill>
                  <a:srgbClr val="00B050"/>
                </a:solidFill>
              </a:rPr>
              <a:t>Bob Klose</a:t>
            </a:r>
          </a:p>
          <a:p>
            <a:r>
              <a:rPr lang="cs-CZ" sz="2400" dirty="0">
                <a:solidFill>
                  <a:srgbClr val="00B050"/>
                </a:solidFill>
              </a:rPr>
              <a:t>Nick </a:t>
            </a:r>
            <a:r>
              <a:rPr lang="cs-CZ" sz="2400" dirty="0" err="1">
                <a:solidFill>
                  <a:srgbClr val="00B050"/>
                </a:solidFill>
              </a:rPr>
              <a:t>Mason</a:t>
            </a:r>
            <a:endParaRPr lang="cs-CZ" sz="2400" dirty="0">
              <a:solidFill>
                <a:srgbClr val="00B050"/>
              </a:solidFill>
            </a:endParaRPr>
          </a:p>
          <a:p>
            <a:r>
              <a:rPr lang="cs-CZ" sz="2400" dirty="0">
                <a:solidFill>
                  <a:srgbClr val="00B050"/>
                </a:solidFill>
              </a:rPr>
              <a:t>Roger </a:t>
            </a:r>
            <a:r>
              <a:rPr lang="cs-CZ" sz="2400" dirty="0" err="1">
                <a:solidFill>
                  <a:srgbClr val="00B050"/>
                </a:solidFill>
              </a:rPr>
              <a:t>Waters</a:t>
            </a:r>
            <a:endParaRPr lang="cs-CZ" sz="2400" dirty="0">
              <a:solidFill>
                <a:srgbClr val="00B050"/>
              </a:solidFill>
            </a:endParaRPr>
          </a:p>
          <a:p>
            <a:r>
              <a:rPr lang="cs-CZ" sz="2400" dirty="0" err="1">
                <a:solidFill>
                  <a:srgbClr val="00B050"/>
                </a:solidFill>
              </a:rPr>
              <a:t>Rick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dirty="0" err="1">
                <a:solidFill>
                  <a:srgbClr val="00B050"/>
                </a:solidFill>
              </a:rPr>
              <a:t>Wright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4" name="Veselý obličej 3">
            <a:hlinkClick r:id="rId2"/>
          </p:cNvPr>
          <p:cNvSpPr/>
          <p:nvPr/>
        </p:nvSpPr>
        <p:spPr>
          <a:xfrm>
            <a:off x="6948264" y="332656"/>
            <a:ext cx="936104" cy="86409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vuk 4">
            <a:hlinkClick r:id="rId3" highlightClick="1"/>
          </p:cNvPr>
          <p:cNvSpPr/>
          <p:nvPr/>
        </p:nvSpPr>
        <p:spPr>
          <a:xfrm>
            <a:off x="5039544" y="4077072"/>
            <a:ext cx="1116632" cy="86409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Zpět nebo Předchozí 5">
            <a:hlinkClick r:id="rId4" action="ppaction://hlinksldjump" highlightClick="1"/>
          </p:cNvPr>
          <p:cNvSpPr/>
          <p:nvPr/>
        </p:nvSpPr>
        <p:spPr>
          <a:xfrm>
            <a:off x="3851920" y="5949280"/>
            <a:ext cx="1440160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8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260648"/>
            <a:ext cx="849694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FF0000"/>
                </a:solidFill>
              </a:rPr>
              <a:t>ABBA </a:t>
            </a:r>
            <a:r>
              <a:rPr lang="cs-CZ" sz="4000" dirty="0" smtClean="0">
                <a:solidFill>
                  <a:srgbClr val="FF0000"/>
                </a:solidFill>
              </a:rPr>
              <a:t/>
            </a:r>
            <a:br>
              <a:rPr lang="cs-CZ" sz="4000" dirty="0" smtClean="0">
                <a:solidFill>
                  <a:srgbClr val="FF0000"/>
                </a:solidFill>
              </a:rPr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byla </a:t>
            </a:r>
            <a:r>
              <a:rPr lang="cs-CZ" sz="2400" dirty="0"/>
              <a:t>švédská popová skupina založená ve Stockholmu v roce 1970 </a:t>
            </a:r>
            <a:r>
              <a:rPr lang="cs-CZ" sz="2400" dirty="0" smtClean="0"/>
              <a:t>. Jedná </a:t>
            </a:r>
            <a:r>
              <a:rPr lang="cs-CZ" sz="2400" dirty="0"/>
              <a:t>se o jednu z nejúspěšnějších kapel v historii populární hudby</a:t>
            </a:r>
            <a:r>
              <a:rPr lang="cs-CZ" sz="2400" dirty="0" smtClean="0"/>
              <a:t>.</a:t>
            </a:r>
            <a:r>
              <a:rPr lang="cs-CZ" sz="2400" dirty="0"/>
              <a:t> Písně skupiny ABBA zůstaly v povědomí posluchačů i po rozpadu skupiny na počátku roku 1983. </a:t>
            </a:r>
          </a:p>
        </p:txBody>
      </p:sp>
      <p:sp>
        <p:nvSpPr>
          <p:cNvPr id="3" name="Veselý obličej 2">
            <a:hlinkClick r:id="rId2"/>
          </p:cNvPr>
          <p:cNvSpPr/>
          <p:nvPr/>
        </p:nvSpPr>
        <p:spPr>
          <a:xfrm>
            <a:off x="7020272" y="476672"/>
            <a:ext cx="864096" cy="72008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416861" y="342900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800" dirty="0"/>
              <a:t>Dřívější </a:t>
            </a:r>
            <a:r>
              <a:rPr lang="cs-CZ" sz="2800" dirty="0" smtClean="0"/>
              <a:t>členové :</a:t>
            </a:r>
            <a:endParaRPr lang="cs-CZ" sz="2800" dirty="0"/>
          </a:p>
          <a:p>
            <a:r>
              <a:rPr lang="cs-CZ" sz="2800" dirty="0" err="1">
                <a:solidFill>
                  <a:srgbClr val="00B050"/>
                </a:solidFill>
              </a:rPr>
              <a:t>Agnetha</a:t>
            </a:r>
            <a:r>
              <a:rPr lang="cs-CZ" sz="2800" dirty="0">
                <a:solidFill>
                  <a:srgbClr val="00B050"/>
                </a:solidFill>
              </a:rPr>
              <a:t> </a:t>
            </a:r>
            <a:r>
              <a:rPr lang="cs-CZ" sz="2800" dirty="0" err="1">
                <a:solidFill>
                  <a:srgbClr val="00B050"/>
                </a:solidFill>
              </a:rPr>
              <a:t>Fältskog</a:t>
            </a:r>
            <a:endParaRPr lang="cs-CZ" sz="2800" dirty="0">
              <a:solidFill>
                <a:srgbClr val="00B050"/>
              </a:solidFill>
            </a:endParaRPr>
          </a:p>
          <a:p>
            <a:r>
              <a:rPr lang="cs-CZ" sz="2800" dirty="0" err="1">
                <a:solidFill>
                  <a:srgbClr val="00B050"/>
                </a:solidFill>
              </a:rPr>
              <a:t>Björn</a:t>
            </a:r>
            <a:r>
              <a:rPr lang="cs-CZ" sz="2800" dirty="0">
                <a:solidFill>
                  <a:srgbClr val="00B050"/>
                </a:solidFill>
              </a:rPr>
              <a:t> </a:t>
            </a:r>
            <a:r>
              <a:rPr lang="cs-CZ" sz="2800" dirty="0" err="1">
                <a:solidFill>
                  <a:srgbClr val="00B050"/>
                </a:solidFill>
              </a:rPr>
              <a:t>Ulvaeus</a:t>
            </a:r>
            <a:endParaRPr lang="cs-CZ" sz="2800" dirty="0">
              <a:solidFill>
                <a:srgbClr val="00B050"/>
              </a:solidFill>
            </a:endParaRPr>
          </a:p>
          <a:p>
            <a:r>
              <a:rPr lang="cs-CZ" sz="2800" dirty="0" err="1">
                <a:solidFill>
                  <a:srgbClr val="00B050"/>
                </a:solidFill>
              </a:rPr>
              <a:t>Benny</a:t>
            </a:r>
            <a:r>
              <a:rPr lang="cs-CZ" sz="2800" dirty="0">
                <a:solidFill>
                  <a:srgbClr val="00B050"/>
                </a:solidFill>
              </a:rPr>
              <a:t> </a:t>
            </a:r>
            <a:r>
              <a:rPr lang="cs-CZ" sz="2800" dirty="0" err="1">
                <a:solidFill>
                  <a:srgbClr val="00B050"/>
                </a:solidFill>
              </a:rPr>
              <a:t>Andersson</a:t>
            </a:r>
            <a:endParaRPr lang="cs-CZ" sz="2800" dirty="0">
              <a:solidFill>
                <a:srgbClr val="00B050"/>
              </a:solidFill>
            </a:endParaRPr>
          </a:p>
          <a:p>
            <a:r>
              <a:rPr lang="cs-CZ" sz="2800" dirty="0" err="1">
                <a:solidFill>
                  <a:srgbClr val="00B050"/>
                </a:solidFill>
              </a:rPr>
              <a:t>Anni-Frid</a:t>
            </a:r>
            <a:r>
              <a:rPr lang="cs-CZ" sz="2800" dirty="0">
                <a:solidFill>
                  <a:srgbClr val="00B050"/>
                </a:solidFill>
              </a:rPr>
              <a:t> </a:t>
            </a:r>
            <a:r>
              <a:rPr lang="cs-CZ" sz="2800" dirty="0" err="1">
                <a:solidFill>
                  <a:srgbClr val="00B050"/>
                </a:solidFill>
              </a:rPr>
              <a:t>Lyngstad</a:t>
            </a:r>
            <a:endParaRPr lang="cs-CZ" sz="2800" dirty="0">
              <a:solidFill>
                <a:srgbClr val="00B050"/>
              </a:solidFill>
            </a:endParaRPr>
          </a:p>
        </p:txBody>
      </p:sp>
      <p:sp>
        <p:nvSpPr>
          <p:cNvPr id="5" name="Tlačítko akce: Zvuk 4">
            <a:hlinkClick r:id="rId3" highlightClick="1"/>
          </p:cNvPr>
          <p:cNvSpPr/>
          <p:nvPr/>
        </p:nvSpPr>
        <p:spPr>
          <a:xfrm>
            <a:off x="5508104" y="4221088"/>
            <a:ext cx="1296144" cy="792088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Zpět nebo Předchozí 5">
            <a:hlinkClick r:id="rId4" action="ppaction://hlinksldjump" highlightClick="1"/>
          </p:cNvPr>
          <p:cNvSpPr/>
          <p:nvPr/>
        </p:nvSpPr>
        <p:spPr>
          <a:xfrm>
            <a:off x="3707904" y="5949280"/>
            <a:ext cx="1280957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67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260648"/>
            <a:ext cx="864096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FF0000"/>
                </a:solidFill>
              </a:rPr>
              <a:t>Boney M</a:t>
            </a:r>
            <a:r>
              <a:rPr lang="cs-CZ" sz="4000" dirty="0" smtClean="0">
                <a:solidFill>
                  <a:srgbClr val="FF0000"/>
                </a:solidFill>
              </a:rPr>
              <a:t>.</a:t>
            </a:r>
            <a:br>
              <a:rPr lang="cs-CZ" sz="4000" dirty="0" smtClean="0">
                <a:solidFill>
                  <a:srgbClr val="FF0000"/>
                </a:solidFill>
              </a:rPr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je </a:t>
            </a:r>
            <a:r>
              <a:rPr lang="cs-CZ" sz="2400" dirty="0"/>
              <a:t>popová </a:t>
            </a:r>
            <a:r>
              <a:rPr lang="cs-CZ" sz="2400" dirty="0" smtClean="0"/>
              <a:t> skupina</a:t>
            </a:r>
            <a:r>
              <a:rPr lang="cs-CZ" sz="2400" dirty="0"/>
              <a:t>, založená západoněmeckým hudebním producentem Frankem </a:t>
            </a:r>
            <a:r>
              <a:rPr lang="cs-CZ" sz="2400" dirty="0" err="1"/>
              <a:t>Farianem</a:t>
            </a:r>
            <a:r>
              <a:rPr lang="cs-CZ" sz="2400" dirty="0" smtClean="0"/>
              <a:t>.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 </a:t>
            </a:r>
            <a:r>
              <a:rPr lang="cs-CZ" sz="2400" dirty="0"/>
              <a:t>Původními členy skupiny </a:t>
            </a:r>
            <a:r>
              <a:rPr lang="cs-CZ" sz="2400" dirty="0" smtClean="0"/>
              <a:t>byli:</a:t>
            </a:r>
            <a:br>
              <a:rPr lang="cs-CZ" sz="2400" dirty="0" smtClean="0"/>
            </a:br>
            <a:r>
              <a:rPr lang="cs-CZ" sz="2400" dirty="0" smtClean="0">
                <a:solidFill>
                  <a:srgbClr val="00B050"/>
                </a:solidFill>
              </a:rPr>
              <a:t> </a:t>
            </a:r>
            <a:r>
              <a:rPr lang="cs-CZ" sz="2400" dirty="0" err="1">
                <a:solidFill>
                  <a:srgbClr val="00B050"/>
                </a:solidFill>
              </a:rPr>
              <a:t>Liz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dirty="0" err="1" smtClean="0">
                <a:solidFill>
                  <a:srgbClr val="00B050"/>
                </a:solidFill>
              </a:rPr>
              <a:t>Mitchell</a:t>
            </a:r>
            <a:r>
              <a:rPr lang="cs-CZ" sz="2400" dirty="0" smtClean="0">
                <a:solidFill>
                  <a:srgbClr val="00B050"/>
                </a:solidFill>
              </a:rPr>
              <a:t/>
            </a:r>
            <a:br>
              <a:rPr lang="cs-CZ" sz="2400" dirty="0" smtClean="0">
                <a:solidFill>
                  <a:srgbClr val="00B050"/>
                </a:solidFill>
              </a:rPr>
            </a:br>
            <a:r>
              <a:rPr lang="cs-CZ" sz="2400" dirty="0" smtClean="0">
                <a:solidFill>
                  <a:srgbClr val="00B050"/>
                </a:solidFill>
              </a:rPr>
              <a:t> </a:t>
            </a:r>
            <a:r>
              <a:rPr lang="cs-CZ" sz="2400" dirty="0" err="1">
                <a:solidFill>
                  <a:srgbClr val="00B050"/>
                </a:solidFill>
              </a:rPr>
              <a:t>Marcia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dirty="0" err="1" smtClean="0">
                <a:solidFill>
                  <a:srgbClr val="00B050"/>
                </a:solidFill>
              </a:rPr>
              <a:t>Barrett</a:t>
            </a:r>
            <a:r>
              <a:rPr lang="cs-CZ" sz="2400" dirty="0" smtClean="0">
                <a:solidFill>
                  <a:srgbClr val="00B050"/>
                </a:solidFill>
              </a:rPr>
              <a:t/>
            </a:r>
            <a:br>
              <a:rPr lang="cs-CZ" sz="2400" dirty="0" smtClean="0">
                <a:solidFill>
                  <a:srgbClr val="00B050"/>
                </a:solidFill>
              </a:rPr>
            </a:br>
            <a:r>
              <a:rPr lang="cs-CZ" sz="2400" dirty="0" smtClean="0">
                <a:solidFill>
                  <a:srgbClr val="00B050"/>
                </a:solidFill>
              </a:rPr>
              <a:t> </a:t>
            </a:r>
            <a:r>
              <a:rPr lang="cs-CZ" sz="2400" dirty="0" err="1">
                <a:solidFill>
                  <a:srgbClr val="00B050"/>
                </a:solidFill>
              </a:rPr>
              <a:t>Maizie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dirty="0" err="1">
                <a:solidFill>
                  <a:srgbClr val="00B050"/>
                </a:solidFill>
              </a:rPr>
              <a:t>Williams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/>
            </a:r>
            <a:br>
              <a:rPr lang="cs-CZ" sz="2400" dirty="0" smtClean="0">
                <a:solidFill>
                  <a:srgbClr val="00B050"/>
                </a:solidFill>
              </a:rPr>
            </a:br>
            <a:r>
              <a:rPr lang="cs-CZ" sz="2400" dirty="0" smtClean="0">
                <a:solidFill>
                  <a:srgbClr val="00B050"/>
                </a:solidFill>
              </a:rPr>
              <a:t> </a:t>
            </a:r>
            <a:r>
              <a:rPr lang="cs-CZ" sz="2400" dirty="0">
                <a:solidFill>
                  <a:srgbClr val="00B050"/>
                </a:solidFill>
              </a:rPr>
              <a:t>Bobby </a:t>
            </a:r>
            <a:r>
              <a:rPr lang="cs-CZ" sz="2400" dirty="0" err="1" smtClean="0">
                <a:solidFill>
                  <a:srgbClr val="00B050"/>
                </a:solidFill>
              </a:rPr>
              <a:t>Farrell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3" name="Veselý obličej 2">
            <a:hlinkClick r:id="rId2"/>
          </p:cNvPr>
          <p:cNvSpPr/>
          <p:nvPr/>
        </p:nvSpPr>
        <p:spPr>
          <a:xfrm>
            <a:off x="7092280" y="116632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Zvuk 3">
            <a:hlinkClick r:id="rId3" highlightClick="1"/>
          </p:cNvPr>
          <p:cNvSpPr/>
          <p:nvPr/>
        </p:nvSpPr>
        <p:spPr>
          <a:xfrm>
            <a:off x="5580112" y="3573016"/>
            <a:ext cx="1224136" cy="792088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pět nebo Předchozí 4">
            <a:hlinkClick r:id="rId4" action="ppaction://hlinksldjump" highlightClick="1"/>
          </p:cNvPr>
          <p:cNvSpPr/>
          <p:nvPr/>
        </p:nvSpPr>
        <p:spPr>
          <a:xfrm>
            <a:off x="3203848" y="5877272"/>
            <a:ext cx="1296144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74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1412776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 smtClean="0">
                <a:solidFill>
                  <a:srgbClr val="FF0000"/>
                </a:solidFill>
              </a:rPr>
              <a:t>Konec</a:t>
            </a:r>
            <a:endParaRPr lang="cs-CZ" sz="60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619672" y="3140968"/>
            <a:ext cx="67687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Autor :       Trýzna  Stanislav</a:t>
            </a:r>
          </a:p>
          <a:p>
            <a:r>
              <a:rPr lang="cs-CZ" sz="2400" dirty="0"/>
              <a:t>Školní rok </a:t>
            </a:r>
            <a:r>
              <a:rPr lang="cs-CZ" sz="2400" dirty="0" smtClean="0"/>
              <a:t>:  2011/2012</a:t>
            </a:r>
            <a:endParaRPr lang="cs-CZ" sz="2400" dirty="0"/>
          </a:p>
          <a:p>
            <a:r>
              <a:rPr lang="cs-CZ" sz="2400" dirty="0"/>
              <a:t>Určeno pro : devátý ročník</a:t>
            </a:r>
          </a:p>
          <a:p>
            <a:r>
              <a:rPr lang="cs-CZ" sz="2400" dirty="0"/>
              <a:t>Předmět: hudební výchova</a:t>
            </a:r>
          </a:p>
          <a:p>
            <a:r>
              <a:rPr lang="cs-CZ" sz="2400" dirty="0"/>
              <a:t>Téma : základní orientace ve  vývoji pop. hudby    </a:t>
            </a:r>
            <a:r>
              <a:rPr lang="cs-CZ" sz="2400" dirty="0" smtClean="0"/>
              <a:t>ve světě v </a:t>
            </a:r>
            <a:r>
              <a:rPr lang="cs-CZ" sz="2400" dirty="0"/>
              <a:t>letech </a:t>
            </a:r>
            <a:r>
              <a:rPr lang="cs-CZ" sz="2400" dirty="0" smtClean="0"/>
              <a:t>1970-1980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Způsob použití ve výuce:  výuková prezentace</a:t>
            </a:r>
            <a:br>
              <a:rPr lang="cs-CZ" sz="2400" dirty="0"/>
            </a:br>
            <a:r>
              <a:rPr lang="cs-CZ" sz="2400" dirty="0"/>
              <a:t>Upozornění : pro spuštění hypertextových odkazů musí být počítač připojen k internetu.</a:t>
            </a:r>
          </a:p>
        </p:txBody>
      </p:sp>
    </p:spTree>
    <p:extLst>
      <p:ext uri="{BB962C8B-B14F-4D97-AF65-F5344CB8AC3E}">
        <p14:creationId xmlns:p14="http://schemas.microsoft.com/office/powerpoint/2010/main" val="335089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620688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solidFill>
                  <a:srgbClr val="00B050"/>
                </a:solidFill>
              </a:rPr>
              <a:t>    Na </a:t>
            </a:r>
            <a:r>
              <a:rPr lang="cs-CZ" sz="2800" dirty="0">
                <a:solidFill>
                  <a:srgbClr val="00B050"/>
                </a:solidFill>
              </a:rPr>
              <a:t>konci 60. let byly  v oblibě britské </a:t>
            </a:r>
            <a:r>
              <a:rPr lang="cs-CZ" sz="2800" dirty="0" smtClean="0">
                <a:solidFill>
                  <a:srgbClr val="00B050"/>
                </a:solidFill>
              </a:rPr>
              <a:t>bluesrockové </a:t>
            </a:r>
            <a:r>
              <a:rPr lang="cs-CZ" sz="2800" dirty="0">
                <a:solidFill>
                  <a:srgbClr val="00B050"/>
                </a:solidFill>
              </a:rPr>
              <a:t>skupiny, které </a:t>
            </a:r>
            <a:r>
              <a:rPr lang="cs-CZ" sz="2800" dirty="0" smtClean="0">
                <a:solidFill>
                  <a:srgbClr val="00B050"/>
                </a:solidFill>
              </a:rPr>
              <a:t>po roce 1970 daly </a:t>
            </a:r>
            <a:r>
              <a:rPr lang="cs-CZ" sz="2800" dirty="0">
                <a:solidFill>
                  <a:srgbClr val="00B050"/>
                </a:solidFill>
              </a:rPr>
              <a:t>základ nově vznikajícímu </a:t>
            </a:r>
            <a:r>
              <a:rPr lang="cs-CZ" sz="2800" dirty="0">
                <a:solidFill>
                  <a:srgbClr val="00B050"/>
                </a:solidFill>
                <a:hlinkClick r:id="rId2" action="ppaction://hlinksldjump"/>
              </a:rPr>
              <a:t>hard </a:t>
            </a:r>
            <a:r>
              <a:rPr lang="cs-CZ" sz="2800" dirty="0" smtClean="0">
                <a:solidFill>
                  <a:srgbClr val="00B050"/>
                </a:solidFill>
                <a:hlinkClick r:id="rId2" action="ppaction://hlinksldjump"/>
              </a:rPr>
              <a:t>rocku</a:t>
            </a:r>
            <a:r>
              <a:rPr lang="cs-CZ" sz="2800" dirty="0">
                <a:solidFill>
                  <a:srgbClr val="00B050"/>
                </a:solidFill>
                <a:hlinkClick r:id="rId2" action="ppaction://hlinksldjump"/>
              </a:rPr>
              <a:t> </a:t>
            </a:r>
            <a:r>
              <a:rPr lang="cs-CZ" sz="2800" dirty="0" smtClean="0">
                <a:solidFill>
                  <a:srgbClr val="00B050"/>
                </a:solidFill>
                <a:hlinkClick r:id="rId2" action="ppaction://hlinksldjump"/>
              </a:rPr>
              <a:t> </a:t>
            </a:r>
            <a:r>
              <a:rPr lang="cs-CZ" sz="2800" dirty="0" smtClean="0">
                <a:solidFill>
                  <a:srgbClr val="00B050"/>
                </a:solidFill>
              </a:rPr>
              <a:t>a </a:t>
            </a:r>
            <a:r>
              <a:rPr lang="cs-CZ" sz="2800" dirty="0" smtClean="0">
                <a:solidFill>
                  <a:srgbClr val="00B050"/>
                </a:solidFill>
                <a:hlinkClick r:id="rId3" action="ppaction://hlinksldjump"/>
              </a:rPr>
              <a:t>art rocku</a:t>
            </a:r>
            <a:r>
              <a:rPr lang="cs-CZ" sz="2800" dirty="0" smtClean="0">
                <a:solidFill>
                  <a:srgbClr val="00B050"/>
                </a:solidFill>
              </a:rPr>
              <a:t>.</a:t>
            </a:r>
            <a:br>
              <a:rPr lang="cs-CZ" sz="2800" dirty="0" smtClean="0">
                <a:solidFill>
                  <a:srgbClr val="00B050"/>
                </a:solidFill>
              </a:rPr>
            </a:br>
            <a:r>
              <a:rPr lang="cs-CZ" sz="2800" dirty="0" smtClean="0">
                <a:solidFill>
                  <a:srgbClr val="00B050"/>
                </a:solidFill>
              </a:rPr>
              <a:t/>
            </a:r>
            <a:br>
              <a:rPr lang="cs-CZ" sz="2800" dirty="0" smtClean="0">
                <a:solidFill>
                  <a:srgbClr val="00B050"/>
                </a:solidFill>
              </a:rPr>
            </a:br>
            <a:r>
              <a:rPr lang="cs-CZ" sz="2800" dirty="0" smtClean="0">
                <a:solidFill>
                  <a:srgbClr val="00B050"/>
                </a:solidFill>
              </a:rPr>
              <a:t>   V USA  v letech 1974-76 vzniká nový žánr</a:t>
            </a:r>
            <a:br>
              <a:rPr lang="cs-CZ" sz="2800" dirty="0" smtClean="0">
                <a:solidFill>
                  <a:srgbClr val="00B050"/>
                </a:solidFill>
              </a:rPr>
            </a:br>
            <a:r>
              <a:rPr lang="cs-CZ" sz="2800" dirty="0" smtClean="0">
                <a:solidFill>
                  <a:srgbClr val="00B050"/>
                </a:solidFill>
                <a:hlinkClick r:id="rId4" action="ppaction://hlinksldjump"/>
              </a:rPr>
              <a:t>punk rock.</a:t>
            </a:r>
            <a:br>
              <a:rPr lang="cs-CZ" sz="2800" dirty="0" smtClean="0">
                <a:solidFill>
                  <a:srgbClr val="00B050"/>
                </a:solidFill>
                <a:hlinkClick r:id="rId4" action="ppaction://hlinksldjump"/>
              </a:rPr>
            </a:br>
            <a:endParaRPr lang="cs-CZ" sz="2800" dirty="0" smtClean="0">
              <a:solidFill>
                <a:srgbClr val="00B050"/>
              </a:solidFill>
            </a:endParaRPr>
          </a:p>
          <a:p>
            <a:r>
              <a:rPr lang="cs-CZ" sz="2800" dirty="0">
                <a:solidFill>
                  <a:srgbClr val="00B050"/>
                </a:solidFill>
              </a:rPr>
              <a:t> </a:t>
            </a:r>
            <a:r>
              <a:rPr lang="cs-CZ" sz="2800" dirty="0" smtClean="0">
                <a:solidFill>
                  <a:srgbClr val="00B050"/>
                </a:solidFill>
              </a:rPr>
              <a:t>  Souběžně s rockem se prosazuje v sedmdesátých letech i taneční hudební žánr </a:t>
            </a:r>
            <a:r>
              <a:rPr lang="cs-CZ" sz="2800" dirty="0" smtClean="0">
                <a:solidFill>
                  <a:srgbClr val="00B050"/>
                </a:solidFill>
                <a:hlinkClick r:id="rId5" action="ppaction://hlinksldjump"/>
              </a:rPr>
              <a:t>disco.</a:t>
            </a:r>
            <a:r>
              <a:rPr lang="cs-CZ" sz="2800" dirty="0" smtClean="0">
                <a:solidFill>
                  <a:srgbClr val="00B050"/>
                </a:solidFill>
              </a:rPr>
              <a:t/>
            </a:r>
            <a:br>
              <a:rPr lang="cs-CZ" sz="2800" dirty="0" smtClean="0">
                <a:solidFill>
                  <a:srgbClr val="00B050"/>
                </a:solidFill>
              </a:rPr>
            </a:br>
            <a:endParaRPr lang="cs-CZ" sz="2800" dirty="0">
              <a:solidFill>
                <a:srgbClr val="00B050"/>
              </a:solidFill>
            </a:endParaRPr>
          </a:p>
        </p:txBody>
      </p:sp>
      <p:sp>
        <p:nvSpPr>
          <p:cNvPr id="4" name="Tlačítko akce: Dopředu nebo Další 3">
            <a:hlinkClick r:id="rId6" action="ppaction://hlinksldjump" highlightClick="1"/>
          </p:cNvPr>
          <p:cNvSpPr/>
          <p:nvPr/>
        </p:nvSpPr>
        <p:spPr>
          <a:xfrm>
            <a:off x="3059832" y="6093296"/>
            <a:ext cx="1152128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66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411760" y="213285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683568" y="332656"/>
            <a:ext cx="820891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FF0000"/>
                </a:solidFill>
              </a:rPr>
              <a:t>Hard </a:t>
            </a:r>
            <a:r>
              <a:rPr lang="cs-CZ" sz="4000" dirty="0" smtClean="0">
                <a:solidFill>
                  <a:srgbClr val="FF0000"/>
                </a:solidFill>
              </a:rPr>
              <a:t>rock</a:t>
            </a:r>
            <a:br>
              <a:rPr lang="cs-CZ" sz="4000" dirty="0" smtClean="0">
                <a:solidFill>
                  <a:srgbClr val="FF0000"/>
                </a:solidFill>
              </a:rPr>
            </a:br>
            <a:r>
              <a:rPr lang="cs-CZ" sz="2800" dirty="0" smtClean="0"/>
              <a:t> </a:t>
            </a:r>
            <a:r>
              <a:rPr lang="cs-CZ" sz="2800" dirty="0"/>
              <a:t>je hudební styl, vycházející z </a:t>
            </a:r>
            <a:r>
              <a:rPr lang="cs-CZ" sz="2800" dirty="0">
                <a:solidFill>
                  <a:schemeClr val="accent5">
                    <a:lumMod val="75000"/>
                  </a:schemeClr>
                </a:solidFill>
              </a:rPr>
              <a:t>rock and </a:t>
            </a:r>
            <a:r>
              <a:rPr lang="cs-CZ" sz="2800" dirty="0" err="1" smtClean="0">
                <a:solidFill>
                  <a:schemeClr val="accent5">
                    <a:lumMod val="75000"/>
                  </a:schemeClr>
                </a:solidFill>
              </a:rPr>
              <a:t>rollu</a:t>
            </a: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sz="2800" dirty="0" smtClean="0"/>
              <a:t>a </a:t>
            </a:r>
            <a:r>
              <a:rPr lang="cs-CZ" sz="2800" dirty="0">
                <a:solidFill>
                  <a:schemeClr val="accent5">
                    <a:lumMod val="75000"/>
                  </a:schemeClr>
                </a:solidFill>
              </a:rPr>
              <a:t>b</a:t>
            </a: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</a:rPr>
              <a:t>lues-rocku</a:t>
            </a:r>
            <a:r>
              <a:rPr lang="cs-CZ" sz="2800" dirty="0" smtClean="0"/>
              <a:t> </a:t>
            </a:r>
            <a:br>
              <a:rPr lang="cs-CZ" sz="2800" dirty="0" smtClean="0"/>
            </a:br>
            <a:r>
              <a:rPr lang="cs-CZ" sz="2800" dirty="0"/>
              <a:t>Charakteristický je zkresleným (silově deformovaným) zvukem elektrických kytar, basovky a bicích</a:t>
            </a:r>
            <a:r>
              <a:rPr lang="cs-CZ" sz="2800" dirty="0" smtClean="0"/>
              <a:t>.</a:t>
            </a:r>
            <a:br>
              <a:rPr lang="cs-CZ" sz="2800" dirty="0" smtClean="0"/>
            </a:br>
            <a:r>
              <a:rPr lang="cs-CZ" sz="2800" dirty="0" smtClean="0"/>
              <a:t>  Omezováním bluesových prvků a prosazování </a:t>
            </a:r>
            <a:br>
              <a:rPr lang="cs-CZ" sz="2800" dirty="0" smtClean="0"/>
            </a:br>
            <a:r>
              <a:rPr lang="cs-CZ" sz="2800" dirty="0" err="1" smtClean="0"/>
              <a:t>showmanství</a:t>
            </a:r>
            <a:r>
              <a:rPr lang="cs-CZ" sz="2800" dirty="0" smtClean="0"/>
              <a:t> a hlasitosti se vytváří </a:t>
            </a:r>
            <a:r>
              <a:rPr lang="cs-CZ" sz="2800" dirty="0">
                <a:solidFill>
                  <a:schemeClr val="accent5">
                    <a:lumMod val="75000"/>
                  </a:schemeClr>
                </a:solidFill>
                <a:hlinkClick r:id="rId2" action="ppaction://hlinksldjump"/>
              </a:rPr>
              <a:t>h</a:t>
            </a: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  <a:hlinkClick r:id="rId2" action="ppaction://hlinksldjump"/>
              </a:rPr>
              <a:t>eavy metal</a:t>
            </a:r>
            <a:r>
              <a:rPr lang="cs-CZ" sz="2800" dirty="0" smtClean="0"/>
              <a:t>.</a:t>
            </a:r>
            <a:br>
              <a:rPr lang="cs-CZ" sz="2800" dirty="0" smtClean="0"/>
            </a:br>
            <a:r>
              <a:rPr lang="cs-CZ" sz="2800" dirty="0" smtClean="0"/>
              <a:t> Představitelé  hard rocku:</a:t>
            </a:r>
            <a:br>
              <a:rPr lang="cs-CZ" sz="2800" dirty="0" smtClean="0"/>
            </a:br>
            <a:r>
              <a:rPr lang="cs-CZ" sz="2800" b="1" dirty="0">
                <a:solidFill>
                  <a:srgbClr val="00B050"/>
                </a:solidFill>
                <a:hlinkClick r:id="rId3" action="ppaction://hlinksldjump"/>
              </a:rPr>
              <a:t>Led </a:t>
            </a:r>
            <a:r>
              <a:rPr lang="cs-CZ" sz="2800" b="1" dirty="0" err="1" smtClean="0">
                <a:solidFill>
                  <a:srgbClr val="00B050"/>
                </a:solidFill>
                <a:hlinkClick r:id="rId3" action="ppaction://hlinksldjump"/>
              </a:rPr>
              <a:t>Zeppelin</a:t>
            </a:r>
            <a:r>
              <a:rPr lang="cs-CZ" sz="2800" b="1" dirty="0" smtClean="0">
                <a:solidFill>
                  <a:srgbClr val="00B050"/>
                </a:solidFill>
                <a:hlinkClick r:id="rId3" action="ppaction://hlinksldjump"/>
              </a:rPr>
              <a:t/>
            </a:r>
            <a:br>
              <a:rPr lang="cs-CZ" sz="2800" b="1" dirty="0" smtClean="0">
                <a:solidFill>
                  <a:srgbClr val="00B050"/>
                </a:solidFill>
                <a:hlinkClick r:id="rId3" action="ppaction://hlinksldjump"/>
              </a:rPr>
            </a:br>
            <a:r>
              <a:rPr lang="cs-CZ" sz="2800" b="1" dirty="0" err="1">
                <a:solidFill>
                  <a:srgbClr val="00B050"/>
                </a:solidFill>
              </a:rPr>
              <a:t>Deep</a:t>
            </a:r>
            <a:r>
              <a:rPr lang="cs-CZ" sz="2800" b="1" dirty="0">
                <a:solidFill>
                  <a:srgbClr val="00B050"/>
                </a:solidFill>
              </a:rPr>
              <a:t> </a:t>
            </a:r>
            <a:r>
              <a:rPr lang="cs-CZ" sz="2800" b="1" dirty="0" err="1">
                <a:solidFill>
                  <a:srgbClr val="00B050"/>
                </a:solidFill>
              </a:rPr>
              <a:t>Purple</a:t>
            </a:r>
            <a:r>
              <a:rPr lang="cs-CZ" sz="2800" b="1" dirty="0">
                <a:solidFill>
                  <a:srgbClr val="00B050"/>
                </a:solidFill>
              </a:rPr>
              <a:t> </a:t>
            </a:r>
            <a:r>
              <a:rPr lang="cs-CZ" sz="2800" b="1" dirty="0" smtClean="0">
                <a:solidFill>
                  <a:srgbClr val="00B050"/>
                </a:solidFill>
              </a:rPr>
              <a:t/>
            </a:r>
            <a:br>
              <a:rPr lang="cs-CZ" sz="2800" b="1" dirty="0" smtClean="0">
                <a:solidFill>
                  <a:srgbClr val="00B050"/>
                </a:solidFill>
              </a:rPr>
            </a:br>
            <a:r>
              <a:rPr lang="cs-CZ" sz="2800" b="1" dirty="0">
                <a:solidFill>
                  <a:srgbClr val="00B050"/>
                </a:solidFill>
                <a:hlinkClick r:id="rId4" action="ppaction://hlinksldjump"/>
              </a:rPr>
              <a:t>Black </a:t>
            </a:r>
            <a:r>
              <a:rPr lang="cs-CZ" sz="2800" b="1" dirty="0" err="1">
                <a:solidFill>
                  <a:srgbClr val="00B050"/>
                </a:solidFill>
                <a:hlinkClick r:id="rId4" action="ppaction://hlinksldjump"/>
              </a:rPr>
              <a:t>Sabbath</a:t>
            </a:r>
            <a:r>
              <a:rPr lang="cs-CZ" sz="2800" b="1" dirty="0" smtClean="0">
                <a:solidFill>
                  <a:srgbClr val="00B050"/>
                </a:solidFill>
              </a:rPr>
              <a:t/>
            </a:r>
            <a:br>
              <a:rPr lang="cs-CZ" sz="2800" b="1" dirty="0" smtClean="0">
                <a:solidFill>
                  <a:srgbClr val="00B050"/>
                </a:solidFill>
              </a:rPr>
            </a:br>
            <a:endParaRPr lang="cs-CZ" sz="2800" dirty="0">
              <a:solidFill>
                <a:srgbClr val="00B050"/>
              </a:solidFill>
            </a:endParaRPr>
          </a:p>
        </p:txBody>
      </p:sp>
      <p:sp>
        <p:nvSpPr>
          <p:cNvPr id="4" name="Tlačítko akce: Zpět nebo Předchozí 3">
            <a:hlinkClick r:id="rId5" action="ppaction://hlinksldjump" highlightClick="1"/>
          </p:cNvPr>
          <p:cNvSpPr/>
          <p:nvPr/>
        </p:nvSpPr>
        <p:spPr>
          <a:xfrm>
            <a:off x="4139952" y="6211188"/>
            <a:ext cx="1152128" cy="5301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97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26926" y="1124744"/>
            <a:ext cx="804953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Má kořeny  </a:t>
            </a:r>
            <a:r>
              <a:rPr lang="cs-CZ" sz="2400" dirty="0"/>
              <a:t>v hardrockových skupinách, které kombinováním blues a rocku vytvořily nový hudební styl, charakteristický používáním elektrických </a:t>
            </a:r>
            <a:r>
              <a:rPr lang="cs-CZ" sz="2400" dirty="0" smtClean="0"/>
              <a:t>kytar, </a:t>
            </a:r>
            <a:r>
              <a:rPr lang="cs-CZ" sz="2400" dirty="0"/>
              <a:t>bicích, a také hlasitým a zkresleným </a:t>
            </a:r>
            <a:r>
              <a:rPr lang="cs-CZ" sz="2400" dirty="0" smtClean="0"/>
              <a:t>zvukem .</a:t>
            </a:r>
            <a:br>
              <a:rPr lang="cs-CZ" sz="2400" dirty="0" smtClean="0"/>
            </a:br>
            <a:r>
              <a:rPr lang="cs-CZ" sz="2400" dirty="0" smtClean="0"/>
              <a:t>Ze </a:t>
            </a:r>
            <a:r>
              <a:rPr lang="cs-CZ" sz="2400" dirty="0"/>
              <a:t>všech </a:t>
            </a:r>
            <a:r>
              <a:rPr lang="cs-CZ" sz="2400" dirty="0" smtClean="0"/>
              <a:t>forem </a:t>
            </a:r>
            <a:r>
              <a:rPr lang="cs-CZ" sz="2400" dirty="0"/>
              <a:t>rock and </a:t>
            </a:r>
            <a:r>
              <a:rPr lang="cs-CZ" sz="2400" dirty="0" err="1"/>
              <a:t>rollu</a:t>
            </a:r>
            <a:r>
              <a:rPr lang="cs-CZ" sz="2400" dirty="0"/>
              <a:t>, je heavy metal nejextrémnější, ať už z hlediska hlasitosti, mužnosti nebo teatrálnosti.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Nejznámější skupiny :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b="1" dirty="0" smtClean="0">
                <a:solidFill>
                  <a:srgbClr val="00B050"/>
                </a:solidFill>
                <a:hlinkClick r:id="rId2" action="ppaction://hlinksldjump"/>
              </a:rPr>
              <a:t>AC/DC</a:t>
            </a:r>
            <a:r>
              <a:rPr lang="cs-CZ" sz="2400" dirty="0" smtClean="0">
                <a:solidFill>
                  <a:srgbClr val="00B050"/>
                </a:solidFill>
                <a:hlinkClick r:id="rId2" action="ppaction://hlinksldjump"/>
              </a:rPr>
              <a:t>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b="1" dirty="0" err="1" smtClean="0">
                <a:solidFill>
                  <a:srgbClr val="00B050"/>
                </a:solidFill>
              </a:rPr>
              <a:t>Aerosmith</a:t>
            </a:r>
            <a:r>
              <a:rPr lang="cs-CZ" sz="2400" b="1" dirty="0" smtClean="0">
                <a:solidFill>
                  <a:srgbClr val="00B050"/>
                </a:solidFill>
              </a:rPr>
              <a:t/>
            </a:r>
            <a:br>
              <a:rPr lang="cs-CZ" sz="2400" b="1" dirty="0" smtClean="0">
                <a:solidFill>
                  <a:srgbClr val="00B050"/>
                </a:solidFill>
              </a:rPr>
            </a:br>
            <a:r>
              <a:rPr lang="cs-CZ" sz="2400" b="1" dirty="0">
                <a:solidFill>
                  <a:srgbClr val="00B050"/>
                </a:solidFill>
              </a:rPr>
              <a:t>Iron </a:t>
            </a:r>
            <a:r>
              <a:rPr lang="cs-CZ" sz="2400" b="1" dirty="0" err="1">
                <a:solidFill>
                  <a:srgbClr val="00B050"/>
                </a:solidFill>
              </a:rPr>
              <a:t>Maiden</a:t>
            </a:r>
            <a:endParaRPr lang="cs-CZ" sz="2400" b="1" dirty="0">
              <a:solidFill>
                <a:srgbClr val="00B050"/>
              </a:solidFill>
            </a:endParaRPr>
          </a:p>
          <a:p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11560" y="332656"/>
            <a:ext cx="27687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Heavy metal</a:t>
            </a:r>
          </a:p>
        </p:txBody>
      </p:sp>
      <p:sp>
        <p:nvSpPr>
          <p:cNvPr id="4" name="Tlačítko akce: Zpět nebo Předchozí 3">
            <a:hlinkClick r:id="rId3" action="ppaction://hlinksldjump" highlightClick="1"/>
          </p:cNvPr>
          <p:cNvSpPr/>
          <p:nvPr/>
        </p:nvSpPr>
        <p:spPr>
          <a:xfrm>
            <a:off x="3275856" y="6309320"/>
            <a:ext cx="1296144" cy="5486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82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332656"/>
            <a:ext cx="84969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Art </a:t>
            </a:r>
            <a:r>
              <a:rPr lang="cs-CZ" sz="3600" dirty="0" smtClean="0">
                <a:solidFill>
                  <a:srgbClr val="FF0000"/>
                </a:solidFill>
              </a:rPr>
              <a:t>rock</a:t>
            </a:r>
            <a:br>
              <a:rPr lang="cs-CZ" sz="3600" dirty="0" smtClean="0">
                <a:solidFill>
                  <a:srgbClr val="FF0000"/>
                </a:solidFill>
              </a:rPr>
            </a:br>
            <a:r>
              <a:rPr lang="cs-CZ" dirty="0" smtClean="0"/>
              <a:t> </a:t>
            </a:r>
            <a:r>
              <a:rPr lang="cs-CZ" sz="2400" dirty="0"/>
              <a:t>je hudební směr vybočující </a:t>
            </a:r>
            <a:r>
              <a:rPr lang="cs-CZ" sz="2400" dirty="0" smtClean="0"/>
              <a:t>z hlavního </a:t>
            </a:r>
            <a:r>
              <a:rPr lang="cs-CZ" sz="2400" dirty="0"/>
              <a:t>hudebního proudu. </a:t>
            </a:r>
            <a:r>
              <a:rPr lang="cs-CZ" sz="2400" dirty="0" smtClean="0"/>
              <a:t> Všechny art rockové </a:t>
            </a:r>
            <a:r>
              <a:rPr lang="cs-CZ" sz="2400" dirty="0"/>
              <a:t>kapely spojuje vyšší instrumentální zručnost a </a:t>
            </a:r>
            <a:r>
              <a:rPr lang="cs-CZ" sz="2400" dirty="0" smtClean="0"/>
              <a:t>propracovanější přístup </a:t>
            </a:r>
            <a:r>
              <a:rPr lang="cs-CZ" sz="2400" dirty="0"/>
              <a:t>ke skladbě.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Hudebně </a:t>
            </a:r>
            <a:r>
              <a:rPr lang="cs-CZ" sz="2400" dirty="0"/>
              <a:t>art rock prolíná prvky klasického rocku, klasické hudby, </a:t>
            </a:r>
            <a:r>
              <a:rPr lang="cs-CZ" sz="2400" dirty="0" smtClean="0"/>
              <a:t>jazzu </a:t>
            </a:r>
            <a:r>
              <a:rPr lang="cs-CZ" sz="2400" dirty="0"/>
              <a:t>a mnoha dalších směrů</a:t>
            </a:r>
            <a:r>
              <a:rPr lang="cs-CZ" sz="2400" dirty="0" smtClean="0"/>
              <a:t>.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Významné skupiny: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>
                <a:solidFill>
                  <a:srgbClr val="00B050"/>
                </a:solidFill>
                <a:hlinkClick r:id="rId2" action="ppaction://hlinksldjump"/>
              </a:rPr>
              <a:t>Pink </a:t>
            </a:r>
            <a:r>
              <a:rPr lang="cs-CZ" sz="2400" dirty="0" err="1" smtClean="0">
                <a:solidFill>
                  <a:srgbClr val="00B050"/>
                </a:solidFill>
                <a:hlinkClick r:id="rId2" action="ppaction://hlinksldjump"/>
              </a:rPr>
              <a:t>Floyd</a:t>
            </a:r>
            <a:r>
              <a:rPr lang="cs-CZ" sz="2400" dirty="0" smtClean="0">
                <a:solidFill>
                  <a:srgbClr val="00B050"/>
                </a:solidFill>
                <a:hlinkClick r:id="rId2" action="ppaction://hlinksldjump"/>
              </a:rPr>
              <a:t/>
            </a:r>
            <a:br>
              <a:rPr lang="cs-CZ" sz="2400" dirty="0" smtClean="0">
                <a:solidFill>
                  <a:srgbClr val="00B050"/>
                </a:solidFill>
                <a:hlinkClick r:id="rId2" action="ppaction://hlinksldjump"/>
              </a:rPr>
            </a:br>
            <a:r>
              <a:rPr lang="cs-CZ" sz="2400" dirty="0" smtClean="0">
                <a:solidFill>
                  <a:srgbClr val="00B050"/>
                </a:solidFill>
              </a:rPr>
              <a:t>Genesis</a:t>
            </a:r>
            <a:br>
              <a:rPr lang="cs-CZ" sz="2400" dirty="0" smtClean="0">
                <a:solidFill>
                  <a:srgbClr val="00B050"/>
                </a:solidFill>
              </a:rPr>
            </a:br>
            <a:r>
              <a:rPr lang="cs-CZ" sz="2400" dirty="0" err="1" smtClean="0">
                <a:solidFill>
                  <a:srgbClr val="00B050"/>
                </a:solidFill>
              </a:rPr>
              <a:t>Yes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3" name="Tlačítko akce: Zpět nebo Předchozí 2">
            <a:hlinkClick r:id="rId3" action="ppaction://hlinksldjump" highlightClick="1"/>
          </p:cNvPr>
          <p:cNvSpPr/>
          <p:nvPr/>
        </p:nvSpPr>
        <p:spPr>
          <a:xfrm>
            <a:off x="3275856" y="6309320"/>
            <a:ext cx="1296144" cy="5486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68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55962" y="2412928"/>
            <a:ext cx="8016051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Po hudební stránce se jedná o hudbu záměrně primitivní, drsnou, někdy až agresivní, jejíž kvalita je </a:t>
            </a:r>
            <a:r>
              <a:rPr lang="cs-CZ" sz="2400" dirty="0" smtClean="0"/>
              <a:t>mnohdy nízká.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3200" dirty="0">
                <a:solidFill>
                  <a:srgbClr val="00B050"/>
                </a:solidFill>
                <a:hlinkClick r:id="rId2" action="ppaction://hlinksldjump"/>
              </a:rPr>
              <a:t>Sex </a:t>
            </a:r>
            <a:r>
              <a:rPr lang="cs-CZ" sz="3200" dirty="0" err="1" smtClean="0">
                <a:solidFill>
                  <a:srgbClr val="00B050"/>
                </a:solidFill>
                <a:hlinkClick r:id="rId2" action="ppaction://hlinksldjump"/>
              </a:rPr>
              <a:t>Pistols</a:t>
            </a:r>
            <a:r>
              <a:rPr lang="cs-CZ" sz="3200" dirty="0" smtClean="0">
                <a:solidFill>
                  <a:srgbClr val="00B050"/>
                </a:solidFill>
                <a:hlinkClick r:id="rId2" action="ppaction://hlinksldjump"/>
              </a:rPr>
              <a:t/>
            </a:r>
            <a:br>
              <a:rPr lang="cs-CZ" sz="3200" dirty="0" smtClean="0">
                <a:solidFill>
                  <a:srgbClr val="00B050"/>
                </a:solidFill>
                <a:hlinkClick r:id="rId2" action="ppaction://hlinksldjump"/>
              </a:rPr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3200" dirty="0"/>
          </a:p>
          <a:p>
            <a:endParaRPr lang="cs-CZ" sz="2400" dirty="0"/>
          </a:p>
        </p:txBody>
      </p:sp>
      <p:sp>
        <p:nvSpPr>
          <p:cNvPr id="3" name="Obdélník 2"/>
          <p:cNvSpPr/>
          <p:nvPr/>
        </p:nvSpPr>
        <p:spPr>
          <a:xfrm>
            <a:off x="455962" y="860123"/>
            <a:ext cx="82320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Punk není jenom hudba</a:t>
            </a:r>
            <a:r>
              <a:rPr lang="cs-CZ" sz="2400" dirty="0" smtClean="0"/>
              <a:t>, ale </a:t>
            </a:r>
            <a:r>
              <a:rPr lang="cs-CZ" sz="2400" dirty="0"/>
              <a:t>jedná se i o názorové hnutí či spíše „společenskou vzpouru“ v druhé polovině 70. let. Anarchie, nekonvenční až extrémní způsob oblékání, účesů i chování, pohrdání zažitými </a:t>
            </a:r>
            <a:r>
              <a:rPr lang="cs-CZ" sz="2400" dirty="0" smtClean="0"/>
              <a:t>normami.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445527" y="188640"/>
            <a:ext cx="24288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dirty="0">
                <a:solidFill>
                  <a:srgbClr val="FF0000"/>
                </a:solidFill>
              </a:rPr>
              <a:t>Punk rock</a:t>
            </a:r>
          </a:p>
        </p:txBody>
      </p:sp>
      <p:sp>
        <p:nvSpPr>
          <p:cNvPr id="5" name="Tlačítko akce: Zpět nebo Předchozí 4">
            <a:hlinkClick r:id="rId3" action="ppaction://hlinksldjump" highlightClick="1"/>
          </p:cNvPr>
          <p:cNvSpPr/>
          <p:nvPr/>
        </p:nvSpPr>
        <p:spPr>
          <a:xfrm>
            <a:off x="3563888" y="6237312"/>
            <a:ext cx="1008111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90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260648"/>
            <a:ext cx="835292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FF0000"/>
                </a:solidFill>
              </a:rPr>
              <a:t>Disco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je </a:t>
            </a:r>
            <a:r>
              <a:rPr lang="cs-CZ" sz="2400" dirty="0"/>
              <a:t>žánr taneční hudby, který se vyvinul v afro-americké, hippie a hispánské komunitě na konci šedesátých let</a:t>
            </a:r>
            <a:r>
              <a:rPr lang="cs-CZ" sz="2400" dirty="0" smtClean="0"/>
              <a:t>.</a:t>
            </a:r>
            <a:br>
              <a:rPr lang="cs-CZ" sz="2400" dirty="0" smtClean="0"/>
            </a:br>
            <a:r>
              <a:rPr lang="cs-CZ" sz="2400" dirty="0" smtClean="0"/>
              <a:t>Hudba se </a:t>
            </a:r>
            <a:r>
              <a:rPr lang="cs-CZ" sz="2400" dirty="0"/>
              <a:t>nejen </a:t>
            </a:r>
            <a:r>
              <a:rPr lang="cs-CZ" sz="2400" dirty="0" smtClean="0"/>
              <a:t>poslouchala</a:t>
            </a:r>
            <a:r>
              <a:rPr lang="cs-CZ" sz="2400" dirty="0"/>
              <a:t>, ale také se na ni </a:t>
            </a:r>
            <a:r>
              <a:rPr lang="cs-CZ" sz="2400" dirty="0" smtClean="0"/>
              <a:t>tančilo.</a:t>
            </a:r>
            <a:br>
              <a:rPr lang="cs-CZ" sz="2400" dirty="0" smtClean="0"/>
            </a:br>
            <a:r>
              <a:rPr lang="cs-CZ" sz="2400" dirty="0"/>
              <a:t>Mezi charakteristické znaky disco patří ustálený </a:t>
            </a:r>
            <a:r>
              <a:rPr lang="cs-CZ" sz="2400" dirty="0" smtClean="0"/>
              <a:t> rytmus </a:t>
            </a:r>
            <a:r>
              <a:rPr lang="cs-CZ" sz="2400" dirty="0"/>
              <a:t>šestnáctinový či </a:t>
            </a:r>
            <a:r>
              <a:rPr lang="cs-CZ" sz="2400" dirty="0" smtClean="0"/>
              <a:t>osminový</a:t>
            </a:r>
            <a:r>
              <a:rPr lang="cs-CZ" sz="2400" dirty="0"/>
              <a:t>, prokládaný synkopickými linkami elektrické baskytary</a:t>
            </a:r>
            <a:r>
              <a:rPr lang="cs-CZ" sz="2400" dirty="0" smtClean="0"/>
              <a:t>, </a:t>
            </a:r>
            <a:r>
              <a:rPr lang="cs-CZ" sz="2400" dirty="0"/>
              <a:t>elektrického piána a kytary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5536" y="3059668"/>
            <a:ext cx="2337499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/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dirty="0" smtClean="0">
                <a:solidFill>
                  <a:srgbClr val="002060"/>
                </a:solidFill>
              </a:rPr>
              <a:t>disco interpreti </a:t>
            </a:r>
            <a:r>
              <a:rPr lang="cs-CZ" dirty="0" smtClean="0"/>
              <a:t>: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 </a:t>
            </a:r>
            <a:r>
              <a:rPr lang="cs-CZ" sz="2400" dirty="0">
                <a:solidFill>
                  <a:srgbClr val="00B050"/>
                </a:solidFill>
              </a:rPr>
              <a:t>Bee </a:t>
            </a:r>
            <a:r>
              <a:rPr lang="cs-CZ" sz="2400" dirty="0" err="1" smtClean="0">
                <a:solidFill>
                  <a:srgbClr val="00B050"/>
                </a:solidFill>
              </a:rPr>
              <a:t>Gees</a:t>
            </a:r>
            <a:r>
              <a:rPr lang="cs-CZ" sz="2400" dirty="0" smtClean="0">
                <a:solidFill>
                  <a:srgbClr val="00B050"/>
                </a:solidFill>
              </a:rPr>
              <a:t/>
            </a:r>
            <a:br>
              <a:rPr lang="cs-CZ" sz="2400" dirty="0" smtClean="0">
                <a:solidFill>
                  <a:srgbClr val="00B050"/>
                </a:solidFill>
              </a:rPr>
            </a:br>
            <a:r>
              <a:rPr lang="cs-CZ" sz="2400" dirty="0"/>
              <a:t> </a:t>
            </a:r>
            <a:r>
              <a:rPr lang="cs-CZ" sz="2400" dirty="0">
                <a:solidFill>
                  <a:srgbClr val="00B050"/>
                </a:solidFill>
                <a:hlinkClick r:id="rId2" action="ppaction://hlinksldjump"/>
              </a:rPr>
              <a:t>ABBA</a:t>
            </a:r>
            <a:r>
              <a:rPr lang="cs-CZ" sz="2400" dirty="0">
                <a:solidFill>
                  <a:srgbClr val="00B050"/>
                </a:solidFill>
              </a:rPr>
              <a:t/>
            </a:r>
            <a:br>
              <a:rPr lang="cs-CZ" sz="2400" dirty="0">
                <a:solidFill>
                  <a:srgbClr val="00B050"/>
                </a:solidFill>
              </a:rPr>
            </a:br>
            <a:r>
              <a:rPr lang="cs-CZ" sz="2400" dirty="0" smtClean="0">
                <a:solidFill>
                  <a:srgbClr val="00B050"/>
                </a:solidFill>
              </a:rPr>
              <a:t> </a:t>
            </a:r>
            <a:r>
              <a:rPr lang="cs-CZ" sz="2400" dirty="0" smtClean="0">
                <a:solidFill>
                  <a:srgbClr val="00B050"/>
                </a:solidFill>
                <a:hlinkClick r:id="rId3" action="ppaction://hlinksldjump"/>
              </a:rPr>
              <a:t>Boney M</a:t>
            </a:r>
            <a:r>
              <a:rPr lang="cs-CZ" sz="2400" dirty="0" smtClean="0">
                <a:solidFill>
                  <a:srgbClr val="00B050"/>
                </a:solidFill>
              </a:rPr>
              <a:t/>
            </a:r>
            <a:br>
              <a:rPr lang="cs-CZ" sz="2400" dirty="0" smtClean="0">
                <a:solidFill>
                  <a:srgbClr val="00B050"/>
                </a:solidFill>
              </a:rPr>
            </a:br>
            <a:r>
              <a:rPr lang="cs-CZ" sz="2400" dirty="0"/>
              <a:t> </a:t>
            </a:r>
            <a:r>
              <a:rPr lang="cs-CZ" sz="2400" dirty="0">
                <a:solidFill>
                  <a:srgbClr val="00B050"/>
                </a:solidFill>
              </a:rPr>
              <a:t>Donna </a:t>
            </a:r>
            <a:r>
              <a:rPr lang="cs-CZ" sz="2400" dirty="0" err="1">
                <a:solidFill>
                  <a:srgbClr val="00B050"/>
                </a:solidFill>
              </a:rPr>
              <a:t>Summer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4" name="Tlačítko akce: Zpět nebo Předchozí 3">
            <a:hlinkClick r:id="rId4" action="ppaction://hlinksldjump" highlightClick="1"/>
          </p:cNvPr>
          <p:cNvSpPr/>
          <p:nvPr/>
        </p:nvSpPr>
        <p:spPr>
          <a:xfrm>
            <a:off x="3491880" y="6237312"/>
            <a:ext cx="1296144" cy="6206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71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332656"/>
            <a:ext cx="856895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FF0000"/>
                </a:solidFill>
              </a:rPr>
              <a:t>Black </a:t>
            </a:r>
            <a:r>
              <a:rPr lang="cs-CZ" sz="4000" dirty="0" err="1">
                <a:solidFill>
                  <a:srgbClr val="FF0000"/>
                </a:solidFill>
              </a:rPr>
              <a:t>Sabbath</a:t>
            </a:r>
            <a:r>
              <a:rPr lang="cs-CZ" sz="4000" dirty="0">
                <a:solidFill>
                  <a:srgbClr val="FF0000"/>
                </a:solidFill>
              </a:rPr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vznikli </a:t>
            </a:r>
            <a:r>
              <a:rPr lang="cs-CZ" sz="2400" dirty="0"/>
              <a:t>roku 1968 v Birminghamu </a:t>
            </a:r>
            <a:r>
              <a:rPr lang="cs-CZ" sz="2400" dirty="0" smtClean="0"/>
              <a:t> a hráli </a:t>
            </a:r>
            <a:r>
              <a:rPr lang="cs-CZ" sz="2400" dirty="0"/>
              <a:t>styly blues rock a hard </a:t>
            </a:r>
            <a:r>
              <a:rPr lang="cs-CZ" sz="2400" dirty="0" smtClean="0"/>
              <a:t>rock.</a:t>
            </a:r>
            <a:br>
              <a:rPr lang="cs-CZ" sz="2400" dirty="0" smtClean="0"/>
            </a:br>
            <a:r>
              <a:rPr lang="cs-CZ" sz="2400" dirty="0" smtClean="0"/>
              <a:t>Pozdější tvorbou jsou  považováni za zakladatele </a:t>
            </a:r>
            <a:r>
              <a:rPr lang="cs-CZ" sz="2400" dirty="0"/>
              <a:t>heavy metalu.</a:t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Původní sestava</a:t>
            </a:r>
            <a:r>
              <a:rPr lang="cs-CZ" sz="2400" dirty="0" smtClean="0"/>
              <a:t>:</a:t>
            </a:r>
            <a:br>
              <a:rPr lang="cs-CZ" sz="2400" dirty="0" smtClean="0"/>
            </a:br>
            <a:r>
              <a:rPr lang="cs-CZ" sz="2400" dirty="0" err="1" smtClean="0">
                <a:solidFill>
                  <a:srgbClr val="00B050"/>
                </a:solidFill>
              </a:rPr>
              <a:t>Ozzy</a:t>
            </a:r>
            <a:r>
              <a:rPr lang="cs-CZ" sz="2400" dirty="0" smtClean="0">
                <a:solidFill>
                  <a:srgbClr val="00B050"/>
                </a:solidFill>
              </a:rPr>
              <a:t> </a:t>
            </a:r>
            <a:r>
              <a:rPr lang="cs-CZ" sz="2400" dirty="0" err="1">
                <a:solidFill>
                  <a:srgbClr val="00B050"/>
                </a:solidFill>
              </a:rPr>
              <a:t>Osbourne</a:t>
            </a:r>
            <a:r>
              <a:rPr lang="cs-CZ" sz="2400" dirty="0">
                <a:solidFill>
                  <a:srgbClr val="00B050"/>
                </a:solidFill>
              </a:rPr>
              <a:t> (zpěv</a:t>
            </a:r>
            <a:r>
              <a:rPr lang="cs-CZ" sz="2400" dirty="0" smtClean="0">
                <a:solidFill>
                  <a:srgbClr val="00B050"/>
                </a:solidFill>
              </a:rPr>
              <a:t>) </a:t>
            </a:r>
            <a:br>
              <a:rPr lang="cs-CZ" sz="2400" dirty="0" smtClean="0">
                <a:solidFill>
                  <a:srgbClr val="00B050"/>
                </a:solidFill>
              </a:rPr>
            </a:br>
            <a:r>
              <a:rPr lang="cs-CZ" sz="2400" dirty="0" smtClean="0">
                <a:solidFill>
                  <a:srgbClr val="00B050"/>
                </a:solidFill>
              </a:rPr>
              <a:t>Tony </a:t>
            </a:r>
            <a:r>
              <a:rPr lang="cs-CZ" sz="2400" dirty="0" err="1">
                <a:solidFill>
                  <a:srgbClr val="00B050"/>
                </a:solidFill>
              </a:rPr>
              <a:t>Iommi</a:t>
            </a:r>
            <a:r>
              <a:rPr lang="cs-CZ" sz="2400" dirty="0">
                <a:solidFill>
                  <a:srgbClr val="00B050"/>
                </a:solidFill>
              </a:rPr>
              <a:t> (kytara</a:t>
            </a:r>
            <a:r>
              <a:rPr lang="cs-CZ" sz="2400" dirty="0" smtClean="0">
                <a:solidFill>
                  <a:srgbClr val="00B050"/>
                </a:solidFill>
              </a:rPr>
              <a:t>)</a:t>
            </a:r>
            <a:br>
              <a:rPr lang="cs-CZ" sz="2400" dirty="0" smtClean="0">
                <a:solidFill>
                  <a:srgbClr val="00B050"/>
                </a:solidFill>
              </a:rPr>
            </a:br>
            <a:r>
              <a:rPr lang="cs-CZ" sz="2400" dirty="0" err="1" smtClean="0">
                <a:solidFill>
                  <a:srgbClr val="00B050"/>
                </a:solidFill>
              </a:rPr>
              <a:t>Terrance</a:t>
            </a:r>
            <a:r>
              <a:rPr lang="cs-CZ" sz="2400" dirty="0" smtClean="0">
                <a:solidFill>
                  <a:srgbClr val="00B050"/>
                </a:solidFill>
              </a:rPr>
              <a:t> </a:t>
            </a:r>
            <a:r>
              <a:rPr lang="cs-CZ" sz="2400" dirty="0">
                <a:solidFill>
                  <a:srgbClr val="00B050"/>
                </a:solidFill>
              </a:rPr>
              <a:t>„</a:t>
            </a:r>
            <a:r>
              <a:rPr lang="cs-CZ" sz="2400" dirty="0" err="1">
                <a:solidFill>
                  <a:srgbClr val="00B050"/>
                </a:solidFill>
              </a:rPr>
              <a:t>Geezer</a:t>
            </a:r>
            <a:r>
              <a:rPr lang="cs-CZ" sz="2400" dirty="0">
                <a:solidFill>
                  <a:srgbClr val="00B050"/>
                </a:solidFill>
              </a:rPr>
              <a:t>“ </a:t>
            </a:r>
            <a:r>
              <a:rPr lang="cs-CZ" sz="2400" dirty="0" err="1">
                <a:solidFill>
                  <a:srgbClr val="00B050"/>
                </a:solidFill>
              </a:rPr>
              <a:t>Butler</a:t>
            </a:r>
            <a:r>
              <a:rPr lang="cs-CZ" sz="2400" dirty="0">
                <a:solidFill>
                  <a:srgbClr val="00B050"/>
                </a:solidFill>
              </a:rPr>
              <a:t> (baskytara) </a:t>
            </a:r>
            <a:r>
              <a:rPr lang="cs-CZ" sz="2400" dirty="0" smtClean="0">
                <a:solidFill>
                  <a:srgbClr val="00B050"/>
                </a:solidFill>
              </a:rPr>
              <a:t/>
            </a:r>
            <a:br>
              <a:rPr lang="cs-CZ" sz="2400" dirty="0" smtClean="0">
                <a:solidFill>
                  <a:srgbClr val="00B050"/>
                </a:solidFill>
              </a:rPr>
            </a:br>
            <a:r>
              <a:rPr lang="cs-CZ" sz="2400" dirty="0" smtClean="0">
                <a:solidFill>
                  <a:srgbClr val="00B050"/>
                </a:solidFill>
              </a:rPr>
              <a:t> Bill </a:t>
            </a:r>
            <a:r>
              <a:rPr lang="cs-CZ" sz="2400" dirty="0" err="1">
                <a:solidFill>
                  <a:srgbClr val="00B050"/>
                </a:solidFill>
              </a:rPr>
              <a:t>Ward</a:t>
            </a:r>
            <a:r>
              <a:rPr lang="cs-CZ" sz="2400" dirty="0">
                <a:solidFill>
                  <a:srgbClr val="00B050"/>
                </a:solidFill>
              </a:rPr>
              <a:t> (bicí)</a:t>
            </a:r>
          </a:p>
          <a:p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3" name="Veselý obličej 2">
            <a:hlinkClick r:id="rId2"/>
          </p:cNvPr>
          <p:cNvSpPr/>
          <p:nvPr/>
        </p:nvSpPr>
        <p:spPr>
          <a:xfrm>
            <a:off x="7452320" y="332656"/>
            <a:ext cx="720080" cy="72008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Zvuk 3">
            <a:hlinkClick r:id="rId4" highlightClick="1">
              <a:snd r:embed="rId3" name="applause.wav"/>
            </a:hlinkClick>
          </p:cNvPr>
          <p:cNvSpPr/>
          <p:nvPr/>
        </p:nvSpPr>
        <p:spPr>
          <a:xfrm>
            <a:off x="3419872" y="5103193"/>
            <a:ext cx="936104" cy="630063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pět nebo Předchozí 4">
            <a:hlinkClick r:id="rId5" action="ppaction://hlinksldjump" highlightClick="1"/>
          </p:cNvPr>
          <p:cNvSpPr/>
          <p:nvPr/>
        </p:nvSpPr>
        <p:spPr>
          <a:xfrm>
            <a:off x="3426708" y="6093296"/>
            <a:ext cx="1008112" cy="6206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275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04664"/>
            <a:ext cx="849694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FF0000"/>
                </a:solidFill>
              </a:rPr>
              <a:t>Led </a:t>
            </a:r>
            <a:r>
              <a:rPr lang="cs-CZ" sz="4000" dirty="0" err="1" smtClean="0">
                <a:solidFill>
                  <a:srgbClr val="FF0000"/>
                </a:solidFill>
              </a:rPr>
              <a:t>Zeppelin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byla </a:t>
            </a:r>
            <a:r>
              <a:rPr lang="cs-CZ" sz="2400" dirty="0"/>
              <a:t>anglická rocková skupina, která se stala jednou z nejvýznamnějších a nejúspěšnějších v historii rockové </a:t>
            </a:r>
            <a:r>
              <a:rPr lang="cs-CZ" sz="2400" dirty="0" smtClean="0"/>
              <a:t>hudby.</a:t>
            </a:r>
            <a:br>
              <a:rPr lang="cs-CZ" sz="2400" dirty="0" smtClean="0"/>
            </a:br>
            <a:r>
              <a:rPr lang="cs-CZ" sz="2400" dirty="0" smtClean="0"/>
              <a:t>Žánrově byla představitelkou  hard rocku.</a:t>
            </a:r>
            <a:endParaRPr lang="cs-CZ" sz="2400" dirty="0"/>
          </a:p>
        </p:txBody>
      </p:sp>
      <p:sp>
        <p:nvSpPr>
          <p:cNvPr id="3" name="Veselý obličej 2">
            <a:hlinkClick r:id="rId2"/>
          </p:cNvPr>
          <p:cNvSpPr/>
          <p:nvPr/>
        </p:nvSpPr>
        <p:spPr>
          <a:xfrm>
            <a:off x="7270297" y="188640"/>
            <a:ext cx="720080" cy="72008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95536" y="3140968"/>
            <a:ext cx="45720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Členové :</a:t>
            </a:r>
            <a:endParaRPr lang="cs-CZ" dirty="0"/>
          </a:p>
          <a:p>
            <a:r>
              <a:rPr lang="cs-CZ" sz="2800" dirty="0">
                <a:solidFill>
                  <a:srgbClr val="00B050"/>
                </a:solidFill>
              </a:rPr>
              <a:t>Robert Plant</a:t>
            </a:r>
          </a:p>
          <a:p>
            <a:r>
              <a:rPr lang="cs-CZ" sz="2800" dirty="0">
                <a:solidFill>
                  <a:srgbClr val="00B050"/>
                </a:solidFill>
              </a:rPr>
              <a:t>Jimmy </a:t>
            </a:r>
            <a:r>
              <a:rPr lang="cs-CZ" sz="2800" dirty="0" err="1">
                <a:solidFill>
                  <a:srgbClr val="00B050"/>
                </a:solidFill>
              </a:rPr>
              <a:t>Page</a:t>
            </a:r>
            <a:endParaRPr lang="cs-CZ" sz="2800" dirty="0">
              <a:solidFill>
                <a:srgbClr val="00B050"/>
              </a:solidFill>
            </a:endParaRPr>
          </a:p>
          <a:p>
            <a:r>
              <a:rPr lang="cs-CZ" sz="2800" dirty="0">
                <a:solidFill>
                  <a:srgbClr val="00B050"/>
                </a:solidFill>
              </a:rPr>
              <a:t>John Paul Jones</a:t>
            </a:r>
          </a:p>
          <a:p>
            <a:r>
              <a:rPr lang="cs-CZ" sz="2800" dirty="0">
                <a:solidFill>
                  <a:srgbClr val="00B050"/>
                </a:solidFill>
              </a:rPr>
              <a:t>John </a:t>
            </a:r>
            <a:r>
              <a:rPr lang="cs-CZ" sz="2800" dirty="0" err="1">
                <a:solidFill>
                  <a:srgbClr val="00B050"/>
                </a:solidFill>
              </a:rPr>
              <a:t>Bonham</a:t>
            </a:r>
            <a:r>
              <a:rPr lang="cs-CZ" sz="2800" dirty="0">
                <a:solidFill>
                  <a:srgbClr val="00B050"/>
                </a:solidFill>
              </a:rPr>
              <a:t> (zemřel)</a:t>
            </a:r>
          </a:p>
        </p:txBody>
      </p:sp>
      <p:sp>
        <p:nvSpPr>
          <p:cNvPr id="5" name="Tlačítko akce: Zvuk 4">
            <a:hlinkClick r:id="rId4" highlightClick="1">
              <a:snd r:embed="rId3" name="applause.wav"/>
            </a:hlinkClick>
          </p:cNvPr>
          <p:cNvSpPr/>
          <p:nvPr/>
        </p:nvSpPr>
        <p:spPr>
          <a:xfrm>
            <a:off x="5364088" y="3861048"/>
            <a:ext cx="864096" cy="72008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Zpět nebo Předchozí 5">
            <a:hlinkClick r:id="rId5" action="ppaction://hlinksldjump" highlightClick="1"/>
          </p:cNvPr>
          <p:cNvSpPr/>
          <p:nvPr/>
        </p:nvSpPr>
        <p:spPr>
          <a:xfrm>
            <a:off x="4283968" y="5877272"/>
            <a:ext cx="1080120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32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446</TotalTime>
  <Words>275</Words>
  <Application>Microsoft Office PowerPoint</Application>
  <PresentationFormat>Předvádění na obrazovce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Aerodynamika</vt:lpstr>
      <vt:lpstr>Vývoj populární hudby ve světě v letech 1970-1980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populární hudby  v letech 1970-1980</dc:title>
  <dc:creator>zs skolni</dc:creator>
  <cp:lastModifiedBy>Admin Školní</cp:lastModifiedBy>
  <cp:revision>26</cp:revision>
  <dcterms:created xsi:type="dcterms:W3CDTF">2012-05-28T06:21:58Z</dcterms:created>
  <dcterms:modified xsi:type="dcterms:W3CDTF">2012-09-19T06:34:49Z</dcterms:modified>
</cp:coreProperties>
</file>