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5C4D-CF4F-4FC1-ACDE-8E6C1B5D75D2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F461-7BDE-4433-886D-512DC89AE9C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5C4D-CF4F-4FC1-ACDE-8E6C1B5D75D2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F461-7BDE-4433-886D-512DC89AE9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5C4D-CF4F-4FC1-ACDE-8E6C1B5D75D2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F461-7BDE-4433-886D-512DC89AE9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5C4D-CF4F-4FC1-ACDE-8E6C1B5D75D2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F461-7BDE-4433-886D-512DC89AE9C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5C4D-CF4F-4FC1-ACDE-8E6C1B5D75D2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F461-7BDE-4433-886D-512DC89AE9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5C4D-CF4F-4FC1-ACDE-8E6C1B5D75D2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F461-7BDE-4433-886D-512DC89AE9C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5C4D-CF4F-4FC1-ACDE-8E6C1B5D75D2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F461-7BDE-4433-886D-512DC89AE9C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5C4D-CF4F-4FC1-ACDE-8E6C1B5D75D2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F461-7BDE-4433-886D-512DC89AE9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5C4D-CF4F-4FC1-ACDE-8E6C1B5D75D2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F461-7BDE-4433-886D-512DC89AE9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5C4D-CF4F-4FC1-ACDE-8E6C1B5D75D2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F461-7BDE-4433-886D-512DC89AE9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5C4D-CF4F-4FC1-ACDE-8E6C1B5D75D2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F461-7BDE-4433-886D-512DC89AE9C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E35C4D-CF4F-4FC1-ACDE-8E6C1B5D75D2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24F461-7BDE-4433-886D-512DC89AE9C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lobJHi1jaw" TargetMode="External"/><Relationship Id="rId2" Type="http://schemas.openxmlformats.org/officeDocument/2006/relationships/hyperlink" Target="http://www.google.cz/imgres?q=v&#283;ra+martinov&#225;&amp;hl=cs&amp;biw=1308&amp;bih=751&amp;tbm=isch&amp;tbnid=yjSEP161Bn8XwM:&amp;imgrefurl=http://www.martinova.cz/_info.php&amp;docid=y4K6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pjU1hS5bo4&amp;feature=related" TargetMode="External"/><Relationship Id="rId2" Type="http://schemas.openxmlformats.org/officeDocument/2006/relationships/hyperlink" Target="http://cs.wikipedia.org/wiki/Soubor:ESC_2007_Czech_Republic_-_Kabat_-_Mala_dama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iZMSifYsto" TargetMode="External"/><Relationship Id="rId2" Type="http://schemas.openxmlformats.org/officeDocument/2006/relationships/hyperlink" Target="http://www.google.cz/imgres?q=chinaski&amp;num=10&amp;hl=cs&amp;biw=1308&amp;bih=751&amp;tbm=isch&amp;tbnid=OkkxUVnYyIebRM:&amp;imgrefurl=http://www.ubytovani-liberec-apartma.cz/novinky/zp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3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PmzAQ5QMTw" TargetMode="External"/><Relationship Id="rId2" Type="http://schemas.openxmlformats.org/officeDocument/2006/relationships/hyperlink" Target="http://cs.wikipedia.org/wiki/Soubor:Bundesarchiv_Bild_183-R0428-0024,_Berlin,_Palast_der_Republik,_Helena_Vondtrackova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dvv5-tIjfI" TargetMode="External"/><Relationship Id="rId2" Type="http://schemas.openxmlformats.org/officeDocument/2006/relationships/hyperlink" Target="http://www.google.cz/imgres?q=hana+zagorov&#225;&amp;hl=cs&amp;sa=X&amp;biw=1308&amp;bih=751&amp;tbm=isch&amp;prmd=imvnso&amp;tbnid=zHwnWTCBr1x1-M:&amp;imgrefurl=http://www.exclusiveagenc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ggrmuBE1rg" TargetMode="External"/><Relationship Id="rId2" Type="http://schemas.openxmlformats.org/officeDocument/2006/relationships/hyperlink" Target="http://www.google.cz/imgres?q=marie+rottrov&#225;&amp;num=10&amp;hl=cs&amp;biw=1308&amp;bih=751&amp;tbm=isch&amp;tbnid=SEpvDM9W_QAUEM:&amp;imgrefurl=http://www.novypopular.eu/aktuality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imgres?q=katapult&amp;num=10&amp;hl=cs&amp;biw=1308&amp;bih=751&amp;tbm=isch&amp;tbnid=eP7RfkGITEmlQM:&amp;imgrefurl=http://www.divadlozatec.cz/view.php?cisloc" TargetMode="External"/><Relationship Id="rId2" Type="http://schemas.openxmlformats.org/officeDocument/2006/relationships/hyperlink" Target="http://www.youtube.com/watch?v=UO56waJ6am4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3132290"/>
            <a:ext cx="8784975" cy="1793167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Vývoj domácí populární hudby po roce 1970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5576" y="1484784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VY_32_INOVACE_39_Vývoj domácí populární hudby po roce 1970</a:t>
            </a:r>
          </a:p>
        </p:txBody>
      </p:sp>
    </p:spTree>
    <p:extLst>
      <p:ext uri="{BB962C8B-B14F-4D97-AF65-F5344CB8AC3E}">
        <p14:creationId xmlns:p14="http://schemas.microsoft.com/office/powerpoint/2010/main" val="77352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332656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Věra </a:t>
            </a:r>
            <a:r>
              <a:rPr lang="cs-CZ" sz="2800" dirty="0" smtClean="0">
                <a:solidFill>
                  <a:srgbClr val="FF0000"/>
                </a:solidFill>
              </a:rPr>
              <a:t>Martinová </a:t>
            </a:r>
          </a:p>
          <a:p>
            <a:r>
              <a:rPr lang="cs-CZ" sz="2800" dirty="0" smtClean="0"/>
              <a:t>* </a:t>
            </a:r>
            <a:r>
              <a:rPr lang="cs-CZ" sz="2800" dirty="0"/>
              <a:t>2. února 1960, </a:t>
            </a:r>
            <a:r>
              <a:rPr lang="cs-CZ" sz="2800" dirty="0" smtClean="0"/>
              <a:t>Opočno</a:t>
            </a:r>
            <a:br>
              <a:rPr lang="cs-CZ" sz="2800" dirty="0" smtClean="0"/>
            </a:br>
            <a:r>
              <a:rPr lang="cs-CZ" sz="2800" dirty="0" smtClean="0"/>
              <a:t> </a:t>
            </a:r>
            <a:r>
              <a:rPr lang="cs-CZ" sz="2800" dirty="0"/>
              <a:t>je česká zpěvačka a kytaristka.</a:t>
            </a:r>
          </a:p>
        </p:txBody>
      </p:sp>
      <p:sp>
        <p:nvSpPr>
          <p:cNvPr id="3" name="Veselý obličej 2">
            <a:hlinkClick r:id="rId2"/>
          </p:cNvPr>
          <p:cNvSpPr/>
          <p:nvPr/>
        </p:nvSpPr>
        <p:spPr>
          <a:xfrm>
            <a:off x="6588224" y="476672"/>
            <a:ext cx="1296144" cy="11521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vuk 3">
            <a:hlinkClick r:id="rId3" highlightClick="1"/>
          </p:cNvPr>
          <p:cNvSpPr/>
          <p:nvPr/>
        </p:nvSpPr>
        <p:spPr>
          <a:xfrm>
            <a:off x="6156176" y="2708920"/>
            <a:ext cx="1224136" cy="936104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rId4" action="ppaction://hlinksldjump" highlightClick="1"/>
          </p:cNvPr>
          <p:cNvSpPr/>
          <p:nvPr/>
        </p:nvSpPr>
        <p:spPr>
          <a:xfrm>
            <a:off x="6156176" y="4293096"/>
            <a:ext cx="1224136" cy="9361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60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332656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Kabát </a:t>
            </a:r>
            <a:r>
              <a:rPr lang="cs-CZ" sz="3200" dirty="0" smtClean="0">
                <a:solidFill>
                  <a:srgbClr val="FF0000"/>
                </a:solidFill>
              </a:rPr>
              <a:t/>
            </a:r>
            <a:br>
              <a:rPr lang="cs-CZ" sz="3200" dirty="0" smtClean="0">
                <a:solidFill>
                  <a:srgbClr val="FF0000"/>
                </a:solidFill>
              </a:rPr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je </a:t>
            </a:r>
            <a:r>
              <a:rPr lang="cs-CZ" sz="2400" dirty="0"/>
              <a:t>česká rocková skupina z Teplic existující od roku </a:t>
            </a:r>
            <a:r>
              <a:rPr lang="cs-CZ" sz="2400" dirty="0" smtClean="0"/>
              <a:t>1983.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467544" y="2304814"/>
            <a:ext cx="60486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Členové :</a:t>
            </a:r>
            <a:endParaRPr lang="cs-CZ" sz="2400" dirty="0"/>
          </a:p>
          <a:p>
            <a:r>
              <a:rPr lang="cs-CZ" sz="2400" dirty="0">
                <a:solidFill>
                  <a:srgbClr val="00B050"/>
                </a:solidFill>
              </a:rPr>
              <a:t>Josef Vojtek - zpěv, občas harmonika</a:t>
            </a:r>
          </a:p>
          <a:p>
            <a:r>
              <a:rPr lang="cs-CZ" sz="2400" dirty="0">
                <a:solidFill>
                  <a:srgbClr val="00B050"/>
                </a:solidFill>
              </a:rPr>
              <a:t>Tomáš </a:t>
            </a:r>
            <a:r>
              <a:rPr lang="cs-CZ" sz="2400" dirty="0" err="1">
                <a:solidFill>
                  <a:srgbClr val="00B050"/>
                </a:solidFill>
              </a:rPr>
              <a:t>Krulich</a:t>
            </a:r>
            <a:r>
              <a:rPr lang="cs-CZ" sz="2400" dirty="0">
                <a:solidFill>
                  <a:srgbClr val="00B050"/>
                </a:solidFill>
              </a:rPr>
              <a:t> - kytara, zpěv</a:t>
            </a:r>
          </a:p>
          <a:p>
            <a:r>
              <a:rPr lang="cs-CZ" sz="2400" dirty="0">
                <a:solidFill>
                  <a:srgbClr val="00B050"/>
                </a:solidFill>
              </a:rPr>
              <a:t>Ota Váňa - kytara, zpěv</a:t>
            </a:r>
          </a:p>
          <a:p>
            <a:r>
              <a:rPr lang="cs-CZ" sz="2400" dirty="0">
                <a:solidFill>
                  <a:srgbClr val="00B050"/>
                </a:solidFill>
              </a:rPr>
              <a:t>Milan Špalek - baskytara, zpěv</a:t>
            </a:r>
          </a:p>
          <a:p>
            <a:r>
              <a:rPr lang="cs-CZ" sz="2400" dirty="0">
                <a:solidFill>
                  <a:srgbClr val="00B050"/>
                </a:solidFill>
              </a:rPr>
              <a:t>Radek </a:t>
            </a:r>
            <a:r>
              <a:rPr lang="cs-CZ" sz="2400" dirty="0" err="1">
                <a:solidFill>
                  <a:srgbClr val="00B050"/>
                </a:solidFill>
              </a:rPr>
              <a:t>Hurčík</a:t>
            </a:r>
            <a:r>
              <a:rPr lang="cs-CZ" sz="2400" dirty="0">
                <a:solidFill>
                  <a:srgbClr val="00B050"/>
                </a:solidFill>
              </a:rPr>
              <a:t> - bicí, zpěv</a:t>
            </a:r>
          </a:p>
        </p:txBody>
      </p:sp>
      <p:sp>
        <p:nvSpPr>
          <p:cNvPr id="4" name="Veselý obličej 3">
            <a:hlinkClick r:id="rId2"/>
          </p:cNvPr>
          <p:cNvSpPr/>
          <p:nvPr/>
        </p:nvSpPr>
        <p:spPr>
          <a:xfrm>
            <a:off x="7020272" y="2304814"/>
            <a:ext cx="1080120" cy="90816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vuk 4">
            <a:hlinkClick r:id="rId3" highlightClick="1"/>
          </p:cNvPr>
          <p:cNvSpPr/>
          <p:nvPr/>
        </p:nvSpPr>
        <p:spPr>
          <a:xfrm>
            <a:off x="7020272" y="3933056"/>
            <a:ext cx="1080120" cy="86409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pět nebo Předchozí 5">
            <a:hlinkClick r:id="rId4" action="ppaction://hlinksldjump" highlightClick="1"/>
          </p:cNvPr>
          <p:cNvSpPr/>
          <p:nvPr/>
        </p:nvSpPr>
        <p:spPr>
          <a:xfrm>
            <a:off x="7020272" y="5373216"/>
            <a:ext cx="1080120" cy="8640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62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332656"/>
            <a:ext cx="982858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Chinaski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</a:t>
            </a:r>
            <a:r>
              <a:rPr lang="cs-CZ" sz="2400" dirty="0"/>
              <a:t>je česká pop rocková skupina, </a:t>
            </a:r>
            <a:r>
              <a:rPr lang="cs-CZ" sz="2400" dirty="0" smtClean="0"/>
              <a:t>která vznikla v roce 1987</a:t>
            </a:r>
            <a:r>
              <a:rPr lang="cs-CZ" sz="2400" dirty="0"/>
              <a:t> 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jako</a:t>
            </a:r>
            <a:r>
              <a:rPr lang="cs-CZ" sz="2400" dirty="0"/>
              <a:t> Starý </a:t>
            </a:r>
            <a:r>
              <a:rPr lang="cs-CZ" sz="2400" dirty="0" smtClean="0"/>
              <a:t>hadry. </a:t>
            </a:r>
            <a:br>
              <a:rPr lang="cs-CZ" sz="2400" dirty="0" smtClean="0"/>
            </a:br>
            <a:r>
              <a:rPr lang="cs-CZ" sz="2400" dirty="0" smtClean="0"/>
              <a:t> V roce 1994 se přejmenovali  na Chinaski.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251520" y="2413338"/>
            <a:ext cx="31683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Členové :</a:t>
            </a:r>
            <a:endParaRPr lang="cs-CZ" sz="2400" dirty="0"/>
          </a:p>
          <a:p>
            <a:r>
              <a:rPr lang="cs-CZ" sz="2400" dirty="0">
                <a:solidFill>
                  <a:srgbClr val="00B050"/>
                </a:solidFill>
              </a:rPr>
              <a:t>Michal Malátný</a:t>
            </a:r>
          </a:p>
          <a:p>
            <a:r>
              <a:rPr lang="cs-CZ" sz="2400" dirty="0">
                <a:solidFill>
                  <a:srgbClr val="00B050"/>
                </a:solidFill>
              </a:rPr>
              <a:t>Otakar Petřina</a:t>
            </a:r>
          </a:p>
          <a:p>
            <a:r>
              <a:rPr lang="cs-CZ" sz="2400" dirty="0">
                <a:solidFill>
                  <a:srgbClr val="00B050"/>
                </a:solidFill>
              </a:rPr>
              <a:t>František Táborský</a:t>
            </a:r>
          </a:p>
          <a:p>
            <a:r>
              <a:rPr lang="cs-CZ" sz="2400" dirty="0">
                <a:solidFill>
                  <a:srgbClr val="00B050"/>
                </a:solidFill>
              </a:rPr>
              <a:t>Ondřej </a:t>
            </a:r>
            <a:r>
              <a:rPr lang="cs-CZ" sz="2400" dirty="0" err="1">
                <a:solidFill>
                  <a:srgbClr val="00B050"/>
                </a:solidFill>
              </a:rPr>
              <a:t>Škoch</a:t>
            </a:r>
            <a:endParaRPr lang="cs-CZ" sz="2400" dirty="0">
              <a:solidFill>
                <a:srgbClr val="00B050"/>
              </a:solidFill>
            </a:endParaRPr>
          </a:p>
          <a:p>
            <a:r>
              <a:rPr lang="cs-CZ" sz="2400" dirty="0">
                <a:solidFill>
                  <a:srgbClr val="00B050"/>
                </a:solidFill>
              </a:rPr>
              <a:t>Štěpán </a:t>
            </a:r>
            <a:r>
              <a:rPr lang="cs-CZ" sz="2400" dirty="0" err="1">
                <a:solidFill>
                  <a:srgbClr val="00B050"/>
                </a:solidFill>
              </a:rPr>
              <a:t>Škoch</a:t>
            </a:r>
            <a:endParaRPr lang="cs-CZ" sz="2400" dirty="0">
              <a:solidFill>
                <a:srgbClr val="00B050"/>
              </a:solidFill>
            </a:endParaRPr>
          </a:p>
          <a:p>
            <a:r>
              <a:rPr lang="cs-CZ" sz="2400" dirty="0">
                <a:solidFill>
                  <a:srgbClr val="00B050"/>
                </a:solidFill>
              </a:rPr>
              <a:t>Petr </a:t>
            </a:r>
            <a:r>
              <a:rPr lang="cs-CZ" sz="2400" dirty="0" err="1">
                <a:solidFill>
                  <a:srgbClr val="00B050"/>
                </a:solidFill>
              </a:rPr>
              <a:t>Kužvart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419872" y="241333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/>
              <a:t>Dřívější </a:t>
            </a:r>
            <a:r>
              <a:rPr lang="cs-CZ" sz="2400" dirty="0" smtClean="0"/>
              <a:t>členové :</a:t>
            </a:r>
            <a:endParaRPr lang="cs-CZ" sz="2400" dirty="0"/>
          </a:p>
          <a:p>
            <a:r>
              <a:rPr lang="cs-CZ" sz="2400" dirty="0">
                <a:solidFill>
                  <a:srgbClr val="00B050"/>
                </a:solidFill>
              </a:rPr>
              <a:t>Pavel </a:t>
            </a:r>
            <a:r>
              <a:rPr lang="cs-CZ" sz="2400" dirty="0" err="1">
                <a:solidFill>
                  <a:srgbClr val="00B050"/>
                </a:solidFill>
              </a:rPr>
              <a:t>Grohman</a:t>
            </a:r>
            <a:endParaRPr lang="cs-CZ" sz="2400" dirty="0">
              <a:solidFill>
                <a:srgbClr val="00B050"/>
              </a:solidFill>
            </a:endParaRPr>
          </a:p>
          <a:p>
            <a:r>
              <a:rPr lang="cs-CZ" sz="2400" dirty="0">
                <a:solidFill>
                  <a:srgbClr val="00B050"/>
                </a:solidFill>
              </a:rPr>
              <a:t>Petr </a:t>
            </a:r>
            <a:r>
              <a:rPr lang="cs-CZ" sz="2400" dirty="0" err="1">
                <a:solidFill>
                  <a:srgbClr val="00B050"/>
                </a:solidFill>
              </a:rPr>
              <a:t>Rajchert</a:t>
            </a:r>
            <a:endParaRPr lang="cs-CZ" sz="2400" dirty="0">
              <a:solidFill>
                <a:srgbClr val="00B050"/>
              </a:solidFill>
            </a:endParaRPr>
          </a:p>
          <a:p>
            <a:r>
              <a:rPr lang="cs-CZ" sz="2400" dirty="0">
                <a:solidFill>
                  <a:srgbClr val="00B050"/>
                </a:solidFill>
              </a:rPr>
              <a:t>Jiří Seydler</a:t>
            </a:r>
          </a:p>
          <a:p>
            <a:r>
              <a:rPr lang="cs-CZ" sz="2400" dirty="0">
                <a:solidFill>
                  <a:srgbClr val="00B050"/>
                </a:solidFill>
              </a:rPr>
              <a:t>Adam </a:t>
            </a:r>
            <a:r>
              <a:rPr lang="cs-CZ" sz="2400" dirty="0" err="1">
                <a:solidFill>
                  <a:srgbClr val="00B050"/>
                </a:solidFill>
              </a:rPr>
              <a:t>Stivín</a:t>
            </a:r>
            <a:endParaRPr lang="cs-CZ" sz="2400" dirty="0">
              <a:solidFill>
                <a:srgbClr val="00B050"/>
              </a:solidFill>
            </a:endParaRPr>
          </a:p>
          <a:p>
            <a:r>
              <a:rPr lang="cs-CZ" sz="2400" dirty="0">
                <a:solidFill>
                  <a:srgbClr val="00B050"/>
                </a:solidFill>
              </a:rPr>
              <a:t>Martin Kulhavý</a:t>
            </a:r>
          </a:p>
          <a:p>
            <a:r>
              <a:rPr lang="cs-CZ" sz="2400" dirty="0">
                <a:solidFill>
                  <a:srgbClr val="00B050"/>
                </a:solidFill>
              </a:rPr>
              <a:t>Marcela </a:t>
            </a:r>
            <a:r>
              <a:rPr lang="cs-CZ" sz="2400" dirty="0" err="1">
                <a:solidFill>
                  <a:srgbClr val="00B050"/>
                </a:solidFill>
              </a:rPr>
              <a:t>Chmelířová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5" name="Veselý obličej 4">
            <a:hlinkClick r:id="rId2"/>
          </p:cNvPr>
          <p:cNvSpPr/>
          <p:nvPr/>
        </p:nvSpPr>
        <p:spPr>
          <a:xfrm>
            <a:off x="7164288" y="1916833"/>
            <a:ext cx="1296144" cy="10801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vuk 5">
            <a:hlinkClick r:id="rId3" highlightClick="1"/>
          </p:cNvPr>
          <p:cNvSpPr/>
          <p:nvPr/>
        </p:nvSpPr>
        <p:spPr>
          <a:xfrm>
            <a:off x="7308304" y="3933056"/>
            <a:ext cx="1152128" cy="7920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Zpět nebo Předchozí 6">
            <a:hlinkClick r:id="rId4" action="ppaction://hlinksldjump" highlightClick="1"/>
          </p:cNvPr>
          <p:cNvSpPr/>
          <p:nvPr/>
        </p:nvSpPr>
        <p:spPr>
          <a:xfrm>
            <a:off x="7308304" y="5445224"/>
            <a:ext cx="1152128" cy="7920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65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38576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>
                <a:solidFill>
                  <a:srgbClr val="FF0000"/>
                </a:solidFill>
              </a:rPr>
              <a:t>Konec</a:t>
            </a:r>
            <a:endParaRPr lang="cs-CZ" sz="6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181226" y="2492896"/>
            <a:ext cx="67687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Autor :       Trýzna  Stanislav</a:t>
            </a:r>
          </a:p>
          <a:p>
            <a:r>
              <a:rPr lang="cs-CZ" sz="2400" dirty="0"/>
              <a:t>Školní rok :  2011/2012</a:t>
            </a:r>
          </a:p>
          <a:p>
            <a:r>
              <a:rPr lang="cs-CZ" sz="2400" dirty="0"/>
              <a:t>Určeno pro : devátý ročník</a:t>
            </a:r>
          </a:p>
          <a:p>
            <a:r>
              <a:rPr lang="cs-CZ" sz="2400" dirty="0"/>
              <a:t>Předmět: hudební výchova</a:t>
            </a:r>
          </a:p>
          <a:p>
            <a:r>
              <a:rPr lang="cs-CZ" sz="2400" dirty="0"/>
              <a:t>Téma : základní orientace ve  vývoji </a:t>
            </a:r>
            <a:r>
              <a:rPr lang="cs-CZ" sz="2400" dirty="0" smtClean="0"/>
              <a:t>domácí   pop</a:t>
            </a:r>
            <a:r>
              <a:rPr lang="cs-CZ" sz="2400" dirty="0"/>
              <a:t>. </a:t>
            </a:r>
            <a:r>
              <a:rPr lang="cs-CZ" sz="2400" dirty="0" smtClean="0"/>
              <a:t> </a:t>
            </a:r>
            <a:r>
              <a:rPr lang="cs-CZ" sz="2400" dirty="0"/>
              <a:t>hudby  </a:t>
            </a:r>
            <a:r>
              <a:rPr lang="cs-CZ" sz="2400" dirty="0" smtClean="0"/>
              <a:t>po roce 1970</a:t>
            </a:r>
            <a:br>
              <a:rPr lang="cs-CZ" sz="2400" dirty="0" smtClean="0"/>
            </a:br>
            <a:r>
              <a:rPr lang="cs-CZ" sz="2400" dirty="0" smtClean="0"/>
              <a:t>Způsob </a:t>
            </a:r>
            <a:r>
              <a:rPr lang="cs-CZ" sz="2400" dirty="0"/>
              <a:t>použití ve výuce:  výuková prezentace</a:t>
            </a:r>
            <a:br>
              <a:rPr lang="cs-CZ" sz="2400" dirty="0"/>
            </a:br>
            <a:r>
              <a:rPr lang="cs-CZ" sz="2400" dirty="0"/>
              <a:t>Upozornění : pro spuštění hypertextových odkazů musí být počítač připojen k internetu</a:t>
            </a:r>
          </a:p>
        </p:txBody>
      </p:sp>
    </p:spTree>
    <p:extLst>
      <p:ext uri="{BB962C8B-B14F-4D97-AF65-F5344CB8AC3E}">
        <p14:creationId xmlns:p14="http://schemas.microsoft.com/office/powerpoint/2010/main" val="237036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332656"/>
            <a:ext cx="89644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Období normalizace 70. a 80. let</a:t>
            </a:r>
          </a:p>
          <a:p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   </a:t>
            </a:r>
            <a:r>
              <a:rPr lang="cs-CZ" sz="2400" dirty="0" smtClean="0"/>
              <a:t>Závěr šedesátých let, kdy se celý ten bouřlivý rozvoj ustálil, dal vzniknout současnému </a:t>
            </a:r>
            <a:r>
              <a:rPr lang="cs-CZ" sz="2400" dirty="0" smtClean="0">
                <a:hlinkClick r:id="rId2" action="ppaction://hlinksldjump"/>
              </a:rPr>
              <a:t>střednímu proudu</a:t>
            </a:r>
            <a:r>
              <a:rPr lang="cs-CZ" sz="2400" dirty="0" smtClean="0"/>
              <a:t>, který ukončil nejslavnější éru malý hudebních divadel. Dominoval po celá sedmdesátá léta, která byla stále ve znamení nejrůznějších  hudebních festivalů (</a:t>
            </a:r>
            <a:r>
              <a:rPr lang="cs-CZ" sz="2400" dirty="0" smtClean="0">
                <a:hlinkClick r:id="rId3" action="ppaction://hlinksldjump"/>
              </a:rPr>
              <a:t>Bratislavská lyra</a:t>
            </a:r>
            <a:r>
              <a:rPr lang="cs-CZ" sz="2400" dirty="0" smtClean="0"/>
              <a:t>, Děčínská kotva).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35875" y="3140968"/>
            <a:ext cx="89286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    Koncem 70. let začíná pronikat do hlavního proudu pop music výrazně rytmičtější styl disco.</a:t>
            </a:r>
            <a:br>
              <a:rPr lang="cs-CZ" sz="2400" dirty="0" smtClean="0"/>
            </a:br>
            <a:r>
              <a:rPr lang="cs-CZ" sz="2400" dirty="0" smtClean="0"/>
              <a:t>    Během </a:t>
            </a:r>
            <a:r>
              <a:rPr lang="cs-CZ" sz="2400" dirty="0" smtClean="0">
                <a:hlinkClick r:id="rId4" action="ppaction://hlinksldjump"/>
              </a:rPr>
              <a:t>devadesátých let </a:t>
            </a:r>
            <a:r>
              <a:rPr lang="cs-CZ" sz="2400" dirty="0" smtClean="0"/>
              <a:t>začíná střední proud v Čechách stagnovat.</a:t>
            </a:r>
            <a:endParaRPr lang="cs-CZ" sz="2400" dirty="0"/>
          </a:p>
        </p:txBody>
      </p:sp>
      <p:sp>
        <p:nvSpPr>
          <p:cNvPr id="3" name="Tlačítko akce: Dopředu nebo Další 2">
            <a:hlinkClick r:id="rId5" action="ppaction://hlinksldjump" highlightClick="1"/>
          </p:cNvPr>
          <p:cNvSpPr/>
          <p:nvPr/>
        </p:nvSpPr>
        <p:spPr>
          <a:xfrm>
            <a:off x="3851920" y="5445224"/>
            <a:ext cx="1080120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20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382013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Bratislavská lyra (Bratislavská </a:t>
            </a:r>
            <a:r>
              <a:rPr lang="cs-CZ" sz="3200" dirty="0" err="1" smtClean="0">
                <a:solidFill>
                  <a:srgbClr val="FF0000"/>
                </a:solidFill>
              </a:rPr>
              <a:t>lýra</a:t>
            </a:r>
            <a:r>
              <a:rPr lang="cs-CZ" sz="2400" dirty="0" smtClean="0">
                <a:solidFill>
                  <a:srgbClr val="FF0000"/>
                </a:solidFill>
              </a:rPr>
              <a:t>)</a:t>
            </a:r>
            <a:br>
              <a:rPr lang="cs-CZ" sz="2400" dirty="0" smtClean="0">
                <a:solidFill>
                  <a:srgbClr val="FF0000"/>
                </a:solidFill>
              </a:rPr>
            </a:br>
            <a:r>
              <a:rPr lang="cs-CZ" sz="2400" dirty="0" smtClean="0">
                <a:solidFill>
                  <a:srgbClr val="FF0000"/>
                </a:solidFill>
              </a:rPr>
              <a:t/>
            </a:r>
            <a:br>
              <a:rPr lang="cs-CZ" sz="2400" dirty="0" smtClean="0">
                <a:solidFill>
                  <a:srgbClr val="FF0000"/>
                </a:solidFill>
              </a:rPr>
            </a:b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smtClean="0">
                <a:solidFill>
                  <a:srgbClr val="FF0000"/>
                </a:solidFill>
              </a:rPr>
              <a:t>  </a:t>
            </a:r>
            <a:r>
              <a:rPr lang="cs-CZ" sz="2400" dirty="0" smtClean="0"/>
              <a:t>byl československý festival populárních písní. V letech 1966 až 1989 to byl nejpopulárnější a největší hudební festival populárních písní v Československu, který se konal každoročně v Bratislavě . </a:t>
            </a:r>
            <a:br>
              <a:rPr lang="cs-CZ" sz="2400" dirty="0" smtClean="0"/>
            </a:br>
            <a:r>
              <a:rPr lang="cs-CZ" sz="2400" dirty="0" smtClean="0"/>
              <a:t>  Bratislavské </a:t>
            </a:r>
            <a:r>
              <a:rPr lang="cs-CZ" sz="2400" dirty="0"/>
              <a:t>lyry se účastnili i mnozí hosté </a:t>
            </a:r>
            <a:r>
              <a:rPr lang="cs-CZ" sz="2400" dirty="0" smtClean="0"/>
              <a:t>ze západoevropských </a:t>
            </a:r>
            <a:r>
              <a:rPr lang="cs-CZ" sz="2400" dirty="0"/>
              <a:t>zemí, kteří směli na tomto festivalu vystupovat až od poloviny 80. let.</a:t>
            </a:r>
          </a:p>
        </p:txBody>
      </p:sp>
      <p:sp>
        <p:nvSpPr>
          <p:cNvPr id="3" name="Tlačítko akce: Zpět nebo Předchozí 2">
            <a:hlinkClick r:id="rId2" action="ppaction://hlinksldjump" highlightClick="1"/>
          </p:cNvPr>
          <p:cNvSpPr/>
          <p:nvPr/>
        </p:nvSpPr>
        <p:spPr>
          <a:xfrm>
            <a:off x="5076056" y="5373216"/>
            <a:ext cx="1152128" cy="7920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22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83568" y="45091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39552" y="188640"/>
            <a:ext cx="79208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S</a:t>
            </a:r>
            <a:r>
              <a:rPr lang="cs-CZ" sz="2800" dirty="0" smtClean="0">
                <a:solidFill>
                  <a:srgbClr val="FF0000"/>
                </a:solidFill>
              </a:rPr>
              <a:t>třední proud</a:t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800" dirty="0" smtClean="0"/>
              <a:t>je v Čechách používaný název pro hlavní proud</a:t>
            </a:r>
            <a:br>
              <a:rPr lang="cs-CZ" sz="2800" dirty="0" smtClean="0"/>
            </a:br>
            <a:r>
              <a:rPr lang="cs-CZ" sz="2800" dirty="0" smtClean="0"/>
              <a:t>populární hudby </a:t>
            </a:r>
            <a:r>
              <a:rPr lang="cs-CZ" sz="2800" dirty="0" err="1" smtClean="0"/>
              <a:t>mainstream</a:t>
            </a:r>
            <a:r>
              <a:rPr lang="cs-CZ" sz="2800" dirty="0" smtClean="0"/>
              <a:t>. </a:t>
            </a:r>
            <a:br>
              <a:rPr lang="cs-CZ" sz="2800" dirty="0" smtClean="0"/>
            </a:br>
            <a:r>
              <a:rPr lang="cs-CZ" sz="2800" dirty="0" smtClean="0"/>
              <a:t>Jde v podstatě o obecné označení většinově přijatelné, konzumní hudby.</a:t>
            </a:r>
            <a:br>
              <a:rPr lang="cs-CZ" sz="2800" dirty="0" smtClean="0"/>
            </a:br>
            <a:r>
              <a:rPr lang="cs-CZ" sz="2800" dirty="0" smtClean="0"/>
              <a:t>Mezi představitele středního proudu patřili :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>
                <a:solidFill>
                  <a:srgbClr val="00B050"/>
                </a:solidFill>
              </a:rPr>
              <a:t>Karel Gott                               Jiří </a:t>
            </a:r>
            <a:r>
              <a:rPr lang="cs-CZ" sz="2800" dirty="0" err="1" smtClean="0">
                <a:solidFill>
                  <a:srgbClr val="00B050"/>
                </a:solidFill>
              </a:rPr>
              <a:t>Korn</a:t>
            </a:r>
            <a:r>
              <a:rPr lang="cs-CZ" sz="2800" dirty="0" smtClean="0">
                <a:solidFill>
                  <a:srgbClr val="00B050"/>
                </a:solidFill>
              </a:rPr>
              <a:t/>
            </a:r>
            <a:br>
              <a:rPr lang="cs-CZ" sz="2800" dirty="0" smtClean="0">
                <a:solidFill>
                  <a:srgbClr val="00B050"/>
                </a:solidFill>
              </a:rPr>
            </a:br>
            <a:r>
              <a:rPr lang="cs-CZ" sz="2800" dirty="0" smtClean="0">
                <a:solidFill>
                  <a:srgbClr val="00B050"/>
                </a:solidFill>
                <a:hlinkClick r:id="rId2" action="ppaction://hlinksldjump"/>
              </a:rPr>
              <a:t>Helena Vondráčková</a:t>
            </a:r>
            <a:r>
              <a:rPr lang="cs-CZ" sz="2800" dirty="0" smtClean="0">
                <a:solidFill>
                  <a:srgbClr val="00B050"/>
                </a:solidFill>
              </a:rPr>
              <a:t>                 Michal David</a:t>
            </a:r>
            <a:br>
              <a:rPr lang="cs-CZ" sz="2800" dirty="0" smtClean="0">
                <a:solidFill>
                  <a:srgbClr val="00B050"/>
                </a:solidFill>
              </a:rPr>
            </a:br>
            <a:r>
              <a:rPr lang="cs-CZ" sz="2800" dirty="0" smtClean="0">
                <a:solidFill>
                  <a:srgbClr val="00B050"/>
                </a:solidFill>
                <a:hlinkClick r:id="rId3" action="ppaction://hlinksldjump"/>
              </a:rPr>
              <a:t>Hana Zagorová</a:t>
            </a:r>
            <a:r>
              <a:rPr lang="cs-CZ" sz="2800" dirty="0" smtClean="0">
                <a:solidFill>
                  <a:srgbClr val="00B050"/>
                </a:solidFill>
              </a:rPr>
              <a:t>                         Dalibor Janda</a:t>
            </a:r>
            <a:br>
              <a:rPr lang="cs-CZ" sz="2800" dirty="0" smtClean="0">
                <a:solidFill>
                  <a:srgbClr val="00B050"/>
                </a:solidFill>
              </a:rPr>
            </a:br>
            <a:r>
              <a:rPr lang="cs-CZ" sz="2800" dirty="0" smtClean="0">
                <a:solidFill>
                  <a:srgbClr val="00B050"/>
                </a:solidFill>
              </a:rPr>
              <a:t>Naďa Urbánková                      Iveta Bartošová</a:t>
            </a:r>
            <a:br>
              <a:rPr lang="cs-CZ" sz="2800" dirty="0" smtClean="0">
                <a:solidFill>
                  <a:srgbClr val="00B050"/>
                </a:solidFill>
              </a:rPr>
            </a:br>
            <a:r>
              <a:rPr lang="cs-CZ" sz="2800" dirty="0" smtClean="0">
                <a:solidFill>
                  <a:srgbClr val="00B050"/>
                </a:solidFill>
                <a:hlinkClick r:id="rId4" action="ppaction://hlinksldjump"/>
              </a:rPr>
              <a:t>Marie Rottrová</a:t>
            </a:r>
            <a:r>
              <a:rPr lang="cs-CZ" sz="2800" dirty="0" smtClean="0">
                <a:solidFill>
                  <a:srgbClr val="00B050"/>
                </a:solidFill>
              </a:rPr>
              <a:t>                         Petr  </a:t>
            </a:r>
            <a:r>
              <a:rPr lang="cs-CZ" sz="2800" dirty="0" err="1" smtClean="0">
                <a:solidFill>
                  <a:srgbClr val="00B050"/>
                </a:solidFill>
              </a:rPr>
              <a:t>Kotvald</a:t>
            </a:r>
            <a:r>
              <a:rPr lang="cs-CZ" sz="2800" dirty="0" smtClean="0">
                <a:solidFill>
                  <a:srgbClr val="00B050"/>
                </a:solidFill>
              </a:rPr>
              <a:t>     </a:t>
            </a:r>
            <a:br>
              <a:rPr lang="cs-CZ" sz="2800" dirty="0" smtClean="0">
                <a:solidFill>
                  <a:srgbClr val="00B050"/>
                </a:solidFill>
              </a:rPr>
            </a:br>
            <a:r>
              <a:rPr lang="cs-CZ" sz="2800" dirty="0" smtClean="0">
                <a:solidFill>
                  <a:srgbClr val="00B050"/>
                </a:solidFill>
              </a:rPr>
              <a:t>Petra Janů</a:t>
            </a:r>
            <a:r>
              <a:rPr lang="cs-CZ" sz="2800" dirty="0" smtClean="0"/>
              <a:t>                               </a:t>
            </a:r>
            <a:r>
              <a:rPr lang="cs-CZ" sz="2800" dirty="0" smtClean="0">
                <a:solidFill>
                  <a:srgbClr val="00B050"/>
                </a:solidFill>
                <a:hlinkClick r:id="rId5" action="ppaction://hlinksldjump"/>
              </a:rPr>
              <a:t>Katapult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>
                <a:solidFill>
                  <a:srgbClr val="00B050"/>
                </a:solidFill>
              </a:rPr>
              <a:t>Věra  Špinarová                        Elán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2" name="Tlačítko akce: Zpět nebo Předchozí 1">
            <a:hlinkClick r:id="rId6" action="ppaction://hlinksldjump" highlightClick="1"/>
          </p:cNvPr>
          <p:cNvSpPr/>
          <p:nvPr/>
        </p:nvSpPr>
        <p:spPr>
          <a:xfrm>
            <a:off x="3923928" y="5661248"/>
            <a:ext cx="1080120" cy="7920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69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938304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Valná většina českých producentů našla spásu v muzikálech, které byly téměř jediným výnosným podnikem.</a:t>
            </a:r>
            <a:br>
              <a:rPr lang="cs-CZ" sz="2400" dirty="0" smtClean="0"/>
            </a:br>
            <a:r>
              <a:rPr lang="cs-CZ" sz="2400" dirty="0" smtClean="0"/>
              <a:t>Představitelé tohoto období :</a:t>
            </a:r>
            <a:br>
              <a:rPr lang="cs-CZ" sz="2400" dirty="0" smtClean="0"/>
            </a:br>
            <a:r>
              <a:rPr lang="cs-CZ" sz="2800" dirty="0" smtClean="0">
                <a:solidFill>
                  <a:srgbClr val="00B050"/>
                </a:solidFill>
              </a:rPr>
              <a:t>Bára </a:t>
            </a:r>
            <a:r>
              <a:rPr lang="cs-CZ" sz="2800" dirty="0" err="1" smtClean="0">
                <a:solidFill>
                  <a:srgbClr val="00B050"/>
                </a:solidFill>
              </a:rPr>
              <a:t>Básiková</a:t>
            </a:r>
            <a:r>
              <a:rPr lang="cs-CZ" sz="2800" dirty="0" smtClean="0">
                <a:solidFill>
                  <a:srgbClr val="00B050"/>
                </a:solidFill>
              </a:rPr>
              <a:t>                                Daniel Hůlka</a:t>
            </a:r>
            <a:br>
              <a:rPr lang="cs-CZ" sz="2800" dirty="0" smtClean="0">
                <a:solidFill>
                  <a:srgbClr val="00B050"/>
                </a:solidFill>
              </a:rPr>
            </a:br>
            <a:r>
              <a:rPr lang="cs-CZ" sz="2800" dirty="0" smtClean="0">
                <a:solidFill>
                  <a:srgbClr val="00B050"/>
                </a:solidFill>
              </a:rPr>
              <a:t>Lucie Bílá                                      </a:t>
            </a:r>
            <a:r>
              <a:rPr lang="cs-CZ" sz="2800" dirty="0" err="1" smtClean="0">
                <a:solidFill>
                  <a:srgbClr val="00B050"/>
                </a:solidFill>
              </a:rPr>
              <a:t>Buty</a:t>
            </a:r>
            <a:r>
              <a:rPr lang="cs-CZ" sz="2800" dirty="0" smtClean="0">
                <a:solidFill>
                  <a:srgbClr val="00B050"/>
                </a:solidFill>
              </a:rPr>
              <a:t/>
            </a:r>
            <a:br>
              <a:rPr lang="cs-CZ" sz="2800" dirty="0" smtClean="0">
                <a:solidFill>
                  <a:srgbClr val="00B050"/>
                </a:solidFill>
              </a:rPr>
            </a:br>
            <a:r>
              <a:rPr lang="cs-CZ" sz="2800" dirty="0" smtClean="0">
                <a:solidFill>
                  <a:srgbClr val="00B050"/>
                </a:solidFill>
                <a:hlinkClick r:id="rId2" action="ppaction://hlinksldjump"/>
              </a:rPr>
              <a:t>Věra Martinová</a:t>
            </a:r>
            <a:r>
              <a:rPr lang="cs-CZ" sz="2800" dirty="0" smtClean="0">
                <a:solidFill>
                  <a:srgbClr val="00B050"/>
                </a:solidFill>
              </a:rPr>
              <a:t>                              </a:t>
            </a:r>
            <a:r>
              <a:rPr lang="cs-CZ" sz="2800" dirty="0" smtClean="0">
                <a:solidFill>
                  <a:srgbClr val="00B050"/>
                </a:solidFill>
                <a:hlinkClick r:id="rId3" action="ppaction://hlinksldjump"/>
              </a:rPr>
              <a:t>Chinaski</a:t>
            </a:r>
            <a:r>
              <a:rPr lang="cs-CZ" sz="2800" dirty="0" smtClean="0">
                <a:solidFill>
                  <a:srgbClr val="00B050"/>
                </a:solidFill>
              </a:rPr>
              <a:t/>
            </a:r>
            <a:br>
              <a:rPr lang="cs-CZ" sz="2800" dirty="0" smtClean="0">
                <a:solidFill>
                  <a:srgbClr val="00B050"/>
                </a:solidFill>
              </a:rPr>
            </a:br>
            <a:r>
              <a:rPr lang="cs-CZ" sz="2800" dirty="0" smtClean="0">
                <a:solidFill>
                  <a:srgbClr val="00B050"/>
                </a:solidFill>
              </a:rPr>
              <a:t>Jenek Ledecký                               Lucie</a:t>
            </a:r>
            <a:br>
              <a:rPr lang="cs-CZ" sz="2800" dirty="0" smtClean="0">
                <a:solidFill>
                  <a:srgbClr val="00B050"/>
                </a:solidFill>
              </a:rPr>
            </a:br>
            <a:r>
              <a:rPr lang="cs-CZ" sz="2800" dirty="0" smtClean="0">
                <a:solidFill>
                  <a:srgbClr val="00B050"/>
                </a:solidFill>
              </a:rPr>
              <a:t>Petr Muk                                        </a:t>
            </a:r>
            <a:r>
              <a:rPr lang="cs-CZ" sz="2800" dirty="0" smtClean="0">
                <a:solidFill>
                  <a:srgbClr val="00B050"/>
                </a:solidFill>
                <a:hlinkClick r:id="rId4" action="ppaction://hlinksldjump"/>
              </a:rPr>
              <a:t>Kabát</a:t>
            </a:r>
            <a:r>
              <a:rPr lang="cs-CZ" sz="2800" dirty="0" smtClean="0">
                <a:solidFill>
                  <a:srgbClr val="00B050"/>
                </a:solidFill>
              </a:rPr>
              <a:t/>
            </a:r>
            <a:br>
              <a:rPr lang="cs-CZ" sz="2800" dirty="0" smtClean="0">
                <a:solidFill>
                  <a:srgbClr val="00B050"/>
                </a:solidFill>
              </a:rPr>
            </a:br>
            <a:r>
              <a:rPr lang="cs-CZ" sz="2800" dirty="0" smtClean="0">
                <a:solidFill>
                  <a:srgbClr val="00B050"/>
                </a:solidFill>
              </a:rPr>
              <a:t>Daniel Landa                                  </a:t>
            </a:r>
            <a:r>
              <a:rPr lang="cs-CZ" sz="2800" dirty="0" err="1" smtClean="0">
                <a:solidFill>
                  <a:srgbClr val="00B050"/>
                </a:solidFill>
              </a:rPr>
              <a:t>Divokej</a:t>
            </a:r>
            <a:r>
              <a:rPr lang="cs-CZ" sz="2800" dirty="0" smtClean="0">
                <a:solidFill>
                  <a:srgbClr val="00B050"/>
                </a:solidFill>
              </a:rPr>
              <a:t> Bill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251520" y="260648"/>
            <a:ext cx="88924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Rozpad středního proudu a éra muzikálu v 90. letech</a:t>
            </a:r>
          </a:p>
          <a:p>
            <a:endParaRPr lang="cs-CZ" sz="2400" dirty="0" smtClean="0"/>
          </a:p>
          <a:p>
            <a:r>
              <a:rPr lang="cs-CZ" sz="2400" dirty="0" smtClean="0"/>
              <a:t>Během 90. let česká i světová pop music začala stagnovat. Posilovaly tak stále více alternativní hudební směry(techno, </a:t>
            </a:r>
            <a:r>
              <a:rPr lang="cs-CZ" sz="2400" dirty="0" err="1" smtClean="0"/>
              <a:t>dance-floor</a:t>
            </a:r>
            <a:r>
              <a:rPr lang="cs-CZ" sz="2400" dirty="0" smtClean="0"/>
              <a:t> styl) a česká scéna pod tlakem přílivu dříve nedostatkové hudby ze západu téměř živořila na okraji posluchačského zájmu.</a:t>
            </a:r>
            <a:endParaRPr lang="cs-CZ" sz="2400" dirty="0"/>
          </a:p>
        </p:txBody>
      </p:sp>
      <p:sp>
        <p:nvSpPr>
          <p:cNvPr id="4" name="Tlačítko akce: Zpět nebo Předchozí 3">
            <a:hlinkClick r:id="rId5" action="ppaction://hlinksldjump" highlightClick="1"/>
          </p:cNvPr>
          <p:cNvSpPr/>
          <p:nvPr/>
        </p:nvSpPr>
        <p:spPr>
          <a:xfrm>
            <a:off x="3635896" y="5589240"/>
            <a:ext cx="1224136" cy="9361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22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332656"/>
            <a:ext cx="82809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Helena Vondráčková </a:t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800" dirty="0" smtClean="0">
                <a:solidFill>
                  <a:srgbClr val="FF0000"/>
                </a:solidFill>
              </a:rPr>
              <a:t/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000" dirty="0" smtClean="0"/>
              <a:t>(* 24. června 1947, Praha)</a:t>
            </a:r>
            <a:br>
              <a:rPr lang="cs-CZ" sz="2000" dirty="0" smtClean="0"/>
            </a:br>
            <a:r>
              <a:rPr lang="cs-CZ" sz="2800" dirty="0" smtClean="0"/>
              <a:t> </a:t>
            </a:r>
            <a:r>
              <a:rPr lang="cs-CZ" sz="2400" dirty="0" smtClean="0"/>
              <a:t>je česká herečka a zpěvačka, bývalá členka souboru  Golden Kids.</a:t>
            </a:r>
            <a:endParaRPr lang="cs-CZ" sz="2400" dirty="0"/>
          </a:p>
        </p:txBody>
      </p:sp>
      <p:sp>
        <p:nvSpPr>
          <p:cNvPr id="3" name="Veselý obličej 2">
            <a:hlinkClick r:id="rId2"/>
          </p:cNvPr>
          <p:cNvSpPr/>
          <p:nvPr/>
        </p:nvSpPr>
        <p:spPr>
          <a:xfrm>
            <a:off x="6516216" y="476672"/>
            <a:ext cx="936104" cy="7200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vuk 3">
            <a:hlinkClick r:id="rId3" highlightClick="1"/>
          </p:cNvPr>
          <p:cNvSpPr/>
          <p:nvPr/>
        </p:nvSpPr>
        <p:spPr>
          <a:xfrm>
            <a:off x="3635896" y="3284984"/>
            <a:ext cx="1152128" cy="648072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rId4" action="ppaction://hlinksldjump" highlightClick="1"/>
          </p:cNvPr>
          <p:cNvSpPr/>
          <p:nvPr/>
        </p:nvSpPr>
        <p:spPr>
          <a:xfrm>
            <a:off x="3635896" y="5013176"/>
            <a:ext cx="1152128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404664"/>
            <a:ext cx="88204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Hana </a:t>
            </a:r>
            <a:r>
              <a:rPr lang="cs-CZ" sz="3600" dirty="0" smtClean="0">
                <a:solidFill>
                  <a:srgbClr val="FF0000"/>
                </a:solidFill>
              </a:rPr>
              <a:t>Zagorová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 </a:t>
            </a:r>
            <a:r>
              <a:rPr lang="cs-CZ" sz="2800" dirty="0"/>
              <a:t>(*  6. září 1946 Petřkovice)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je </a:t>
            </a:r>
            <a:r>
              <a:rPr lang="cs-CZ" sz="2800" dirty="0"/>
              <a:t>česká zpěvačka, textařka, herečka </a:t>
            </a:r>
            <a:r>
              <a:rPr lang="cs-CZ" sz="2800" dirty="0" smtClean="0"/>
              <a:t>a moderátorka</a:t>
            </a:r>
            <a:r>
              <a:rPr lang="cs-CZ" sz="2800" dirty="0"/>
              <a:t>. Po Lucii Bílé drží nejvíce ocenění Zlatý slavík v kategorii zpěvačka, stala se držitelkou devíti Zlatých slavíků nepřetržitě od roku 1977 až do roku 1985.</a:t>
            </a:r>
          </a:p>
        </p:txBody>
      </p:sp>
      <p:sp>
        <p:nvSpPr>
          <p:cNvPr id="3" name="Veselý obličej 2">
            <a:hlinkClick r:id="rId2"/>
          </p:cNvPr>
          <p:cNvSpPr/>
          <p:nvPr/>
        </p:nvSpPr>
        <p:spPr>
          <a:xfrm>
            <a:off x="6732240" y="404664"/>
            <a:ext cx="1224136" cy="100811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vuk 4">
            <a:hlinkClick r:id="rId3" highlightClick="1"/>
          </p:cNvPr>
          <p:cNvSpPr/>
          <p:nvPr/>
        </p:nvSpPr>
        <p:spPr>
          <a:xfrm>
            <a:off x="4733764" y="4221088"/>
            <a:ext cx="1278396" cy="936104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pět nebo Předchozí 5">
            <a:hlinkClick r:id="rId4" action="ppaction://hlinksldjump" highlightClick="1"/>
          </p:cNvPr>
          <p:cNvSpPr/>
          <p:nvPr/>
        </p:nvSpPr>
        <p:spPr>
          <a:xfrm>
            <a:off x="4644008" y="5661248"/>
            <a:ext cx="1368152" cy="9361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76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849694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Marie </a:t>
            </a:r>
            <a:r>
              <a:rPr lang="cs-CZ" sz="3600" dirty="0" smtClean="0">
                <a:solidFill>
                  <a:srgbClr val="FF0000"/>
                </a:solidFill>
              </a:rPr>
              <a:t>Rottrová</a:t>
            </a:r>
            <a:br>
              <a:rPr lang="cs-CZ" sz="3600" dirty="0" smtClean="0">
                <a:solidFill>
                  <a:srgbClr val="FF0000"/>
                </a:solidFill>
              </a:rPr>
            </a:br>
            <a:r>
              <a:rPr lang="cs-CZ" sz="3200" dirty="0" smtClean="0">
                <a:solidFill>
                  <a:srgbClr val="FF0000"/>
                </a:solidFill>
              </a:rPr>
              <a:t/>
            </a:r>
            <a:br>
              <a:rPr lang="cs-CZ" sz="3200" dirty="0" smtClean="0">
                <a:solidFill>
                  <a:srgbClr val="FF0000"/>
                </a:solidFill>
              </a:rPr>
            </a:br>
            <a:r>
              <a:rPr lang="cs-CZ" sz="3200" dirty="0" smtClean="0"/>
              <a:t> * </a:t>
            </a:r>
            <a:r>
              <a:rPr lang="cs-CZ" sz="3200" dirty="0"/>
              <a:t>13. listopadu 1941, </a:t>
            </a:r>
            <a:r>
              <a:rPr lang="cs-CZ" sz="3200" dirty="0" smtClean="0"/>
              <a:t>Ostrava-Hrušov</a:t>
            </a:r>
            <a:br>
              <a:rPr lang="cs-CZ" sz="3200" dirty="0" smtClean="0"/>
            </a:br>
            <a:r>
              <a:rPr lang="cs-CZ" sz="3200" dirty="0" smtClean="0"/>
              <a:t>je </a:t>
            </a:r>
            <a:r>
              <a:rPr lang="cs-CZ" sz="3200" dirty="0"/>
              <a:t>česká zpěvačka, pianistka, hudební skladatelka a textařka a moderátorka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Veselý obličej 2">
            <a:hlinkClick r:id="rId2"/>
          </p:cNvPr>
          <p:cNvSpPr/>
          <p:nvPr/>
        </p:nvSpPr>
        <p:spPr>
          <a:xfrm>
            <a:off x="6948264" y="404664"/>
            <a:ext cx="1080120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vuk 3">
            <a:hlinkClick r:id="rId3" highlightClick="1"/>
          </p:cNvPr>
          <p:cNvSpPr/>
          <p:nvPr/>
        </p:nvSpPr>
        <p:spPr>
          <a:xfrm>
            <a:off x="5004048" y="3501008"/>
            <a:ext cx="1224136" cy="7920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rId4" action="ppaction://hlinksldjump" highlightClick="1"/>
          </p:cNvPr>
          <p:cNvSpPr/>
          <p:nvPr/>
        </p:nvSpPr>
        <p:spPr>
          <a:xfrm>
            <a:off x="5004048" y="5157192"/>
            <a:ext cx="1224136" cy="8640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08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0648"/>
            <a:ext cx="871296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Katapult </a:t>
            </a:r>
            <a:r>
              <a:rPr lang="cs-CZ" sz="2800" dirty="0" smtClean="0">
                <a:solidFill>
                  <a:srgbClr val="FF0000"/>
                </a:solidFill>
              </a:rPr>
              <a:t/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400" dirty="0" smtClean="0"/>
              <a:t>je </a:t>
            </a:r>
            <a:r>
              <a:rPr lang="cs-CZ" sz="2400" dirty="0"/>
              <a:t>česká rocková skupina, vzniklá v roce 1975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dirty="0" smtClean="0"/>
              <a:t> </a:t>
            </a:r>
            <a:r>
              <a:rPr lang="cs-CZ" sz="2400" dirty="0"/>
              <a:t>Žánrově se jedná o hard-rockovou kapelu, v rámci tohoto zařazení patří spíše mezi ty „měkčí“, pohybuje se na pomezí hard-rocku a pop rocku.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256490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/>
              <a:t>Dřívější </a:t>
            </a:r>
            <a:r>
              <a:rPr lang="cs-CZ" sz="2400" dirty="0" smtClean="0"/>
              <a:t>členové :</a:t>
            </a:r>
            <a:endParaRPr lang="cs-CZ" sz="2400" dirty="0"/>
          </a:p>
          <a:p>
            <a:r>
              <a:rPr lang="cs-CZ" sz="2400" dirty="0">
                <a:solidFill>
                  <a:srgbClr val="00B050"/>
                </a:solidFill>
              </a:rPr>
              <a:t>Oldřich Říha</a:t>
            </a:r>
          </a:p>
          <a:p>
            <a:r>
              <a:rPr lang="cs-CZ" sz="2400" dirty="0">
                <a:solidFill>
                  <a:srgbClr val="00B050"/>
                </a:solidFill>
              </a:rPr>
              <a:t>Jiří „Dědek“ Šindelář</a:t>
            </a:r>
          </a:p>
          <a:p>
            <a:r>
              <a:rPr lang="cs-CZ" sz="2400" dirty="0">
                <a:solidFill>
                  <a:srgbClr val="00B050"/>
                </a:solidFill>
              </a:rPr>
              <a:t>Anatoli Kohout</a:t>
            </a:r>
          </a:p>
          <a:p>
            <a:r>
              <a:rPr lang="cs-CZ" sz="2400" dirty="0">
                <a:solidFill>
                  <a:srgbClr val="00B050"/>
                </a:solidFill>
              </a:rPr>
              <a:t>Jiří Stárek</a:t>
            </a:r>
          </a:p>
        </p:txBody>
      </p:sp>
      <p:sp>
        <p:nvSpPr>
          <p:cNvPr id="4" name="Tlačítko akce: Zvuk 3">
            <a:hlinkClick r:id="rId2" highlightClick="1"/>
          </p:cNvPr>
          <p:cNvSpPr/>
          <p:nvPr/>
        </p:nvSpPr>
        <p:spPr>
          <a:xfrm>
            <a:off x="5148064" y="3534400"/>
            <a:ext cx="1368152" cy="830704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>
            <a:hlinkClick r:id="rId3"/>
          </p:cNvPr>
          <p:cNvSpPr/>
          <p:nvPr/>
        </p:nvSpPr>
        <p:spPr>
          <a:xfrm>
            <a:off x="5363834" y="2230368"/>
            <a:ext cx="936612" cy="9517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pět nebo Předchozí 5">
            <a:hlinkClick r:id="rId4" action="ppaction://hlinksldjump" highlightClick="1"/>
          </p:cNvPr>
          <p:cNvSpPr/>
          <p:nvPr/>
        </p:nvSpPr>
        <p:spPr>
          <a:xfrm>
            <a:off x="5220072" y="5013176"/>
            <a:ext cx="1296144" cy="8640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54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199</TotalTime>
  <Words>288</Words>
  <Application>Microsoft Office PowerPoint</Application>
  <PresentationFormat>Předvádění na obrazovce (4:3)</PresentationFormat>
  <Paragraphs>51</Paragraphs>
  <Slides>13</Slides>
  <Notes>0</Notes>
  <HiddenSlides>10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Aerodynamika</vt:lpstr>
      <vt:lpstr>Vývoj domácí populární hudby po roce 1970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domácí populární hudby po roce 1970</dc:title>
  <dc:creator>zs skolni</dc:creator>
  <cp:lastModifiedBy>Admin Školní</cp:lastModifiedBy>
  <cp:revision>21</cp:revision>
  <dcterms:created xsi:type="dcterms:W3CDTF">2012-06-04T08:34:40Z</dcterms:created>
  <dcterms:modified xsi:type="dcterms:W3CDTF">2012-09-19T06:37:44Z</dcterms:modified>
</cp:coreProperties>
</file>