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5" r:id="rId3"/>
    <p:sldId id="285" r:id="rId4"/>
    <p:sldId id="301" r:id="rId5"/>
    <p:sldId id="30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303" r:id="rId18"/>
    <p:sldId id="304" r:id="rId19"/>
    <p:sldId id="298" r:id="rId20"/>
    <p:sldId id="299" r:id="rId21"/>
    <p:sldId id="300" r:id="rId22"/>
    <p:sldId id="29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98AF-7E2E-4C97-A3FF-81196C6A256A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26DF-72E5-4C2E-9DBF-C1B40149D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4323" y="1484784"/>
            <a:ext cx="7175351" cy="2672974"/>
          </a:xfrm>
        </p:spPr>
        <p:txBody>
          <a:bodyPr/>
          <a:lstStyle/>
          <a:p>
            <a:r>
              <a:rPr lang="cs-CZ" dirty="0" smtClean="0"/>
              <a:t>OS Windows  7 I.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Úprava a nastavení PC</a:t>
            </a:r>
            <a:br>
              <a:rPr lang="cs-CZ" sz="2400" dirty="0"/>
            </a:br>
            <a:r>
              <a:rPr lang="cs-CZ" sz="2400" dirty="0"/>
              <a:t>Práce se složkami a soubory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2630696" y="5445224"/>
            <a:ext cx="383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VY_32_INOVACE_47_OS_Windows_7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16632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6"/>
            <a:ext cx="9183630" cy="6828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67744" y="1556792"/>
            <a:ext cx="2016224" cy="223224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895328" y="4941168"/>
            <a:ext cx="4032448" cy="9361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Složky obsahující všechna data na disku ( C:)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3923928" y="3573016"/>
            <a:ext cx="144016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4788024" y="3789040"/>
            <a:ext cx="3816424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hlinkClick r:id="rId3" action="ppaction://hlinksldjump"/>
              </a:rPr>
              <a:t>Ikona pro vytvoření nové složky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895328" y="1124744"/>
            <a:ext cx="1036712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104360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7" y="0"/>
            <a:ext cx="9223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67744" y="4221088"/>
            <a:ext cx="6624736" cy="1008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 nové složky můžeme kopírovat nebo přesunovat soubory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nebo jiné složky.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Složku můžeme vytvořit i pomocí </a:t>
            </a:r>
            <a:r>
              <a:rPr lang="cs-CZ" dirty="0" smtClean="0">
                <a:solidFill>
                  <a:srgbClr val="FF0000"/>
                </a:solidFill>
                <a:hlinkClick r:id="rId3" action="ppaction://hlinksldjump"/>
              </a:rPr>
              <a:t>myši.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7884368" y="6165304"/>
            <a:ext cx="1259632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7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6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83968" y="1484784"/>
            <a:ext cx="4860032" cy="10801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Rozbalené okno s nabídkou činností práce se složkou vytvořené kliknutím pravého tlačítka myši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860032" y="2276872"/>
            <a:ext cx="72008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99592" y="4005064"/>
            <a:ext cx="3600399" cy="19507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Pro vytvoření </a:t>
            </a:r>
            <a:r>
              <a:rPr lang="cs-CZ" dirty="0">
                <a:solidFill>
                  <a:schemeClr val="tx1"/>
                </a:solidFill>
              </a:rPr>
              <a:t>složky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pomocí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myši klikneme levým tlačítkem na řádek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 Nový</a:t>
            </a:r>
            <a:br>
              <a:rPr lang="cs-CZ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a pak na 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Složka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419872" y="4869160"/>
            <a:ext cx="28803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8316416" y="6381328"/>
            <a:ext cx="946199" cy="476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478905" y="5130583"/>
            <a:ext cx="3600400" cy="602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3779912" y="4690904"/>
            <a:ext cx="1096888" cy="50405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8354888" y="6317611"/>
            <a:ext cx="78911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1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6" y="0"/>
            <a:ext cx="9201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596336" y="6237312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4077072"/>
            <a:ext cx="2304256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hlinkClick r:id="rId4" action="ppaction://hlinksldjump"/>
              </a:rPr>
              <a:t>Změna pozadí plochy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123728" y="1412776"/>
            <a:ext cx="2304256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6" y="0"/>
            <a:ext cx="9201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79912" y="4149080"/>
            <a:ext cx="3744416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Vybíráme z nabídky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123728" y="3717032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4355976" y="37170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7668344" y="5517232"/>
            <a:ext cx="108012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Práci se složkami a soubory nám usnadňuje průzkumník.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Složky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slouží k přehlednému ukládání souborů a dalších složek, které jsou řazeny od obsahově obecných ke konkrétním.</a:t>
            </a:r>
            <a:br>
              <a:rPr lang="cs-CZ" sz="2400" dirty="0" smtClean="0"/>
            </a:br>
            <a:r>
              <a:rPr lang="cs-CZ" sz="2400" dirty="0" smtClean="0"/>
              <a:t>Nejobecnější složky nazýváme </a:t>
            </a:r>
            <a:r>
              <a:rPr lang="cs-CZ" sz="2400" dirty="0" smtClean="0">
                <a:solidFill>
                  <a:srgbClr val="0070C0"/>
                </a:solidFill>
                <a:hlinkClick r:id="rId2" action="ppaction://hlinksldjump"/>
              </a:rPr>
              <a:t>knihovny.</a:t>
            </a:r>
            <a:r>
              <a:rPr lang="cs-CZ" sz="2400" dirty="0" smtClean="0">
                <a:solidFill>
                  <a:srgbClr val="0070C0"/>
                </a:solidFill>
              </a:rPr>
              <a:t/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800" dirty="0" smtClean="0">
                <a:solidFill>
                  <a:srgbClr val="0070C0"/>
                </a:solidFill>
              </a:rPr>
              <a:t/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Složky</a:t>
            </a:r>
            <a:r>
              <a:rPr lang="cs-CZ" sz="2800" dirty="0" smtClean="0"/>
              <a:t> </a:t>
            </a:r>
            <a:r>
              <a:rPr lang="cs-CZ" sz="2400" dirty="0" smtClean="0"/>
              <a:t>můžeme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3" action="ppaction://hlinksldjump"/>
              </a:rPr>
              <a:t>vytvářet</a:t>
            </a:r>
            <a:r>
              <a:rPr lang="cs-CZ" sz="2800" dirty="0" smtClean="0"/>
              <a:t>, </a:t>
            </a:r>
            <a:r>
              <a:rPr lang="cs-CZ" sz="2800" dirty="0" smtClean="0">
                <a:hlinkClick r:id="rId4" action="ppaction://hlinksldjump"/>
              </a:rPr>
              <a:t>kopírovat</a:t>
            </a:r>
            <a:r>
              <a:rPr lang="cs-CZ" sz="2800" dirty="0" smtClean="0"/>
              <a:t>, přejmenovávat </a:t>
            </a:r>
            <a:br>
              <a:rPr lang="cs-CZ" sz="2800" dirty="0" smtClean="0"/>
            </a:br>
            <a:r>
              <a:rPr lang="cs-CZ" sz="2800" dirty="0" smtClean="0"/>
              <a:t>a  mazat.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>
                <a:solidFill>
                  <a:srgbClr val="FF0000"/>
                </a:solidFill>
              </a:rPr>
              <a:t>Soubor</a:t>
            </a:r>
            <a:r>
              <a:rPr lang="cs-CZ" sz="2800" dirty="0"/>
              <a:t> </a:t>
            </a:r>
            <a:r>
              <a:rPr lang="cs-CZ" sz="2400" dirty="0"/>
              <a:t>obsahuje jakákoliv data, která jsou následně zpracovávána počítačovým </a:t>
            </a:r>
            <a:r>
              <a:rPr lang="cs-CZ" sz="2400" dirty="0" smtClean="0"/>
              <a:t>programem a </a:t>
            </a:r>
            <a:r>
              <a:rPr lang="cs-CZ" sz="2400" dirty="0"/>
              <a:t>mohou obsahovat zvuk, obrázek, video, </a:t>
            </a:r>
            <a:r>
              <a:rPr lang="cs-CZ" sz="2400" dirty="0" smtClean="0"/>
              <a:t>text a tabulky.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Soubory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2400" dirty="0" smtClean="0"/>
              <a:t>vytváříme v určitém programu, ale po uložení, je můžeme kopírovat, přejmenovávat a mazat v průzkumníku.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PC uložené složky a soubory můžeme i </a:t>
            </a:r>
            <a:r>
              <a:rPr lang="cs-CZ" sz="2400" dirty="0" smtClean="0">
                <a:hlinkClick r:id="rId6" action="ppaction://hlinksldjump"/>
              </a:rPr>
              <a:t>vyhledat.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" name="Tlačítko akce: Zpět nebo Předchozí 2">
            <a:hlinkClick r:id="rId7" action="ppaction://hlinksldjump" highlightClick="1"/>
          </p:cNvPr>
          <p:cNvSpPr/>
          <p:nvPr/>
        </p:nvSpPr>
        <p:spPr>
          <a:xfrm>
            <a:off x="7740352" y="6165304"/>
            <a:ext cx="1224136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2" y="-6558"/>
            <a:ext cx="9230718" cy="686455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2" name="Obdélník 1"/>
          <p:cNvSpPr/>
          <p:nvPr/>
        </p:nvSpPr>
        <p:spPr>
          <a:xfrm>
            <a:off x="2195736" y="4437112"/>
            <a:ext cx="2952328" cy="15121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Rozvinutá nabídka práce se složkou vytvořená pravým tlačítkem myši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označenou složku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5004048" y="4869160"/>
            <a:ext cx="194421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8028384" y="6237312"/>
            <a:ext cx="1008112" cy="620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6"/>
            <a:ext cx="9144000" cy="682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221088"/>
            <a:ext cx="6768752" cy="16561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Po </a:t>
            </a:r>
            <a:r>
              <a:rPr lang="cs-CZ" dirty="0" smtClean="0">
                <a:solidFill>
                  <a:schemeClr val="tx1"/>
                </a:solidFill>
              </a:rPr>
              <a:t>označení</a:t>
            </a:r>
            <a:r>
              <a:rPr lang="cs-CZ" dirty="0" smtClean="0">
                <a:solidFill>
                  <a:srgbClr val="FF0000"/>
                </a:solidFill>
              </a:rPr>
              <a:t> vybrané složky můžeme k úpravám využít nabídky ikon na</a:t>
            </a:r>
            <a:r>
              <a:rPr lang="cs-CZ" dirty="0" smtClean="0">
                <a:solidFill>
                  <a:schemeClr val="tx1"/>
                </a:solidFill>
              </a:rPr>
              <a:t> liště </a:t>
            </a:r>
            <a:r>
              <a:rPr lang="cs-CZ" dirty="0" smtClean="0">
                <a:solidFill>
                  <a:srgbClr val="FF0000"/>
                </a:solidFill>
              </a:rPr>
              <a:t>(více možností) nebo nabídky s použitím pravého tlačítka na </a:t>
            </a:r>
            <a:r>
              <a:rPr lang="cs-CZ" dirty="0" smtClean="0">
                <a:solidFill>
                  <a:srgbClr val="FF0000"/>
                </a:solidFill>
                <a:hlinkClick r:id="rId3" action="ppaction://hlinksldjump"/>
              </a:rPr>
              <a:t>myši</a:t>
            </a:r>
            <a:r>
              <a:rPr lang="cs-CZ" dirty="0" smtClean="0">
                <a:solidFill>
                  <a:srgbClr val="FF0000"/>
                </a:solidFill>
              </a:rPr>
              <a:t>. 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403648" y="1124744"/>
            <a:ext cx="1728192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3347864" y="2276872"/>
            <a:ext cx="144016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lačítko akce: Zpět nebo Předchozí 7">
            <a:hlinkClick r:id="rId4" action="ppaction://hlinksldjump" highlightClick="1"/>
          </p:cNvPr>
          <p:cNvSpPr/>
          <p:nvPr/>
        </p:nvSpPr>
        <p:spPr>
          <a:xfrm>
            <a:off x="7884368" y="6237312"/>
            <a:ext cx="115212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8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6"/>
            <a:ext cx="9144000" cy="682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339752" y="3861048"/>
            <a:ext cx="6264696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Do knihoven zařazujeme složky se shodným nebo podobným tematickým obsahem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524328" y="6309320"/>
            <a:ext cx="1080120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0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274838"/>
            <a:ext cx="58143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</a:t>
            </a:r>
            <a:r>
              <a:rPr lang="cs-CZ" sz="2000" dirty="0" smtClean="0">
                <a:solidFill>
                  <a:srgbClr val="002060"/>
                </a:solidFill>
              </a:rPr>
              <a:t>v ovládání Windows 7</a:t>
            </a:r>
            <a:r>
              <a:rPr lang="cs-CZ" sz="2000" dirty="0">
                <a:solidFill>
                  <a:srgbClr val="002060"/>
                </a:solidFill>
              </a:rPr>
              <a:t/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</a:t>
            </a:r>
            <a:r>
              <a:rPr lang="cs-CZ" sz="2000" dirty="0" smtClean="0">
                <a:solidFill>
                  <a:srgbClr val="002060"/>
                </a:solidFill>
              </a:rPr>
              <a:t> prezentace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(pro </a:t>
            </a:r>
            <a:r>
              <a:rPr lang="cs-CZ" smtClean="0">
                <a:solidFill>
                  <a:srgbClr val="FF0000"/>
                </a:solidFill>
              </a:rPr>
              <a:t>aktivní ukázky </a:t>
            </a:r>
            <a:r>
              <a:rPr lang="cs-CZ" dirty="0" smtClean="0">
                <a:solidFill>
                  <a:srgbClr val="FF0000"/>
                </a:solidFill>
              </a:rPr>
              <a:t>spouštějte v režimu pro čtení)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7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16016" y="5517232"/>
            <a:ext cx="5037584" cy="13407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Zadáváním </a:t>
            </a:r>
            <a:r>
              <a:rPr lang="cs-CZ" dirty="0" smtClean="0">
                <a:solidFill>
                  <a:srgbClr val="FF0000"/>
                </a:solidFill>
              </a:rPr>
              <a:t>písmen</a:t>
            </a:r>
            <a:r>
              <a:rPr lang="cs-CZ" dirty="0" smtClean="0">
                <a:solidFill>
                  <a:schemeClr val="tx1"/>
                </a:solidFill>
              </a:rPr>
              <a:t> názvu  do vyhledávacího řádku se postupně zobrazí složky a </a:t>
            </a:r>
            <a:r>
              <a:rPr lang="cs-CZ" dirty="0" smtClean="0">
                <a:solidFill>
                  <a:srgbClr val="FF0000"/>
                </a:solidFill>
              </a:rPr>
              <a:t>soubory</a:t>
            </a:r>
            <a:r>
              <a:rPr lang="cs-CZ" dirty="0" smtClean="0">
                <a:solidFill>
                  <a:schemeClr val="tx1"/>
                </a:solidFill>
              </a:rPr>
              <a:t>, které požadovaný řetězec písmen obsahují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763688" y="6021288"/>
            <a:ext cx="446449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115616" y="4581128"/>
            <a:ext cx="7704856" cy="1606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8604448" y="116632"/>
            <a:ext cx="114915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8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12" y="0"/>
            <a:ext cx="931250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75656" y="2852936"/>
            <a:ext cx="4536504" cy="20162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Možnosti práce se souborem nám umožňuje nabídka činností obsažená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otevřeném </a:t>
            </a:r>
            <a:r>
              <a:rPr lang="cs-CZ" dirty="0" smtClean="0">
                <a:solidFill>
                  <a:srgbClr val="FF0000"/>
                </a:solidFill>
              </a:rPr>
              <a:t>okně</a:t>
            </a:r>
            <a:r>
              <a:rPr lang="cs-CZ" dirty="0" smtClean="0">
                <a:solidFill>
                  <a:schemeClr val="tx1"/>
                </a:solidFill>
              </a:rPr>
              <a:t>, které vytvoříme kliknutím pravého tlačítka na </a:t>
            </a:r>
            <a:r>
              <a:rPr lang="cs-CZ" dirty="0" smtClean="0">
                <a:solidFill>
                  <a:srgbClr val="FF0000"/>
                </a:solidFill>
              </a:rPr>
              <a:t>řádek</a:t>
            </a:r>
            <a:r>
              <a:rPr lang="cs-CZ" dirty="0" smtClean="0">
                <a:solidFill>
                  <a:schemeClr val="tx1"/>
                </a:solidFill>
              </a:rPr>
              <a:t> souboru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3743908" y="2420888"/>
            <a:ext cx="3852428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3851920" y="1772816"/>
            <a:ext cx="1368152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8100392" y="6309320"/>
            <a:ext cx="936104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6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6" y="3212976"/>
            <a:ext cx="427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59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Windows 7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je </a:t>
            </a:r>
            <a:r>
              <a:rPr lang="cs-CZ" sz="2400" dirty="0"/>
              <a:t>verzí operačního </a:t>
            </a:r>
            <a:r>
              <a:rPr lang="cs-CZ" sz="2400" dirty="0" smtClean="0"/>
              <a:t> systému </a:t>
            </a:r>
            <a:r>
              <a:rPr lang="cs-CZ" sz="2400" dirty="0"/>
              <a:t>Microsoft Windows a nástupcem Windows Vista, který vyšel 22. října 2009. K dostání je 64b i 32b verze na rozdíl od serverové verze, která je pouze 64bitová.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hlinkClick r:id="rId2" action="ppaction://hlinksldjump"/>
              </a:rPr>
              <a:t>Windows 7</a:t>
            </a:r>
            <a:r>
              <a:rPr lang="cs-CZ" sz="2400" dirty="0"/>
              <a:t> je standardně dostupné v těchto třech verzích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dirty="0" err="1">
                <a:solidFill>
                  <a:srgbClr val="00B050"/>
                </a:solidFill>
              </a:rPr>
              <a:t>Home</a:t>
            </a:r>
            <a:r>
              <a:rPr lang="cs-CZ" sz="2400" dirty="0">
                <a:solidFill>
                  <a:srgbClr val="00B050"/>
                </a:solidFill>
              </a:rPr>
              <a:t> Premium </a:t>
            </a:r>
            <a:r>
              <a:rPr lang="cs-CZ" sz="2400" dirty="0"/>
              <a:t>- verze pro </a:t>
            </a:r>
            <a:r>
              <a:rPr lang="cs-CZ" sz="2400" dirty="0" smtClean="0"/>
              <a:t>domácnosti</a:t>
            </a:r>
            <a:endParaRPr lang="cs-CZ" sz="2400" dirty="0"/>
          </a:p>
          <a:p>
            <a:r>
              <a:rPr lang="cs-CZ" sz="2400" dirty="0">
                <a:solidFill>
                  <a:srgbClr val="00B050"/>
                </a:solidFill>
              </a:rPr>
              <a:t>Professional</a:t>
            </a:r>
            <a:r>
              <a:rPr lang="cs-CZ" sz="2400" dirty="0"/>
              <a:t> - verze pro firmy</a:t>
            </a:r>
          </a:p>
          <a:p>
            <a:r>
              <a:rPr lang="cs-CZ" sz="2400" dirty="0" err="1">
                <a:solidFill>
                  <a:srgbClr val="00B050"/>
                </a:solidFill>
              </a:rPr>
              <a:t>Ultimate</a:t>
            </a:r>
            <a:r>
              <a:rPr lang="cs-CZ" sz="2400" dirty="0"/>
              <a:t> - nejvyšší edice obsahující veškeré dostupné </a:t>
            </a:r>
            <a:r>
              <a:rPr lang="cs-CZ" sz="2400" dirty="0" smtClean="0"/>
              <a:t>funkce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dirty="0"/>
              <a:t>Další edice jsou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endParaRPr lang="cs-CZ" sz="2400" dirty="0"/>
          </a:p>
          <a:p>
            <a:r>
              <a:rPr lang="cs-CZ" sz="2400" dirty="0" err="1">
                <a:solidFill>
                  <a:srgbClr val="00B050"/>
                </a:solidFill>
              </a:rPr>
              <a:t>Starter</a:t>
            </a:r>
            <a:r>
              <a:rPr lang="cs-CZ" sz="2400" dirty="0"/>
              <a:t> - verze pro použití pro </a:t>
            </a:r>
            <a:r>
              <a:rPr lang="cs-CZ" sz="2400" dirty="0" err="1"/>
              <a:t>netbooky</a:t>
            </a:r>
            <a:r>
              <a:rPr lang="cs-CZ" sz="2400" dirty="0"/>
              <a:t> a slabší PC sestavy, </a:t>
            </a:r>
            <a:r>
              <a:rPr lang="cs-CZ" sz="2400" dirty="0" smtClean="0"/>
              <a:t>není</a:t>
            </a:r>
            <a:br>
              <a:rPr lang="cs-CZ" sz="2400" dirty="0" smtClean="0"/>
            </a:br>
            <a:r>
              <a:rPr lang="cs-CZ" sz="2400" dirty="0" smtClean="0"/>
              <a:t>              volně </a:t>
            </a:r>
            <a:r>
              <a:rPr lang="cs-CZ" sz="2400" dirty="0"/>
              <a:t>dostupná</a:t>
            </a:r>
          </a:p>
          <a:p>
            <a:r>
              <a:rPr lang="cs-CZ" sz="2400" dirty="0" err="1">
                <a:solidFill>
                  <a:srgbClr val="00B050"/>
                </a:solidFill>
              </a:rPr>
              <a:t>Home</a:t>
            </a:r>
            <a:r>
              <a:rPr lang="cs-CZ" sz="2400" dirty="0">
                <a:solidFill>
                  <a:srgbClr val="00B050"/>
                </a:solidFill>
              </a:rPr>
              <a:t> Basic </a:t>
            </a:r>
            <a:r>
              <a:rPr lang="cs-CZ" sz="2400" dirty="0"/>
              <a:t>- základní verze pro domácnosti, dostupná pouze </a:t>
            </a:r>
            <a:r>
              <a:rPr lang="cs-CZ" sz="2400" dirty="0" smtClean="0"/>
              <a:t>v</a:t>
            </a:r>
            <a:br>
              <a:rPr lang="cs-CZ" sz="2400" dirty="0" smtClean="0"/>
            </a:br>
            <a:r>
              <a:rPr lang="cs-CZ" sz="2400" dirty="0" smtClean="0"/>
              <a:t>                    </a:t>
            </a:r>
            <a:r>
              <a:rPr lang="cs-CZ" sz="2400" dirty="0"/>
              <a:t>rozvojových </a:t>
            </a:r>
            <a:r>
              <a:rPr lang="cs-CZ" sz="2400" dirty="0" smtClean="0"/>
              <a:t>trzích</a:t>
            </a:r>
            <a:endParaRPr lang="cs-CZ" sz="2400" dirty="0"/>
          </a:p>
          <a:p>
            <a:r>
              <a:rPr lang="cs-CZ" sz="2400" dirty="0" err="1">
                <a:solidFill>
                  <a:srgbClr val="00B050"/>
                </a:solidFill>
              </a:rPr>
              <a:t>Enterprise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/>
              <a:t>- verze pro firmy používající multilicence</a:t>
            </a:r>
          </a:p>
        </p:txBody>
      </p:sp>
    </p:spTree>
    <p:extLst>
      <p:ext uri="{BB962C8B-B14F-4D97-AF65-F5344CB8AC3E}">
        <p14:creationId xmlns:p14="http://schemas.microsoft.com/office/powerpoint/2010/main" val="2013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OS Windows 7 nám umožňuje :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/>
              <a:t>1. úpravu a nastavení počítače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2. práci se složkami a soubory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3. připojení k síti PC a internetu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4. přehrávání zvuku a videí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5. spouštění aplikací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6. aktualizaci systému a údržbu disků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6732240" y="1300729"/>
            <a:ext cx="151216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6732240" y="2060848"/>
            <a:ext cx="1512168" cy="43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Odkaz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5214531"/>
            <a:ext cx="7200800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Okno se otevírá z nabídky Start a řádku </a:t>
            </a:r>
            <a:r>
              <a:rPr lang="cs-CZ" dirty="0" smtClean="0">
                <a:solidFill>
                  <a:srgbClr val="FF0000"/>
                </a:solidFill>
                <a:hlinkClick r:id="rId3" action="ppaction://hlinksldjump"/>
              </a:rPr>
              <a:t>Ovládací panely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31840" y="764704"/>
            <a:ext cx="3096344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4" action="ppaction://hlinksldjump"/>
              </a:rPr>
              <a:t>Úprava  vzhledu  plochy</a:t>
            </a:r>
            <a:endParaRPr lang="cs-CZ" dirty="0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7740352" y="6237312"/>
            <a:ext cx="122413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8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172400" y="0"/>
            <a:ext cx="82758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059832" y="288032"/>
            <a:ext cx="4464496" cy="1124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Plocha </a:t>
            </a:r>
            <a:r>
              <a:rPr lang="cs-CZ" sz="4000" dirty="0" err="1" smtClean="0">
                <a:solidFill>
                  <a:srgbClr val="FF0000"/>
                </a:solidFill>
              </a:rPr>
              <a:t>Win</a:t>
            </a:r>
            <a:r>
              <a:rPr lang="cs-CZ" sz="4000" dirty="0" smtClean="0">
                <a:solidFill>
                  <a:srgbClr val="FF0000"/>
                </a:solidFill>
              </a:rPr>
              <a:t> 7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580112" y="3645024"/>
            <a:ext cx="241176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Lišta pro spuštění aplikací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412360" y="3969060"/>
            <a:ext cx="1311768" cy="2653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22472" y="4438876"/>
            <a:ext cx="2448272" cy="6120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hlinkClick r:id="rId4" action="ppaction://hlinksldjump"/>
              </a:rPr>
              <a:t>Nabídka Start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79512" y="5050944"/>
            <a:ext cx="1368152" cy="1546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691680" y="1412776"/>
            <a:ext cx="273630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Zástupce aplikace 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na ploše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1187624" y="2060848"/>
            <a:ext cx="50405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1187624" y="126876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1187624" y="1268760"/>
            <a:ext cx="50405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187624" y="2060848"/>
            <a:ext cx="504056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581846" y="4318522"/>
            <a:ext cx="2878586" cy="612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hlinkClick r:id="rId5" action="ppaction://hlinksldjump"/>
              </a:rPr>
              <a:t>Ikona okna zobrazující spuštěné funkce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580112" y="4931726"/>
            <a:ext cx="2411760" cy="657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Ikona pro změnu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klávesnice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588224" y="2996952"/>
            <a:ext cx="241176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Aktuální datum a čas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>
            <a:stCxn id="22" idx="2"/>
          </p:cNvCxnSpPr>
          <p:nvPr/>
        </p:nvCxnSpPr>
        <p:spPr>
          <a:xfrm>
            <a:off x="6785992" y="5589240"/>
            <a:ext cx="1386408" cy="1033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8820472" y="3645024"/>
            <a:ext cx="179512" cy="2977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8316416" y="4930590"/>
            <a:ext cx="144016" cy="16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" name="Obdélník 2048"/>
          <p:cNvSpPr/>
          <p:nvPr/>
        </p:nvSpPr>
        <p:spPr>
          <a:xfrm>
            <a:off x="1535068" y="5050944"/>
            <a:ext cx="2423080" cy="688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Na liště spuštěná aplikace průzkumník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052" name="Přímá spojnice se šipkou 2051"/>
          <p:cNvCxnSpPr/>
          <p:nvPr/>
        </p:nvCxnSpPr>
        <p:spPr>
          <a:xfrm flipH="1">
            <a:off x="863588" y="5719407"/>
            <a:ext cx="671480" cy="77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72786"/>
            <a:ext cx="489654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Otevřená nabídka Start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619672" y="1008890"/>
            <a:ext cx="432048" cy="1628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6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260648"/>
            <a:ext cx="619268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Plocha s otevřeným oknem spuštěných funkcí a zařízení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8244408" y="1268760"/>
            <a:ext cx="1152128" cy="468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5112957" y="5474479"/>
            <a:ext cx="28083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 Ikona označující externí datové zařízení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867985" y="5902254"/>
            <a:ext cx="664455" cy="47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112957" y="4754399"/>
            <a:ext cx="2808311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Ikona spuštěného antivirového programu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7776356" y="5114439"/>
            <a:ext cx="1071410" cy="834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5689469" y="3091102"/>
            <a:ext cx="28083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Ikona reálného připojení </a:t>
            </a:r>
            <a:br>
              <a:rPr lang="cs-CZ" dirty="0" smtClean="0"/>
            </a:br>
            <a:r>
              <a:rPr lang="cs-CZ" dirty="0" smtClean="0"/>
              <a:t>k Internetu nebo síti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8497781" y="3212976"/>
            <a:ext cx="699971" cy="3128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112957" y="6179910"/>
            <a:ext cx="28083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Ikona zvukového zařízení</a:t>
            </a:r>
            <a:endParaRPr lang="cs-CZ" dirty="0"/>
          </a:p>
        </p:txBody>
      </p:sp>
      <p:cxnSp>
        <p:nvCxnSpPr>
          <p:cNvPr id="19" name="Přímá spojnice se šipkou 18"/>
          <p:cNvCxnSpPr>
            <a:stCxn id="15" idx="3"/>
          </p:cNvCxnSpPr>
          <p:nvPr/>
        </p:nvCxnSpPr>
        <p:spPr>
          <a:xfrm flipV="1">
            <a:off x="7921269" y="6341029"/>
            <a:ext cx="611171" cy="1989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5689469" y="3811182"/>
            <a:ext cx="2808312" cy="749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Ikona centra akcí a zpráv</a:t>
            </a:r>
            <a:endParaRPr lang="cs-CZ" dirty="0"/>
          </a:p>
        </p:txBody>
      </p:sp>
      <p:cxnSp>
        <p:nvCxnSpPr>
          <p:cNvPr id="2048" name="Přímá spojnice se šipkou 2047"/>
          <p:cNvCxnSpPr/>
          <p:nvPr/>
        </p:nvCxnSpPr>
        <p:spPr>
          <a:xfrm>
            <a:off x="8497781" y="4437112"/>
            <a:ext cx="349985" cy="1903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lačítko akce: Zpět nebo Předchozí 2048">
            <a:hlinkClick r:id="rId3" action="ppaction://hlinksldjump" highlightClick="1"/>
          </p:cNvPr>
          <p:cNvSpPr/>
          <p:nvPr/>
        </p:nvSpPr>
        <p:spPr>
          <a:xfrm>
            <a:off x="8731188" y="260648"/>
            <a:ext cx="93312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6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7704" y="260648"/>
            <a:ext cx="669674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Plocha s otevřenou aplikací průzkumník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07904" y="4581128"/>
            <a:ext cx="5040560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Kliknutím na</a:t>
            </a:r>
            <a:r>
              <a:rPr lang="cs-CZ" dirty="0" smtClean="0">
                <a:solidFill>
                  <a:srgbClr val="FF0000"/>
                </a:solidFill>
                <a:hlinkClick r:id="rId3" action="ppaction://hlinksldjump"/>
              </a:rPr>
              <a:t> ikonu </a:t>
            </a:r>
            <a:r>
              <a:rPr lang="cs-CZ" dirty="0" smtClean="0">
                <a:solidFill>
                  <a:srgbClr val="FF0000"/>
                </a:solidFill>
              </a:rPr>
              <a:t>se zobrazí obsah knihovny disku nebo složky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555776" y="4437112"/>
            <a:ext cx="309634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3923928" y="3284984"/>
            <a:ext cx="396044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2699792" y="5301208"/>
            <a:ext cx="39604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98836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765</TotalTime>
  <Words>234</Words>
  <Application>Microsoft Office PowerPoint</Application>
  <PresentationFormat>Předvádění na obrazovce (4:3)</PresentationFormat>
  <Paragraphs>48</Paragraphs>
  <Slides>22</Slides>
  <Notes>0</Notes>
  <HiddenSlides>17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Aerodynamika</vt:lpstr>
      <vt:lpstr>OS Windows  7 I.  Úprava a nastavení PC Práce se složkami a soubory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deska PC</dc:title>
  <dc:creator>zs skolni</dc:creator>
  <cp:lastModifiedBy>zs skolni</cp:lastModifiedBy>
  <cp:revision>80</cp:revision>
  <dcterms:created xsi:type="dcterms:W3CDTF">2011-10-07T09:09:31Z</dcterms:created>
  <dcterms:modified xsi:type="dcterms:W3CDTF">2014-11-24T08:26:16Z</dcterms:modified>
</cp:coreProperties>
</file>