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19" r:id="rId3"/>
    <p:sldId id="287" r:id="rId4"/>
    <p:sldId id="288" r:id="rId5"/>
    <p:sldId id="296" r:id="rId6"/>
    <p:sldId id="298" r:id="rId7"/>
    <p:sldId id="311" r:id="rId8"/>
    <p:sldId id="307" r:id="rId9"/>
    <p:sldId id="309" r:id="rId10"/>
    <p:sldId id="308" r:id="rId11"/>
    <p:sldId id="310" r:id="rId12"/>
    <p:sldId id="312" r:id="rId13"/>
    <p:sldId id="313" r:id="rId14"/>
    <p:sldId id="315" r:id="rId15"/>
    <p:sldId id="314" r:id="rId16"/>
    <p:sldId id="316" r:id="rId17"/>
    <p:sldId id="299" r:id="rId18"/>
    <p:sldId id="304" r:id="rId19"/>
    <p:sldId id="305" r:id="rId20"/>
    <p:sldId id="317" r:id="rId21"/>
    <p:sldId id="318" r:id="rId22"/>
    <p:sldId id="306" r:id="rId23"/>
    <p:sldId id="28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98AF-7E2E-4C97-A3FF-81196C6A256A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26DF-72E5-4C2E-9DBF-C1B40149D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http://cs.wikipedia.org/wiki/Soubor:Internet_map_1024.jpg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26DF-72E5-4C2E-9DBF-C1B40149D0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A602EC-12ED-4A46-8A52-9B81F626EEB0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7B850-EAD5-42F0-BC38-771F48E9301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75310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175351" cy="2672974"/>
          </a:xfrm>
        </p:spPr>
        <p:txBody>
          <a:bodyPr/>
          <a:lstStyle/>
          <a:p>
            <a:r>
              <a:rPr lang="cs-CZ" dirty="0" smtClean="0"/>
              <a:t>Internet II.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Komunikace po Internetu</a:t>
            </a:r>
            <a:br>
              <a:rPr lang="cs-CZ" sz="2400" dirty="0" smtClean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699792" y="5589240"/>
            <a:ext cx="346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VY_32_INOVACE_50_Internet_ II</a:t>
            </a:r>
          </a:p>
        </p:txBody>
      </p:sp>
    </p:spTree>
    <p:extLst>
      <p:ext uri="{BB962C8B-B14F-4D97-AF65-F5344CB8AC3E}">
        <p14:creationId xmlns:p14="http://schemas.microsoft.com/office/powerpoint/2010/main" val="2093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86409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40152" y="1196752"/>
            <a:ext cx="3456384" cy="29523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Postup vyplnění: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zvolím doménu serveru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zvolíme uživatelské jméno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vyplním údaje označené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hvězdičkou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4. </a:t>
            </a:r>
            <a:r>
              <a:rPr lang="cs-CZ" dirty="0" smtClean="0">
                <a:solidFill>
                  <a:schemeClr val="tx1"/>
                </a:solidFill>
                <a:hlinkClick r:id="rId3" action="ppaction://hlinksldjump"/>
              </a:rPr>
              <a:t>po přečtení</a:t>
            </a:r>
            <a:r>
              <a:rPr lang="cs-CZ" dirty="0" smtClean="0">
                <a:solidFill>
                  <a:schemeClr val="tx1"/>
                </a:solidFill>
              </a:rPr>
              <a:t>, označím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kliknutím myši souhlas s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licencí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5. potvrdíme , že chceme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založit účet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4644008" y="1700808"/>
            <a:ext cx="144016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3707904" y="1916832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771800" y="2276872"/>
            <a:ext cx="331236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4" action="ppaction://hlinksldjump" highlightClick="1"/>
          </p:cNvPr>
          <p:cNvSpPr/>
          <p:nvPr/>
        </p:nvSpPr>
        <p:spPr>
          <a:xfrm>
            <a:off x="8316416" y="6237312"/>
            <a:ext cx="1080120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6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467544" y="5733256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3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5220072" y="6309320"/>
            <a:ext cx="1080120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580112" y="2420888"/>
            <a:ext cx="2736304" cy="19442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</a:rPr>
              <a:t>Okno se otevře po kliknutí na ikonu Nastavení na liště</a:t>
            </a:r>
            <a:endParaRPr lang="cs-CZ" dirty="0">
              <a:solidFill>
                <a:sysClr val="windowText" lastClr="00000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7092280" y="1196752"/>
            <a:ext cx="1656184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580112" y="650212"/>
            <a:ext cx="3563888" cy="30668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012160" y="650212"/>
            <a:ext cx="3131840" cy="32828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Postup vyplnění: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1. zvolím doménu serveru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2. zvolíme </a:t>
            </a:r>
            <a:r>
              <a:rPr lang="cs-CZ" dirty="0" smtClean="0">
                <a:solidFill>
                  <a:schemeClr val="tx1"/>
                </a:solidFill>
              </a:rPr>
              <a:t>uživatelské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jméno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3. vyplním údaje označené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   hvězdičkou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4. po přečtení, označím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  kliknutím myši souhlas s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  licencí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5. potvrdíme , že chceme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  založit účet </a:t>
            </a:r>
          </a:p>
          <a:p>
            <a:pPr algn="ctr"/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555776" y="2492896"/>
            <a:ext cx="360040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131840" y="3212976"/>
            <a:ext cx="3024336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115212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4248" y="1268760"/>
            <a:ext cx="2736304" cy="15841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Pro otevření okna s licenčním ujednáním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kliknu na ikonu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6012160" y="2564904"/>
            <a:ext cx="1872208" cy="3528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8028384" y="6309320"/>
            <a:ext cx="1115616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3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100811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9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664"/>
            <a:ext cx="9144000" cy="69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172400" y="6093296"/>
            <a:ext cx="971600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7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Bezpečnost na internetu </a:t>
            </a: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dirty="0" smtClean="0"/>
              <a:t>je </a:t>
            </a:r>
            <a:r>
              <a:rPr lang="cs-CZ" dirty="0"/>
              <a:t>relativně široký pojem a zároveň důležitý problém jak pro běžné uživatele, tak administrátory velkých sítí.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-52329" y="923330"/>
            <a:ext cx="919632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Jak </a:t>
            </a:r>
            <a:r>
              <a:rPr lang="cs-CZ" dirty="0"/>
              <a:t>se </a:t>
            </a:r>
            <a:r>
              <a:rPr lang="cs-CZ" dirty="0" smtClean="0"/>
              <a:t>chránit :</a:t>
            </a:r>
            <a:br>
              <a:rPr lang="cs-CZ" dirty="0" smtClean="0"/>
            </a:br>
            <a:endParaRPr lang="cs-CZ" dirty="0"/>
          </a:p>
          <a:p>
            <a:r>
              <a:rPr lang="cs-CZ" sz="1600" dirty="0" smtClean="0"/>
              <a:t>Používat </a:t>
            </a:r>
            <a:r>
              <a:rPr lang="cs-CZ" sz="1600" dirty="0"/>
              <a:t>aktuální antivir, </a:t>
            </a:r>
            <a:r>
              <a:rPr lang="cs-CZ" sz="1600" dirty="0" err="1"/>
              <a:t>antispyware</a:t>
            </a:r>
            <a:r>
              <a:rPr lang="cs-CZ" sz="1600" dirty="0"/>
              <a:t>, firewall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dirty="0"/>
              <a:t>Pravidelně aktualizovat používaný operační systém a užívané programy (zejména </a:t>
            </a:r>
            <a:r>
              <a:rPr lang="cs-CZ" sz="1600" dirty="0" smtClean="0"/>
              <a:t>prohlížeče).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Používat </a:t>
            </a:r>
            <a:r>
              <a:rPr lang="cs-CZ" sz="1600" dirty="0"/>
              <a:t>bezpečné heslo, nezapisovat, neukládat a nesdělovat ho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dirty="0"/>
              <a:t>Kontrolovat u podezřelých stránek jejich skutečnou adresu v řádku prohlížeče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dirty="0"/>
              <a:t>Neotvírat neznámé či podezřelé soubory, programy nebo přílohy poštovních zpráv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dirty="0"/>
              <a:t>K citlivým službám se připojovat pouze z vlastního počítače a nikdy přes neznámou </a:t>
            </a:r>
            <a:r>
              <a:rPr lang="cs-CZ" sz="1600" dirty="0" err="1"/>
              <a:t>wifi</a:t>
            </a:r>
            <a:r>
              <a:rPr lang="cs-CZ" sz="1600" dirty="0"/>
              <a:t> nebo z internetové kavárny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dirty="0"/>
              <a:t>Nenavštěvovat pornografické stránky nebo </a:t>
            </a:r>
            <a:r>
              <a:rPr lang="cs-CZ" sz="1600" dirty="0" smtClean="0"/>
              <a:t>stránky. </a:t>
            </a:r>
            <a:r>
              <a:rPr lang="cs-CZ" sz="1600" dirty="0"/>
              <a:t>Často je na těchto stránkách záměrně obsažen </a:t>
            </a:r>
            <a:r>
              <a:rPr lang="cs-CZ" sz="1600" dirty="0" err="1"/>
              <a:t>malware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Pravidelně </a:t>
            </a:r>
            <a:r>
              <a:rPr lang="cs-CZ" sz="1600" dirty="0"/>
              <a:t>zálohovat důležitá data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dirty="0"/>
              <a:t>V sociálních sítích využívat co nejméně aplikacích třetích stran (her, kvízů atp</a:t>
            </a:r>
            <a:r>
              <a:rPr lang="cs-CZ" sz="1600" dirty="0" smtClean="0"/>
              <a:t>.)</a:t>
            </a:r>
            <a:br>
              <a:rPr lang="cs-CZ" sz="1600" dirty="0" smtClean="0"/>
            </a:br>
            <a:endParaRPr lang="cs-CZ" sz="1600" dirty="0"/>
          </a:p>
          <a:p>
            <a:r>
              <a:rPr lang="cs-CZ" sz="1600" dirty="0"/>
              <a:t>Uvažovat, které informace o sobě internetu poskytujete.</a:t>
            </a:r>
          </a:p>
        </p:txBody>
      </p:sp>
      <p:sp>
        <p:nvSpPr>
          <p:cNvPr id="4" name="Tlačítko akce: Zpět nebo Předchozí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Nejznámější sociální </a:t>
            </a:r>
            <a:r>
              <a:rPr lang="cs-CZ" sz="2800" dirty="0" smtClean="0">
                <a:solidFill>
                  <a:srgbClr val="FF0000"/>
                </a:solidFill>
              </a:rPr>
              <a:t>sítě ve světě: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  <a:hlinkClick r:id="rId2" action="ppaction://hlinksldjump"/>
              </a:rPr>
              <a:t>Facebook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dirty="0"/>
              <a:t>– vznikla v roce 2004 původně jako síť určená pro studenty </a:t>
            </a:r>
            <a:r>
              <a:rPr lang="cs-CZ" dirty="0" smtClean="0"/>
              <a:t>Harvardské</a:t>
            </a:r>
            <a:br>
              <a:rPr lang="cs-CZ" dirty="0" smtClean="0"/>
            </a:br>
            <a:r>
              <a:rPr lang="cs-CZ" dirty="0" smtClean="0"/>
              <a:t>                       </a:t>
            </a:r>
            <a:r>
              <a:rPr lang="cs-CZ" dirty="0"/>
              <a:t>univerzity, slouží jako platforma pro vytváření osobních, firemních </a:t>
            </a:r>
            <a:r>
              <a:rPr lang="cs-CZ" dirty="0" smtClean="0"/>
              <a:t>a</a:t>
            </a:r>
            <a:br>
              <a:rPr lang="cs-CZ" dirty="0" smtClean="0"/>
            </a:br>
            <a:r>
              <a:rPr lang="cs-CZ" dirty="0" smtClean="0"/>
              <a:t>                       </a:t>
            </a:r>
            <a:r>
              <a:rPr lang="cs-CZ" dirty="0"/>
              <a:t>skupinových profilů a propojování přátel, dále jako herní server, pro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internetová </a:t>
            </a:r>
            <a:r>
              <a:rPr lang="cs-CZ" dirty="0"/>
              <a:t>fóra, pro ukládání a sdílení multimédií.</a:t>
            </a:r>
          </a:p>
          <a:p>
            <a:r>
              <a:rPr lang="cs-CZ" sz="2400" dirty="0">
                <a:solidFill>
                  <a:srgbClr val="00B050"/>
                </a:solidFill>
              </a:rPr>
              <a:t>Google+</a:t>
            </a:r>
            <a:r>
              <a:rPr lang="cs-CZ" dirty="0"/>
              <a:t> – vznikla v roce 2011 jako obdoba sítě Facebook, kde hlavní rozdíl </a:t>
            </a:r>
            <a:r>
              <a:rPr lang="cs-CZ" dirty="0" smtClean="0"/>
              <a:t>spočívá</a:t>
            </a:r>
            <a:br>
              <a:rPr lang="cs-CZ" dirty="0" smtClean="0"/>
            </a:br>
            <a:r>
              <a:rPr lang="cs-CZ" dirty="0" smtClean="0"/>
              <a:t>                    </a:t>
            </a:r>
            <a:r>
              <a:rPr lang="cs-CZ" dirty="0"/>
              <a:t>v nastavení sdílení přes tzv. kruhy, do kterých si lze rozdělit </a:t>
            </a:r>
            <a:r>
              <a:rPr lang="cs-CZ" dirty="0" smtClean="0"/>
              <a:t>jednotlivé</a:t>
            </a:r>
            <a:br>
              <a:rPr lang="cs-CZ" dirty="0" smtClean="0"/>
            </a:br>
            <a:r>
              <a:rPr lang="cs-CZ" dirty="0" smtClean="0"/>
              <a:t>                    </a:t>
            </a:r>
            <a:r>
              <a:rPr lang="cs-CZ" dirty="0"/>
              <a:t>osoby a sdílet dané věci jen s těmi, pro které to má přínos, nebo se </a:t>
            </a:r>
            <a:r>
              <a:rPr lang="cs-CZ" dirty="0" smtClean="0"/>
              <a:t>jich</a:t>
            </a:r>
            <a:br>
              <a:rPr lang="cs-CZ" dirty="0" smtClean="0"/>
            </a:br>
            <a:r>
              <a:rPr lang="cs-CZ" dirty="0" smtClean="0"/>
              <a:t>                    </a:t>
            </a:r>
            <a:r>
              <a:rPr lang="cs-CZ" dirty="0"/>
              <a:t>to týká.</a:t>
            </a:r>
          </a:p>
          <a:p>
            <a:r>
              <a:rPr lang="cs-CZ" sz="2400" dirty="0" err="1">
                <a:solidFill>
                  <a:srgbClr val="00B050"/>
                </a:solidFill>
              </a:rPr>
              <a:t>Myspace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dirty="0"/>
              <a:t>– vznikla v roce 2003 a slouží jako sociální síť, pro internetové profily lidí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               </a:t>
            </a:r>
            <a:r>
              <a:rPr lang="cs-CZ" dirty="0"/>
              <a:t>pro ukládání a sdílení multimédií, druhá nejpoužívanější sociální </a:t>
            </a:r>
            <a:r>
              <a:rPr lang="cs-CZ" dirty="0" smtClean="0"/>
              <a:t>síť</a:t>
            </a:r>
            <a:br>
              <a:rPr lang="cs-CZ" dirty="0" smtClean="0"/>
            </a:br>
            <a:r>
              <a:rPr lang="cs-CZ" dirty="0" smtClean="0"/>
              <a:t>                    </a:t>
            </a:r>
            <a:r>
              <a:rPr lang="cs-CZ" dirty="0"/>
              <a:t>na </a:t>
            </a:r>
            <a:r>
              <a:rPr lang="cs-CZ" dirty="0" smtClean="0"/>
              <a:t>světě. </a:t>
            </a:r>
            <a:endParaRPr lang="cs-CZ" dirty="0"/>
          </a:p>
          <a:p>
            <a:r>
              <a:rPr lang="cs-CZ" sz="2400" dirty="0">
                <a:solidFill>
                  <a:srgbClr val="00B050"/>
                </a:solidFill>
                <a:hlinkClick r:id="rId3" action="ppaction://hlinksldjump"/>
              </a:rPr>
              <a:t>Twitter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dirty="0"/>
              <a:t>– vznikla v roce 2006 a slouží především pro </a:t>
            </a:r>
            <a:r>
              <a:rPr lang="cs-CZ" dirty="0" err="1" smtClean="0"/>
              <a:t>mikroblogy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sz="2400" dirty="0" err="1">
                <a:solidFill>
                  <a:srgbClr val="00B050"/>
                </a:solidFill>
              </a:rPr>
              <a:t>LinkedIn</a:t>
            </a:r>
            <a:r>
              <a:rPr lang="cs-CZ" dirty="0"/>
              <a:t> – vznikla v roce 2003, slouží pro internetové profily a pro pracovní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životopisy</a:t>
            </a:r>
            <a:r>
              <a:rPr lang="cs-CZ" dirty="0"/>
              <a:t>, je to pracovní sociální </a:t>
            </a:r>
            <a:r>
              <a:rPr lang="cs-CZ" dirty="0" smtClean="0"/>
              <a:t>síť.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70C0"/>
                </a:solidFill>
                <a:hlinkClick r:id="rId4" action="ppaction://hlinksldjump"/>
              </a:rPr>
              <a:t>České sociální sítě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884368" y="6021288"/>
            <a:ext cx="1008112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2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997839"/>
            <a:ext cx="57423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Internetu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2322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676456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4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676456" y="6237312"/>
            <a:ext cx="864096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České sociální sítě</a:t>
            </a:r>
          </a:p>
          <a:p>
            <a:endParaRPr lang="cs-CZ" dirty="0"/>
          </a:p>
          <a:p>
            <a:r>
              <a:rPr lang="cs-CZ" sz="2400" dirty="0">
                <a:solidFill>
                  <a:srgbClr val="00B050"/>
                </a:solidFill>
              </a:rPr>
              <a:t>Lidé.cz</a:t>
            </a:r>
            <a:r>
              <a:rPr lang="cs-CZ" dirty="0"/>
              <a:t> – slouží jako internetové fórum, pro internetové profily především lidí, pro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blogy</a:t>
            </a:r>
            <a:r>
              <a:rPr lang="cs-CZ" dirty="0"/>
              <a:t>, jako chatovací server, jako internetová seznamka, pro </a:t>
            </a:r>
            <a:r>
              <a:rPr lang="cs-CZ" dirty="0" smtClean="0"/>
              <a:t>internetové</a:t>
            </a:r>
            <a:br>
              <a:rPr lang="cs-CZ" dirty="0" smtClean="0"/>
            </a:br>
            <a:r>
              <a:rPr lang="cs-CZ" dirty="0" smtClean="0"/>
              <a:t>                  </a:t>
            </a:r>
            <a:r>
              <a:rPr lang="cs-CZ" dirty="0"/>
              <a:t>kurzy, pro ukládání a sdílení fotografií, tento server je uživatelsky </a:t>
            </a:r>
            <a:r>
              <a:rPr lang="cs-CZ" dirty="0" smtClean="0"/>
              <a:t>spojen</a:t>
            </a:r>
            <a:br>
              <a:rPr lang="cs-CZ" dirty="0" smtClean="0"/>
            </a:br>
            <a:r>
              <a:rPr lang="cs-CZ" dirty="0" smtClean="0"/>
              <a:t>                  </a:t>
            </a:r>
            <a:r>
              <a:rPr lang="cs-CZ" dirty="0"/>
              <a:t>se sociální sítí Spolužáci.cz</a:t>
            </a:r>
          </a:p>
          <a:p>
            <a:r>
              <a:rPr lang="cs-CZ" sz="2400" dirty="0">
                <a:solidFill>
                  <a:srgbClr val="00B050"/>
                </a:solidFill>
              </a:rPr>
              <a:t>Spolužáci.cz</a:t>
            </a:r>
            <a:r>
              <a:rPr lang="cs-CZ" dirty="0"/>
              <a:t> – slouží pro internetové profily, pro ukládání a sdílení multimédií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                       </a:t>
            </a:r>
            <a:r>
              <a:rPr lang="cs-CZ" dirty="0"/>
              <a:t>jako chatovací server, je určen pro spolužáky a bývalé </a:t>
            </a:r>
            <a:r>
              <a:rPr lang="cs-CZ" dirty="0" smtClean="0"/>
              <a:t>spolužáky</a:t>
            </a:r>
            <a:r>
              <a:rPr lang="cs-CZ" dirty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     </a:t>
            </a:r>
            <a:endParaRPr lang="cs-CZ" dirty="0"/>
          </a:p>
          <a:p>
            <a:r>
              <a:rPr lang="cs-CZ" sz="2400" dirty="0" smtClean="0">
                <a:solidFill>
                  <a:srgbClr val="00B050"/>
                </a:solidFill>
              </a:rPr>
              <a:t>SitIT.cz </a:t>
            </a:r>
            <a:r>
              <a:rPr lang="cs-CZ" dirty="0"/>
              <a:t>– slouží k propojení vědeckých pracovníků v České Republice.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B050"/>
                </a:solidFill>
              </a:rPr>
              <a:t>SportCentral.cz</a:t>
            </a:r>
            <a:r>
              <a:rPr lang="cs-CZ" dirty="0" smtClean="0"/>
              <a:t> </a:t>
            </a:r>
            <a:r>
              <a:rPr lang="cs-CZ" dirty="0"/>
              <a:t>– slouží k vyhledávání sportovních zařízení, rekreačních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           sportovců</a:t>
            </a:r>
            <a:r>
              <a:rPr lang="cs-CZ" dirty="0"/>
              <a:t>, týmů, trenérů, a komunikaci mezi těmito </a:t>
            </a:r>
            <a:r>
              <a:rPr lang="cs-CZ" dirty="0" smtClean="0"/>
              <a:t>skupinami</a:t>
            </a:r>
            <a:br>
              <a:rPr lang="cs-CZ" dirty="0" smtClean="0"/>
            </a:br>
            <a:endParaRPr lang="cs-CZ" dirty="0"/>
          </a:p>
          <a:p>
            <a:r>
              <a:rPr lang="cs-CZ" sz="2400" dirty="0">
                <a:solidFill>
                  <a:srgbClr val="00B050"/>
                </a:solidFill>
              </a:rPr>
              <a:t>ČSFD.cz</a:t>
            </a:r>
            <a:r>
              <a:rPr lang="cs-CZ" dirty="0"/>
              <a:t>– slouží jako sociální síť pro filmové fanoušky, nejaktivnější filmový web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v </a:t>
            </a:r>
            <a:r>
              <a:rPr lang="cs-CZ" dirty="0"/>
              <a:t>České republice</a:t>
            </a: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596336" y="6021288"/>
            <a:ext cx="115212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91989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8820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Internet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je </a:t>
            </a:r>
            <a:r>
              <a:rPr lang="cs-CZ" sz="2400" dirty="0"/>
              <a:t>celosvětový systém navzájem propojených počítačových sítí („síť sítí“), ve kterých mezi sebou počítače komunikují pomocí rodiny protokolů TCP/IP. Společným cílem všech lidí využívajících Internet je </a:t>
            </a:r>
            <a:r>
              <a:rPr lang="cs-CZ" sz="2400" dirty="0">
                <a:hlinkClick r:id="rId3" action="ppaction://hlinksldjump"/>
              </a:rPr>
              <a:t>bezproblémová komunikace </a:t>
            </a:r>
            <a:r>
              <a:rPr lang="cs-CZ" sz="2400" dirty="0"/>
              <a:t>(výměna </a:t>
            </a:r>
            <a:r>
              <a:rPr lang="cs-CZ" sz="2400" dirty="0" smtClean="0"/>
              <a:t>dat), ale i </a:t>
            </a:r>
            <a:r>
              <a:rPr lang="cs-CZ" sz="2400" dirty="0" smtClean="0">
                <a:hlinkClick r:id="rId4" action="ppaction://hlinksldjump"/>
              </a:rPr>
              <a:t>bezpečí vlastní</a:t>
            </a:r>
            <a:br>
              <a:rPr lang="cs-CZ" sz="2400" dirty="0" smtClean="0">
                <a:hlinkClick r:id="rId4" action="ppaction://hlinksldjump"/>
              </a:rPr>
            </a:br>
            <a:r>
              <a:rPr lang="cs-CZ" sz="2400" dirty="0" smtClean="0">
                <a:hlinkClick r:id="rId4" action="ppaction://hlinksldjump"/>
              </a:rPr>
              <a:t>osoby a počítače.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5148064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Čárový popisek 1 2"/>
          <p:cNvSpPr/>
          <p:nvPr/>
        </p:nvSpPr>
        <p:spPr>
          <a:xfrm>
            <a:off x="323528" y="5805264"/>
            <a:ext cx="3672408" cy="720080"/>
          </a:xfrm>
          <a:prstGeom prst="borderCallout1">
            <a:avLst>
              <a:gd name="adj1" fmla="val 2365"/>
              <a:gd name="adj2" fmla="val 99697"/>
              <a:gd name="adj3" fmla="val -153761"/>
              <a:gd name="adj4" fmla="val 15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Grafické znázornění části Internetu</a:t>
            </a:r>
          </a:p>
        </p:txBody>
      </p:sp>
    </p:spTree>
    <p:extLst>
      <p:ext uri="{BB962C8B-B14F-4D97-AF65-F5344CB8AC3E}">
        <p14:creationId xmlns:p14="http://schemas.microsoft.com/office/powerpoint/2010/main" val="33226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704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Mezi základní služby Internetu patří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1. Vyhledávání a prohlížení  WWW  stránek :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  </a:t>
            </a:r>
            <a:r>
              <a:rPr lang="cs-CZ" sz="2400" dirty="0" smtClean="0"/>
              <a:t>a)</a:t>
            </a:r>
            <a:r>
              <a:rPr lang="cs-CZ" sz="2400" dirty="0" smtClean="0">
                <a:solidFill>
                  <a:srgbClr val="FF0000"/>
                </a:solidFill>
              </a:rPr>
              <a:t>  WWW </a:t>
            </a:r>
            <a:r>
              <a:rPr lang="cs-CZ" dirty="0"/>
              <a:t>– systém webových stránek zobrazovaných pomocí webového </a:t>
            </a:r>
            <a:r>
              <a:rPr lang="cs-CZ" dirty="0" smtClean="0"/>
              <a:t>prohlížeče</a:t>
            </a:r>
            <a:r>
              <a:rPr lang="cs-CZ" dirty="0" smtClean="0">
                <a:hlinkClick r:id="rId2" action="ppaction://hlinksldjump"/>
              </a:rPr>
              <a:t/>
            </a:r>
            <a:br>
              <a:rPr lang="cs-CZ" dirty="0" smtClean="0">
                <a:hlinkClick r:id="rId2" action="ppaction://hlinksldjump"/>
              </a:rPr>
            </a:br>
            <a:endParaRPr lang="cs-CZ" dirty="0"/>
          </a:p>
          <a:p>
            <a:r>
              <a:rPr lang="cs-CZ" sz="2400" dirty="0" smtClean="0">
                <a:solidFill>
                  <a:srgbClr val="FF0000"/>
                </a:solidFill>
              </a:rPr>
              <a:t>  </a:t>
            </a:r>
            <a:r>
              <a:rPr lang="cs-CZ" sz="2400" dirty="0" smtClean="0"/>
              <a:t>b)  </a:t>
            </a:r>
            <a:r>
              <a:rPr lang="cs-CZ" dirty="0" smtClean="0"/>
              <a:t>Specializované služby s WWW 	- </a:t>
            </a:r>
            <a:r>
              <a:rPr lang="cs-CZ" dirty="0" smtClean="0">
                <a:solidFill>
                  <a:srgbClr val="FF0000"/>
                </a:solidFill>
              </a:rPr>
              <a:t>internetový vyhledávač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                                           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internetový katalog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2. Komunikace po Internetu :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   </a:t>
            </a:r>
            <a:r>
              <a:rPr lang="cs-CZ" dirty="0" smtClean="0"/>
              <a:t>a)  </a:t>
            </a:r>
            <a:r>
              <a:rPr lang="cs-CZ" dirty="0"/>
              <a:t>elektronická </a:t>
            </a:r>
            <a:r>
              <a:rPr lang="cs-CZ" dirty="0" smtClean="0"/>
              <a:t>pošta   </a:t>
            </a:r>
            <a:r>
              <a:rPr lang="cs-CZ" dirty="0">
                <a:solidFill>
                  <a:srgbClr val="FF0000"/>
                </a:solidFill>
                <a:hlinkClick r:id="rId3" action="ppaction://hlinksldjump"/>
              </a:rPr>
              <a:t>E-mail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    b)  online </a:t>
            </a:r>
            <a:r>
              <a:rPr lang="cs-CZ" dirty="0"/>
              <a:t>(přímá, živá) komunikace mezi </a:t>
            </a:r>
            <a:r>
              <a:rPr lang="cs-CZ" dirty="0" smtClean="0"/>
              <a:t>uživateli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(</a:t>
            </a:r>
            <a:r>
              <a:rPr lang="cs-CZ" dirty="0" smtClean="0">
                <a:solidFill>
                  <a:srgbClr val="FF0000"/>
                </a:solidFill>
              </a:rPr>
              <a:t>Instant </a:t>
            </a:r>
            <a:r>
              <a:rPr lang="cs-CZ" dirty="0" err="1" smtClean="0">
                <a:solidFill>
                  <a:srgbClr val="FF0000"/>
                </a:solidFill>
              </a:rPr>
              <a:t>messaging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endParaRPr lang="cs-CZ" dirty="0"/>
          </a:p>
          <a:p>
            <a:r>
              <a:rPr lang="cs-CZ" dirty="0" smtClean="0"/>
              <a:t>                                     využívá </a:t>
            </a:r>
            <a:r>
              <a:rPr lang="cs-CZ" dirty="0"/>
              <a:t>nejrůznější </a:t>
            </a:r>
            <a:r>
              <a:rPr lang="cs-CZ" dirty="0" smtClean="0"/>
              <a:t>protokoly aplikace </a:t>
            </a:r>
            <a:r>
              <a:rPr lang="cs-CZ" dirty="0"/>
              <a:t>se někdy </a:t>
            </a:r>
            <a:r>
              <a:rPr lang="cs-CZ" dirty="0" smtClean="0"/>
              <a:t>jmenují</a:t>
            </a:r>
            <a:br>
              <a:rPr lang="cs-CZ" dirty="0" smtClean="0"/>
            </a:br>
            <a:r>
              <a:rPr lang="cs-CZ" dirty="0" smtClean="0"/>
              <a:t>                         	          stejně, jako </a:t>
            </a:r>
            <a:r>
              <a:rPr lang="cs-CZ" dirty="0"/>
              <a:t>protokol (ICQ, </a:t>
            </a:r>
            <a:r>
              <a:rPr lang="cs-CZ" dirty="0" err="1"/>
              <a:t>Jabber</a:t>
            </a:r>
            <a:r>
              <a:rPr lang="cs-CZ" dirty="0"/>
              <a:t>, </a:t>
            </a:r>
            <a:r>
              <a:rPr lang="cs-CZ" dirty="0" smtClean="0"/>
              <a:t>…)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c)  </a:t>
            </a:r>
            <a:r>
              <a:rPr lang="cs-CZ" dirty="0">
                <a:hlinkClick r:id="rId4" action="ppaction://hlinksldjump"/>
              </a:rPr>
              <a:t>sociální </a:t>
            </a:r>
            <a:r>
              <a:rPr lang="cs-CZ" dirty="0" smtClean="0">
                <a:hlinkClick r:id="rId4" action="ppaction://hlinksldjump"/>
              </a:rPr>
              <a:t>sítě </a:t>
            </a:r>
            <a:r>
              <a:rPr lang="cs-CZ" dirty="0" smtClean="0"/>
              <a:t>- </a:t>
            </a:r>
            <a:r>
              <a:rPr lang="cs-CZ" dirty="0"/>
              <a:t>služba na Internetu, která registrovaným členům umožňuje </a:t>
            </a:r>
            <a:r>
              <a:rPr lang="cs-CZ" dirty="0" smtClean="0"/>
              <a:t>si</a:t>
            </a:r>
            <a:br>
              <a:rPr lang="cs-CZ" dirty="0" smtClean="0"/>
            </a:br>
            <a:r>
              <a:rPr lang="cs-CZ" dirty="0" smtClean="0"/>
              <a:t>         vytvářet </a:t>
            </a:r>
            <a:r>
              <a:rPr lang="cs-CZ" dirty="0"/>
              <a:t>osobní (či firemní) veřejný či částečně veřejný profil, komunikovat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spolu, </a:t>
            </a:r>
            <a:r>
              <a:rPr lang="cs-CZ" dirty="0"/>
              <a:t>sdílet informace, fotografie, videa, provozovat chat a další aktivity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   d)   </a:t>
            </a:r>
            <a:r>
              <a:rPr lang="cs-CZ" dirty="0"/>
              <a:t>telefonování pomocí </a:t>
            </a:r>
            <a:r>
              <a:rPr lang="cs-CZ" dirty="0" smtClean="0"/>
              <a:t>Internetu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VoIP</a:t>
            </a:r>
            <a:r>
              <a:rPr lang="cs-CZ" dirty="0" smtClean="0"/>
              <a:t> – </a:t>
            </a:r>
            <a:r>
              <a:rPr lang="cs-CZ" dirty="0" smtClean="0">
                <a:hlinkClick r:id="rId5" action="ppaction://hlinksldjump"/>
              </a:rPr>
              <a:t>Skype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sz="2400" dirty="0" smtClean="0">
                <a:solidFill>
                  <a:srgbClr val="FF0000"/>
                </a:solidFill>
              </a:rPr>
              <a:t>   </a:t>
            </a:r>
            <a:r>
              <a:rPr lang="cs-CZ" dirty="0" smtClean="0"/>
              <a:t>e)   Další </a:t>
            </a:r>
            <a:r>
              <a:rPr lang="cs-CZ" dirty="0"/>
              <a:t>služby a protokoly (online </a:t>
            </a:r>
            <a:r>
              <a:rPr lang="cs-CZ" dirty="0" smtClean="0"/>
              <a:t>hry).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Tlačítko akce: Zpět nebo Předchozí 2">
            <a:hlinkClick r:id="rId6" action="ppaction://hlinksldjump" highlightClick="1"/>
          </p:cNvPr>
          <p:cNvSpPr/>
          <p:nvPr/>
        </p:nvSpPr>
        <p:spPr>
          <a:xfrm>
            <a:off x="7956376" y="6165304"/>
            <a:ext cx="1187624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6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0466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Elektronická pošta</a:t>
            </a:r>
            <a:r>
              <a:rPr lang="cs-CZ" dirty="0"/>
              <a:t>, zkráceně e-mail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způsob </a:t>
            </a:r>
            <a:r>
              <a:rPr lang="cs-CZ" dirty="0">
                <a:hlinkClick r:id="rId2" action="ppaction://hlinksldjump"/>
              </a:rPr>
              <a:t>odesílání</a:t>
            </a:r>
            <a:r>
              <a:rPr lang="cs-CZ" dirty="0"/>
              <a:t>, doručování a přijímání zpráv přes elektronické komunikační systémy. E-mailové služby se poprvé rozšířily mezi veřejnost až díky vzniku jedné z prvních volných e-mailových služeb Hotmail v roce 1996. Tu po jejím celosvětovém úspěchu zakoupila firma Microsoft a později vznikly i další nyní známé služby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>
                <a:solidFill>
                  <a:srgbClr val="00B050"/>
                </a:solidFill>
              </a:rPr>
              <a:t>Ke komunikaci formou elektronické pošty potřebujeme vytvořit 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0693" y="2780928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hlinkClick r:id="rId3" action="ppaction://hlinksldjump"/>
              </a:rPr>
              <a:t>E-mailová poštovní </a:t>
            </a:r>
            <a:r>
              <a:rPr lang="cs-CZ" sz="2400" dirty="0" smtClean="0">
                <a:solidFill>
                  <a:srgbClr val="FF0000"/>
                </a:solidFill>
                <a:hlinkClick r:id="rId3" action="ppaction://hlinksldjump"/>
              </a:rPr>
              <a:t>schránka (poštovní účet) </a:t>
            </a:r>
            <a:r>
              <a:rPr lang="cs-CZ" sz="2000" dirty="0">
                <a:solidFill>
                  <a:srgbClr val="FF0000"/>
                </a:solidFill>
              </a:rPr>
              <a:t/>
            </a:r>
            <a:br>
              <a:rPr lang="cs-CZ" sz="2000" dirty="0">
                <a:solidFill>
                  <a:srgbClr val="FF0000"/>
                </a:solidFill>
              </a:rPr>
            </a:br>
            <a:r>
              <a:rPr lang="cs-CZ" sz="2000" dirty="0"/>
              <a:t>je fyzicky umístěna na nějakém internetovém serveru. Populární jsou zejména servery, které nabízejí e-mailovou schránku zdarma a s webovým rozhraním (v českých podmínkách např. Centrum.cz, </a:t>
            </a:r>
            <a:r>
              <a:rPr lang="cs-CZ" sz="2000" dirty="0" err="1"/>
              <a:t>GMail</a:t>
            </a:r>
            <a:r>
              <a:rPr lang="cs-CZ" sz="2000" dirty="0"/>
              <a:t>, Seznam.cz).</a:t>
            </a:r>
          </a:p>
          <a:p>
            <a:r>
              <a:rPr lang="cs-CZ" sz="2400" dirty="0" smtClean="0">
                <a:solidFill>
                  <a:srgbClr val="FF0000"/>
                </a:solidFill>
                <a:hlinkClick r:id="rId4" action="ppaction://hlinksldjump"/>
              </a:rPr>
              <a:t>E-mailová </a:t>
            </a:r>
            <a:r>
              <a:rPr lang="cs-CZ" sz="2400" dirty="0">
                <a:solidFill>
                  <a:srgbClr val="FF0000"/>
                </a:solidFill>
                <a:hlinkClick r:id="rId4" action="ppaction://hlinksldjump"/>
              </a:rPr>
              <a:t>adresa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 smtClean="0"/>
              <a:t>je </a:t>
            </a:r>
            <a:r>
              <a:rPr lang="cs-CZ" dirty="0"/>
              <a:t>údaj, který v e-mailové zprávě určuje adresáta zprávy (případně adresáta kopie zprávy) a obvykle též údaj o odesílateli zprávy. E-mailová adresa identifikuje elektronickou poštovní schránku uživatele e-mailu.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8244408" y="6237312"/>
            <a:ext cx="899592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2396207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vomacka@zsskolnivr.cz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3" name="Čárový popisek 1 2"/>
          <p:cNvSpPr/>
          <p:nvPr/>
        </p:nvSpPr>
        <p:spPr>
          <a:xfrm>
            <a:off x="4513134" y="3789040"/>
            <a:ext cx="4032448" cy="1008112"/>
          </a:xfrm>
          <a:prstGeom prst="borderCallout1">
            <a:avLst>
              <a:gd name="adj1" fmla="val -1865"/>
              <a:gd name="adj2" fmla="val 256"/>
              <a:gd name="adj3" fmla="val -86774"/>
              <a:gd name="adj4" fmla="val -2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Internetová doména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adresa serveru, který poskytuje poštovní službu</a:t>
            </a:r>
            <a:endParaRPr lang="cs-CZ" sz="2400" dirty="0"/>
          </a:p>
        </p:txBody>
      </p:sp>
      <p:sp>
        <p:nvSpPr>
          <p:cNvPr id="4" name="Čárový popisek 1 3"/>
          <p:cNvSpPr/>
          <p:nvPr/>
        </p:nvSpPr>
        <p:spPr>
          <a:xfrm>
            <a:off x="539552" y="3789040"/>
            <a:ext cx="3672408" cy="1008112"/>
          </a:xfrm>
          <a:prstGeom prst="borderCallout1">
            <a:avLst>
              <a:gd name="adj1" fmla="val -491"/>
              <a:gd name="adj2" fmla="val 1098"/>
              <a:gd name="adj3" fmla="val -95020"/>
              <a:gd name="adj4" fmla="val 42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Uživatelské  jméno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pro příjem pošty 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4355976" y="980728"/>
            <a:ext cx="3672408" cy="936104"/>
          </a:xfrm>
          <a:prstGeom prst="borderCallout1">
            <a:avLst>
              <a:gd name="adj1" fmla="val 990"/>
              <a:gd name="adj2" fmla="val -33"/>
              <a:gd name="adj3" fmla="val 187981"/>
              <a:gd name="adj4" fmla="val -26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Znak „ zavináč“</a:t>
            </a:r>
            <a:b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odděluje uživatelské jméno od domény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558924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Zápis e-mailové adresy je bez české diakritiky ( háčky a čárky) !!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lačítko akce: Zpět nebo Předchozí 6">
            <a:hlinkClick r:id="rId2" action="ppaction://hlinksldjump" highlightClick="1"/>
          </p:cNvPr>
          <p:cNvSpPr/>
          <p:nvPr/>
        </p:nvSpPr>
        <p:spPr>
          <a:xfrm>
            <a:off x="7884368" y="6165304"/>
            <a:ext cx="1259632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Postup pro vytvoření poštovního účtu :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/>
              <a:t>a)  vybereme poskytovatele  poštovního účtu (schránky)</a:t>
            </a:r>
            <a:br>
              <a:rPr lang="cs-CZ" sz="2400" dirty="0" smtClean="0"/>
            </a:br>
            <a:r>
              <a:rPr lang="cs-CZ" sz="2400" dirty="0" smtClean="0"/>
              <a:t>     ne serveru – </a:t>
            </a:r>
            <a:r>
              <a:rPr lang="cs-CZ" sz="2400" dirty="0" smtClean="0">
                <a:hlinkClick r:id="rId2" action="ppaction://hlinksldjump"/>
              </a:rPr>
              <a:t>email.centrum.cz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3" action="ppaction://hlinksldjump"/>
              </a:rPr>
              <a:t>email.seznam.cz 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b)  vytvoříme si </a:t>
            </a:r>
            <a:r>
              <a:rPr lang="cs-CZ" sz="2400" dirty="0" smtClean="0">
                <a:hlinkClick r:id="rId4" action="ppaction://hlinksldjump"/>
              </a:rPr>
              <a:t>účet(schránku)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c) přečteme si, za jakých </a:t>
            </a:r>
            <a:r>
              <a:rPr lang="cs-CZ" sz="2400" dirty="0" smtClean="0">
                <a:hlinkClick r:id="rId5" action="ppaction://hlinksldjump"/>
              </a:rPr>
              <a:t>podmínek</a:t>
            </a:r>
            <a:r>
              <a:rPr lang="cs-CZ" sz="2400" dirty="0" smtClean="0"/>
              <a:t> je nám služba poskytnuta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d) účet si </a:t>
            </a:r>
            <a:r>
              <a:rPr lang="cs-CZ" sz="2400" dirty="0" smtClean="0">
                <a:hlinkClick r:id="rId6" action="ppaction://hlinksldjump"/>
              </a:rPr>
              <a:t>nastavíme</a:t>
            </a:r>
            <a:r>
              <a:rPr lang="cs-CZ" sz="2400" dirty="0" smtClean="0"/>
              <a:t>   </a:t>
            </a:r>
            <a:endParaRPr lang="cs-CZ" sz="2400" dirty="0"/>
          </a:p>
        </p:txBody>
      </p:sp>
      <p:sp>
        <p:nvSpPr>
          <p:cNvPr id="3" name="Tlačítko akce: Zpět nebo Předchozí 2">
            <a:hlinkClick r:id="rId7" action="ppaction://hlinksldjump" highlightClick="1"/>
          </p:cNvPr>
          <p:cNvSpPr/>
          <p:nvPr/>
        </p:nvSpPr>
        <p:spPr>
          <a:xfrm>
            <a:off x="7524328" y="6021288"/>
            <a:ext cx="1080120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5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076056" y="4509120"/>
            <a:ext cx="4677544" cy="10801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Kliknutím na levým  tlačítkem myši se nám otevře ono pro </a:t>
            </a:r>
            <a:r>
              <a:rPr lang="cs-CZ" dirty="0" smtClean="0">
                <a:solidFill>
                  <a:schemeClr val="tx1"/>
                </a:solidFill>
                <a:hlinkClick r:id="rId3" action="ppaction://hlinksldjump"/>
              </a:rPr>
              <a:t>registrac</a:t>
            </a:r>
            <a:r>
              <a:rPr lang="cs-CZ" dirty="0" smtClean="0">
                <a:solidFill>
                  <a:schemeClr val="tx1"/>
                </a:solidFill>
              </a:rPr>
              <a:t>i nového účtu. 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5724128" y="4005064"/>
            <a:ext cx="50405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lačítko akce: Zpět nebo Předchozí 5">
            <a:hlinkClick r:id="rId4" action="ppaction://hlinksldjump" highlightClick="1"/>
          </p:cNvPr>
          <p:cNvSpPr/>
          <p:nvPr/>
        </p:nvSpPr>
        <p:spPr>
          <a:xfrm>
            <a:off x="8100392" y="6237312"/>
            <a:ext cx="1224136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5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499992" y="3861048"/>
            <a:ext cx="4824536" cy="194421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Kliknutím myši na ikonu se vytvoří </a:t>
            </a:r>
            <a:r>
              <a:rPr lang="cs-CZ" dirty="0" smtClean="0">
                <a:solidFill>
                  <a:schemeClr val="tx1"/>
                </a:solidFill>
                <a:hlinkClick r:id="rId3" action="ppaction://hlinksldjump"/>
              </a:rPr>
              <a:t>okno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 registraci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5508104" y="2492896"/>
            <a:ext cx="1080120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0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934</TotalTime>
  <Words>139</Words>
  <Application>Microsoft Office PowerPoint</Application>
  <PresentationFormat>Předvádění na obrazovce (4:3)</PresentationFormat>
  <Paragraphs>52</Paragraphs>
  <Slides>23</Slides>
  <Notes>1</Notes>
  <HiddenSlides>19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Aerodynamika</vt:lpstr>
      <vt:lpstr>Internet II.  Komunikace po Internetu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deska PC</dc:title>
  <dc:creator>zs skolni</dc:creator>
  <cp:lastModifiedBy>zs skolni</cp:lastModifiedBy>
  <cp:revision>98</cp:revision>
  <dcterms:created xsi:type="dcterms:W3CDTF">2011-10-07T09:09:31Z</dcterms:created>
  <dcterms:modified xsi:type="dcterms:W3CDTF">2014-11-24T08:27:42Z</dcterms:modified>
</cp:coreProperties>
</file>