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13" r:id="rId3"/>
    <p:sldId id="295" r:id="rId4"/>
    <p:sldId id="312" r:id="rId5"/>
    <p:sldId id="305" r:id="rId6"/>
    <p:sldId id="306" r:id="rId7"/>
    <p:sldId id="307" r:id="rId8"/>
    <p:sldId id="308" r:id="rId9"/>
    <p:sldId id="296" r:id="rId10"/>
    <p:sldId id="309" r:id="rId11"/>
    <p:sldId id="297" r:id="rId12"/>
    <p:sldId id="310" r:id="rId13"/>
    <p:sldId id="298" r:id="rId14"/>
    <p:sldId id="311" r:id="rId15"/>
    <p:sldId id="299" r:id="rId16"/>
    <p:sldId id="300" r:id="rId17"/>
    <p:sldId id="301" r:id="rId18"/>
    <p:sldId id="302" r:id="rId19"/>
    <p:sldId id="303" r:id="rId20"/>
    <p:sldId id="292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9B281-57AC-4133-8AEF-CC2BB699043F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4C34D-F061-44D6-96DD-130F81FA01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89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Foto autor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4C34D-F061-44D6-96DD-130F81FA018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95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4FA-AD25-42B0-92BD-F3299D972B73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2CA1-0783-463C-98D3-507A5496892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4FA-AD25-42B0-92BD-F3299D972B73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2CA1-0783-463C-98D3-507A549689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4FA-AD25-42B0-92BD-F3299D972B73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2CA1-0783-463C-98D3-507A549689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4FA-AD25-42B0-92BD-F3299D972B73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2CA1-0783-463C-98D3-507A5496892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4FA-AD25-42B0-92BD-F3299D972B73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2CA1-0783-463C-98D3-507A549689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4FA-AD25-42B0-92BD-F3299D972B73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2CA1-0783-463C-98D3-507A5496892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4FA-AD25-42B0-92BD-F3299D972B73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2CA1-0783-463C-98D3-507A5496892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4FA-AD25-42B0-92BD-F3299D972B73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2CA1-0783-463C-98D3-507A549689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4FA-AD25-42B0-92BD-F3299D972B73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2CA1-0783-463C-98D3-507A549689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4FA-AD25-42B0-92BD-F3299D972B73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2CA1-0783-463C-98D3-507A549689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4FA-AD25-42B0-92BD-F3299D972B73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2CA1-0783-463C-98D3-507A5496892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7724FA-AD25-42B0-92BD-F3299D972B73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042CA1-0783-463C-98D3-507A5496892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9.xml"/><Relationship Id="rId7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MS Office 2010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286000" y="5157192"/>
            <a:ext cx="4950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VY_32_INOVACE_51_Microsoft_Office_2010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059" y="260648"/>
            <a:ext cx="57531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8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" y="66270"/>
            <a:ext cx="9205958" cy="681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7956376" y="6021288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2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504" y="332656"/>
            <a:ext cx="878497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Microsoft PowerPoint </a:t>
            </a: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je </a:t>
            </a:r>
            <a:r>
              <a:rPr lang="cs-CZ" sz="2000" dirty="0"/>
              <a:t>nástroj na </a:t>
            </a:r>
            <a:r>
              <a:rPr lang="cs-CZ" sz="2000" dirty="0" smtClean="0"/>
              <a:t>tvorbu a předvádění prezentací (ukázek).</a:t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Prezentačním programem </a:t>
            </a:r>
            <a:r>
              <a:rPr lang="cs-CZ" sz="2000" dirty="0" smtClean="0"/>
              <a:t>rozumíme </a:t>
            </a:r>
            <a:r>
              <a:rPr lang="cs-CZ" sz="2000" dirty="0"/>
              <a:t>specializovanou počítačovou aplikaci, která umožňuje vytvářet </a:t>
            </a:r>
            <a:r>
              <a:rPr lang="cs-CZ" sz="2000" dirty="0" smtClean="0"/>
              <a:t>a předvádět elektronické ukázky.</a:t>
            </a:r>
            <a:br>
              <a:rPr lang="cs-CZ" sz="2000" dirty="0" smtClean="0"/>
            </a:br>
            <a:r>
              <a:rPr lang="cs-CZ" sz="2000" dirty="0" smtClean="0"/>
              <a:t>Pokud </a:t>
            </a:r>
            <a:r>
              <a:rPr lang="cs-CZ" sz="2000" dirty="0"/>
              <a:t>je prezentace vytvářena pro výukové účely, hovoříme o výukové prezentaci</a:t>
            </a:r>
            <a:r>
              <a:rPr lang="cs-CZ" sz="2000" dirty="0" smtClean="0"/>
              <a:t>.</a:t>
            </a:r>
            <a:br>
              <a:rPr lang="cs-CZ" sz="2000" dirty="0" smtClean="0"/>
            </a:br>
            <a:r>
              <a:rPr lang="cs-CZ" sz="2000" dirty="0" smtClean="0"/>
              <a:t>Při </a:t>
            </a:r>
            <a:r>
              <a:rPr lang="cs-CZ" sz="2000" dirty="0"/>
              <a:t>prezentování je uplatňována zásada názornosti. </a:t>
            </a:r>
          </a:p>
        </p:txBody>
      </p:sp>
      <p:sp>
        <p:nvSpPr>
          <p:cNvPr id="3" name="Obdélník 2">
            <a:hlinkClick r:id="rId2" action="ppaction://hlinksldjump"/>
          </p:cNvPr>
          <p:cNvSpPr/>
          <p:nvPr/>
        </p:nvSpPr>
        <p:spPr>
          <a:xfrm>
            <a:off x="5580112" y="332656"/>
            <a:ext cx="1944216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4" name="Tlačítko akce: Zpět nebo Předchozí 3">
            <a:hlinkClick r:id="rId3" action="ppaction://hlinksldjump" highlightClick="1"/>
          </p:cNvPr>
          <p:cNvSpPr/>
          <p:nvPr/>
        </p:nvSpPr>
        <p:spPr>
          <a:xfrm>
            <a:off x="8028384" y="6309320"/>
            <a:ext cx="100811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4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44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8081664" y="6021288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2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332656"/>
            <a:ext cx="849694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Microsoft </a:t>
            </a:r>
            <a:r>
              <a:rPr lang="nl-NL" sz="2800" b="1" dirty="0" smtClean="0">
                <a:solidFill>
                  <a:srgbClr val="FF0000"/>
                </a:solidFill>
              </a:rPr>
              <a:t>OneNote</a:t>
            </a: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nl-NL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nl-NL" sz="2400" dirty="0" smtClean="0"/>
              <a:t>je </a:t>
            </a:r>
            <a:r>
              <a:rPr lang="nl-NL" sz="2400" dirty="0"/>
              <a:t>program </a:t>
            </a:r>
            <a:r>
              <a:rPr lang="nl-NL" sz="2400" dirty="0" smtClean="0"/>
              <a:t>pro</a:t>
            </a:r>
            <a:r>
              <a:rPr lang="cs-CZ" sz="2400" dirty="0"/>
              <a:t> vytváření textových, zvukových a grafických poznámek.</a:t>
            </a:r>
            <a:br>
              <a:rPr lang="cs-CZ" sz="2400" dirty="0"/>
            </a:br>
            <a:r>
              <a:rPr lang="cs-CZ" sz="2400" dirty="0"/>
              <a:t>OneNote také dokáže zaznamenávat ručně psaný text a převádět jej na normální text </a:t>
            </a:r>
            <a:r>
              <a:rPr lang="cs-CZ" sz="2400" dirty="0" smtClean="0"/>
              <a:t>a je  </a:t>
            </a:r>
            <a:r>
              <a:rPr lang="cs-CZ" sz="2400" dirty="0"/>
              <a:t>ideální pro přenosná zařízení konceptu Tablet PC.</a:t>
            </a:r>
          </a:p>
        </p:txBody>
      </p:sp>
      <p:sp>
        <p:nvSpPr>
          <p:cNvPr id="3" name="Obdélník 2"/>
          <p:cNvSpPr/>
          <p:nvPr/>
        </p:nvSpPr>
        <p:spPr>
          <a:xfrm>
            <a:off x="5292080" y="476672"/>
            <a:ext cx="2088232" cy="5040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4" name="Tlačítko akce: Zpět nebo Předchozí 3">
            <a:hlinkClick r:id="rId2" action="ppaction://hlinksldjump" highlightClick="1"/>
          </p:cNvPr>
          <p:cNvSpPr/>
          <p:nvPr/>
        </p:nvSpPr>
        <p:spPr>
          <a:xfrm>
            <a:off x="7884368" y="6237312"/>
            <a:ext cx="936104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5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8244408" y="6165304"/>
            <a:ext cx="79208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94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116632"/>
            <a:ext cx="896448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Microsoft Outlook </a:t>
            </a: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835696" y="3502174"/>
            <a:ext cx="6984776" cy="17270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Microsoft Outlook </a:t>
            </a:r>
            <a:r>
              <a:rPr lang="cs-CZ" dirty="0" smtClean="0"/>
              <a:t>je </a:t>
            </a:r>
            <a:r>
              <a:rPr lang="cs-CZ" dirty="0"/>
              <a:t>e-mailový klient od společnosti Microsoft. Obsahuje klienta elektronické pošty, vedení kontaktů, organizaci času, úkolů, poznámek a deník. </a:t>
            </a:r>
          </a:p>
          <a:p>
            <a:pPr algn="ctr"/>
            <a:endParaRPr lang="cs-CZ" dirty="0"/>
          </a:p>
        </p:txBody>
      </p:sp>
      <p:sp>
        <p:nvSpPr>
          <p:cNvPr id="4" name="Tlačítko akce: Zpět nebo Předchozí 3">
            <a:hlinkClick r:id="rId3" action="ppaction://hlinksldjump" highlightClick="1"/>
          </p:cNvPr>
          <p:cNvSpPr/>
          <p:nvPr/>
        </p:nvSpPr>
        <p:spPr>
          <a:xfrm>
            <a:off x="7956376" y="6165304"/>
            <a:ext cx="100811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7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16632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Microsoft Office </a:t>
            </a:r>
            <a:r>
              <a:rPr lang="cs-CZ" sz="2800" b="1" dirty="0" smtClean="0">
                <a:solidFill>
                  <a:srgbClr val="FF0000"/>
                </a:solidFill>
              </a:rPr>
              <a:t>Publisher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 </a:t>
            </a:r>
            <a:r>
              <a:rPr lang="cs-CZ" dirty="0"/>
              <a:t>textový a grafický </a:t>
            </a:r>
            <a:r>
              <a:rPr lang="cs-CZ" dirty="0" smtClean="0"/>
              <a:t>editor</a:t>
            </a:r>
            <a:r>
              <a:rPr lang="cs-CZ" dirty="0"/>
              <a:t>, který dokáže vytvářet vizitky, </a:t>
            </a:r>
            <a:r>
              <a:rPr lang="cs-CZ" dirty="0" smtClean="0"/>
              <a:t>formuláře, diplomy,</a:t>
            </a:r>
            <a:br>
              <a:rPr lang="cs-CZ" dirty="0" smtClean="0"/>
            </a:br>
            <a:r>
              <a:rPr lang="cs-CZ" dirty="0" smtClean="0"/>
              <a:t>e-mail.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850"/>
            <a:ext cx="9144000" cy="566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pět nebo Předchozí 2">
            <a:hlinkClick r:id="rId3" action="ppaction://hlinksldjump" highlightClick="1"/>
          </p:cNvPr>
          <p:cNvSpPr/>
          <p:nvPr/>
        </p:nvSpPr>
        <p:spPr>
          <a:xfrm>
            <a:off x="8100392" y="6237312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43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88640"/>
            <a:ext cx="914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Nástroje </a:t>
            </a:r>
            <a:r>
              <a:rPr lang="cs-CZ" sz="2800" b="1" dirty="0">
                <a:solidFill>
                  <a:srgbClr val="FF0000"/>
                </a:solidFill>
              </a:rPr>
              <a:t>systému MS Office </a:t>
            </a:r>
            <a:r>
              <a:rPr lang="cs-CZ" sz="2800" b="1" dirty="0" smtClean="0">
                <a:solidFill>
                  <a:srgbClr val="FF0000"/>
                </a:solidFill>
              </a:rPr>
              <a:t>2010</a:t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009999"/>
                </a:solidFill>
              </a:rPr>
              <a:t>Galerie medií - </a:t>
            </a:r>
            <a:r>
              <a:rPr lang="cs-CZ" sz="2400" dirty="0" smtClean="0"/>
              <a:t>umožňuje přidat a uspořádat do kolekcí		                  obrázky, foto, zvuky a videa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800" b="1" dirty="0" smtClean="0">
                <a:solidFill>
                  <a:srgbClr val="009999"/>
                </a:solidFill>
              </a:rPr>
              <a:t>Picture </a:t>
            </a:r>
            <a:r>
              <a:rPr lang="cs-CZ" sz="2800" b="1" dirty="0" err="1" smtClean="0">
                <a:solidFill>
                  <a:srgbClr val="009999"/>
                </a:solidFill>
              </a:rPr>
              <a:t>manager</a:t>
            </a:r>
            <a:r>
              <a:rPr lang="cs-CZ" sz="2800" b="1" dirty="0" smtClean="0">
                <a:solidFill>
                  <a:srgbClr val="009999"/>
                </a:solidFill>
              </a:rPr>
              <a:t> </a:t>
            </a:r>
            <a:r>
              <a:rPr lang="cs-CZ" sz="2400" dirty="0" smtClean="0"/>
              <a:t>– umožňuje zařazovat, upravovat  a sdílet</a:t>
            </a:r>
            <a:br>
              <a:rPr lang="cs-CZ" sz="2400" dirty="0" smtClean="0"/>
            </a:br>
            <a:r>
              <a:rPr lang="cs-CZ" sz="2400" dirty="0" smtClean="0"/>
              <a:t>		             obrázky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	</a:t>
            </a:r>
            <a:r>
              <a:rPr lang="cs-CZ" sz="2400" dirty="0" smtClean="0">
                <a:solidFill>
                  <a:srgbClr val="009999"/>
                </a:solidFill>
              </a:rPr>
              <a:t> </a:t>
            </a:r>
            <a:endParaRPr lang="cs-CZ" sz="2400" dirty="0">
              <a:solidFill>
                <a:srgbClr val="009999"/>
              </a:solidFill>
            </a:endParaRP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Obdélník 2">
            <a:hlinkClick r:id="rId2" action="ppaction://hlinksldjump"/>
          </p:cNvPr>
          <p:cNvSpPr/>
          <p:nvPr/>
        </p:nvSpPr>
        <p:spPr>
          <a:xfrm>
            <a:off x="323528" y="2708920"/>
            <a:ext cx="1800200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4" name="Tlačítko akce: Zpět nebo Předchozí 3">
            <a:hlinkClick r:id="rId3" action="ppaction://hlinksldjump" highlightClick="1"/>
          </p:cNvPr>
          <p:cNvSpPr/>
          <p:nvPr/>
        </p:nvSpPr>
        <p:spPr>
          <a:xfrm>
            <a:off x="8172400" y="6237312"/>
            <a:ext cx="864096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hlinkClick r:id="rId4" action="ppaction://hlinksldjump"/>
          </p:cNvPr>
          <p:cNvSpPr/>
          <p:nvPr/>
        </p:nvSpPr>
        <p:spPr>
          <a:xfrm>
            <a:off x="323528" y="4725144"/>
            <a:ext cx="1800200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763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7956376" y="5877272"/>
            <a:ext cx="100811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44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1"/>
            <a:ext cx="9142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4" action="ppaction://hlinksldjump" highlightClick="1"/>
          </p:cNvPr>
          <p:cNvSpPr/>
          <p:nvPr/>
        </p:nvSpPr>
        <p:spPr>
          <a:xfrm>
            <a:off x="8028384" y="6237312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3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1997839"/>
            <a:ext cx="559836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Autor :         Trýzna  Stanislav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Školní rok :   2011/2012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Určeno pro : šestý ročník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Předmět:      informatika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Téma : základní orientace </a:t>
            </a:r>
            <a:r>
              <a:rPr lang="cs-CZ" sz="2000" dirty="0" smtClean="0">
                <a:solidFill>
                  <a:srgbClr val="002060"/>
                </a:solidFill>
              </a:rPr>
              <a:t>v obsahu a ovládání</a:t>
            </a:r>
            <a:br>
              <a:rPr lang="cs-CZ" sz="2000" dirty="0" smtClean="0">
                <a:solidFill>
                  <a:srgbClr val="002060"/>
                </a:solidFill>
              </a:rPr>
            </a:br>
            <a:r>
              <a:rPr lang="cs-CZ" sz="2000" dirty="0" smtClean="0">
                <a:solidFill>
                  <a:srgbClr val="002060"/>
                </a:solidFill>
              </a:rPr>
              <a:t>           MS Office</a:t>
            </a:r>
            <a:r>
              <a:rPr lang="cs-CZ" sz="2000" dirty="0">
                <a:solidFill>
                  <a:srgbClr val="002060"/>
                </a:solidFill>
              </a:rPr>
              <a:t/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Způsob použití ve výuce:  výuková  prezentace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dirty="0"/>
              <a:t> (</a:t>
            </a:r>
            <a:r>
              <a:rPr lang="cs-CZ" dirty="0">
                <a:solidFill>
                  <a:srgbClr val="FF0000"/>
                </a:solidFill>
              </a:rPr>
              <a:t>pro aktivní ukázky spouštějte v režimu pro čtení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2793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548680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Konec</a:t>
            </a: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91683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Použité snímky:</a:t>
            </a:r>
            <a:br>
              <a:rPr lang="cs-CZ" dirty="0" smtClean="0"/>
            </a:br>
            <a:r>
              <a:rPr lang="cs-CZ" dirty="0" smtClean="0"/>
              <a:t>S využitím MS Windows 7 a MS Office upravil autor.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9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476673"/>
            <a:ext cx="878497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Microsoft </a:t>
            </a:r>
            <a:r>
              <a:rPr lang="cs-CZ" sz="3200" b="1" dirty="0" smtClean="0">
                <a:solidFill>
                  <a:srgbClr val="FF0000"/>
                </a:solidFill>
              </a:rPr>
              <a:t>Office</a:t>
            </a:r>
            <a:br>
              <a:rPr lang="cs-CZ" sz="3200" b="1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 </a:t>
            </a:r>
            <a:r>
              <a:rPr lang="cs-CZ" dirty="0"/>
              <a:t>kancelářský balík od americké firmy Microsoft  </a:t>
            </a:r>
            <a:r>
              <a:rPr lang="cs-CZ" dirty="0" smtClean="0"/>
              <a:t>zveřejněný </a:t>
            </a:r>
            <a:r>
              <a:rPr lang="cs-CZ" dirty="0"/>
              <a:t>15. června 2010</a:t>
            </a:r>
            <a:br>
              <a:rPr lang="cs-CZ" dirty="0"/>
            </a:br>
            <a:r>
              <a:rPr lang="cs-CZ" dirty="0" smtClean="0"/>
              <a:t>MS Microsoft </a:t>
            </a:r>
            <a:r>
              <a:rPr lang="cs-CZ" dirty="0"/>
              <a:t>O</a:t>
            </a:r>
            <a:r>
              <a:rPr lang="cs-CZ" dirty="0" smtClean="0"/>
              <a:t>ffice </a:t>
            </a:r>
            <a:r>
              <a:rPr lang="cs-CZ" dirty="0"/>
              <a:t>je možno zakoupit v několika edicích, které se liší </a:t>
            </a:r>
            <a:r>
              <a:rPr lang="cs-CZ" dirty="0" smtClean="0"/>
              <a:t>aplikacemi </a:t>
            </a:r>
            <a:r>
              <a:rPr lang="cs-CZ" dirty="0"/>
              <a:t>obsaženými v balíku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Verze </a:t>
            </a:r>
            <a:r>
              <a:rPr lang="cs-CZ" dirty="0"/>
              <a:t>Pro studenty a domácnosti je určena výhradně k nekomerčnímu využití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Verze </a:t>
            </a:r>
            <a:r>
              <a:rPr lang="cs-CZ" b="1" dirty="0" smtClean="0">
                <a:solidFill>
                  <a:srgbClr val="00B050"/>
                </a:solidFill>
              </a:rPr>
              <a:t>Standart</a:t>
            </a:r>
            <a:r>
              <a:rPr lang="cs-CZ" dirty="0" smtClean="0"/>
              <a:t> obsahuje  </a:t>
            </a:r>
            <a:r>
              <a:rPr lang="cs-CZ" dirty="0"/>
              <a:t>tyto aplikace :</a:t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</a:t>
            </a:r>
            <a:r>
              <a:rPr lang="cs-CZ" dirty="0">
                <a:solidFill>
                  <a:srgbClr val="0070C0"/>
                </a:solidFill>
              </a:rPr>
              <a:t/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/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>		</a:t>
            </a:r>
            <a:r>
              <a:rPr lang="cs-CZ" dirty="0">
                <a:solidFill>
                  <a:srgbClr val="0070C0"/>
                </a:solidFill>
              </a:rPr>
              <a:t/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/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>		</a:t>
            </a:r>
            <a:r>
              <a:rPr lang="cs-CZ" dirty="0">
                <a:solidFill>
                  <a:srgbClr val="0070C0"/>
                </a:solidFill>
              </a:rPr>
              <a:t/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/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>		</a:t>
            </a:r>
            <a:r>
              <a:rPr lang="cs-CZ" dirty="0">
                <a:solidFill>
                  <a:srgbClr val="0070C0"/>
                </a:solidFill>
              </a:rPr>
              <a:t/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/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>		</a:t>
            </a:r>
            <a:r>
              <a:rPr lang="cs-CZ" dirty="0">
                <a:solidFill>
                  <a:srgbClr val="0070C0"/>
                </a:solidFill>
              </a:rPr>
              <a:t/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/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>		</a:t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/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>		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Obdélník 3">
            <a:hlinkClick r:id="rId2" action="ppaction://hlinksldjump"/>
          </p:cNvPr>
          <p:cNvSpPr/>
          <p:nvPr/>
        </p:nvSpPr>
        <p:spPr>
          <a:xfrm>
            <a:off x="2267744" y="3572137"/>
            <a:ext cx="1584176" cy="4320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Word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5" name="Obdélník 4">
            <a:hlinkClick r:id="rId3" action="ppaction://hlinksldjump"/>
          </p:cNvPr>
          <p:cNvSpPr/>
          <p:nvPr/>
        </p:nvSpPr>
        <p:spPr>
          <a:xfrm>
            <a:off x="2267744" y="4204478"/>
            <a:ext cx="1603270" cy="471532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Excel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6" name="Obdélník 5">
            <a:hlinkClick r:id="rId4" action="ppaction://hlinksldjump"/>
          </p:cNvPr>
          <p:cNvSpPr/>
          <p:nvPr/>
        </p:nvSpPr>
        <p:spPr>
          <a:xfrm>
            <a:off x="2267744" y="4799477"/>
            <a:ext cx="1584176" cy="5040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Power Point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Obdélník 6">
            <a:hlinkClick r:id="rId5" action="ppaction://hlinksldjump"/>
          </p:cNvPr>
          <p:cNvSpPr/>
          <p:nvPr/>
        </p:nvSpPr>
        <p:spPr>
          <a:xfrm>
            <a:off x="4499992" y="3500129"/>
            <a:ext cx="1565081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OneNote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Obdélník 7">
            <a:hlinkClick r:id="rId6" action="ppaction://hlinksldjump"/>
          </p:cNvPr>
          <p:cNvSpPr/>
          <p:nvPr/>
        </p:nvSpPr>
        <p:spPr>
          <a:xfrm>
            <a:off x="4499992" y="4204478"/>
            <a:ext cx="1565081" cy="4715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Outlook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Obdélník 8">
            <a:hlinkClick r:id="rId7" action="ppaction://hlinksldjump"/>
          </p:cNvPr>
          <p:cNvSpPr/>
          <p:nvPr/>
        </p:nvSpPr>
        <p:spPr>
          <a:xfrm>
            <a:off x="4499992" y="4799477"/>
            <a:ext cx="1565081" cy="504056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Publischer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0" name="Obdélník 9">
            <a:hlinkClick r:id="rId8" action="ppaction://hlinksldjump"/>
          </p:cNvPr>
          <p:cNvSpPr/>
          <p:nvPr/>
        </p:nvSpPr>
        <p:spPr>
          <a:xfrm>
            <a:off x="2267744" y="5661248"/>
            <a:ext cx="3797329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Nástroje systému MS Office 2010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1" name="Obdélník 10">
            <a:hlinkClick r:id="rId9" action="ppaction://hlinksldjump"/>
          </p:cNvPr>
          <p:cNvSpPr/>
          <p:nvPr/>
        </p:nvSpPr>
        <p:spPr>
          <a:xfrm>
            <a:off x="5282532" y="620688"/>
            <a:ext cx="2025772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Spuštění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4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548"/>
            <a:ext cx="9396536" cy="689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59832" y="476672"/>
            <a:ext cx="6084168" cy="136815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Aplikaci spustíme z nabídky programů Start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 nebo  z ikon zástupců programů na Ploše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1619672" y="1160748"/>
            <a:ext cx="6408712" cy="3636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467544" y="1340768"/>
            <a:ext cx="4608512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lačítko akce: Zpět nebo Předchozí 7">
            <a:hlinkClick r:id="rId3" action="ppaction://hlinksldjump" highlightClick="1"/>
          </p:cNvPr>
          <p:cNvSpPr/>
          <p:nvPr/>
        </p:nvSpPr>
        <p:spPr>
          <a:xfrm>
            <a:off x="8138864" y="6381328"/>
            <a:ext cx="100513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83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476672"/>
            <a:ext cx="8711039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Microsoft </a:t>
            </a:r>
            <a:r>
              <a:rPr lang="nl-NL" sz="2800" b="1" dirty="0" smtClean="0">
                <a:solidFill>
                  <a:srgbClr val="FF0000"/>
                </a:solidFill>
              </a:rPr>
              <a:t>Word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nl-NL" dirty="0" smtClean="0"/>
              <a:t>je </a:t>
            </a:r>
            <a:r>
              <a:rPr lang="nl-NL" dirty="0"/>
              <a:t>textový </a:t>
            </a:r>
            <a:r>
              <a:rPr lang="nl-NL" dirty="0" smtClean="0"/>
              <a:t>procesor</a:t>
            </a:r>
            <a:r>
              <a:rPr lang="cs-CZ" dirty="0" smtClean="0"/>
              <a:t> s příponou   </a:t>
            </a:r>
            <a:r>
              <a:rPr lang="cs-CZ" dirty="0" smtClean="0">
                <a:solidFill>
                  <a:srgbClr val="00B050"/>
                </a:solidFill>
              </a:rPr>
              <a:t>.</a:t>
            </a:r>
            <a:r>
              <a:rPr lang="cs-CZ" dirty="0" err="1" smtClean="0">
                <a:solidFill>
                  <a:srgbClr val="00B050"/>
                </a:solidFill>
              </a:rPr>
              <a:t>docx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>
                <a:solidFill>
                  <a:srgbClr val="00B050"/>
                </a:solidFill>
              </a:rPr>
              <a:t/>
            </a:r>
            <a:br>
              <a:rPr lang="cs-CZ" dirty="0">
                <a:solidFill>
                  <a:srgbClr val="00B050"/>
                </a:solidFill>
              </a:rPr>
            </a:br>
            <a:r>
              <a:rPr lang="cs-CZ" dirty="0"/>
              <a:t>Textový procesor je v informatice program (aplikace), který slouží k </a:t>
            </a:r>
            <a:r>
              <a:rPr lang="cs-CZ" dirty="0" smtClean="0"/>
              <a:t>vytváření</a:t>
            </a:r>
            <a:br>
              <a:rPr lang="cs-CZ" dirty="0" smtClean="0"/>
            </a:br>
            <a:r>
              <a:rPr lang="cs-CZ" dirty="0" smtClean="0"/>
              <a:t>formátovaného </a:t>
            </a:r>
            <a:r>
              <a:rPr lang="cs-CZ" dirty="0"/>
              <a:t>textu. Na rozdíl od textových editorů, </a:t>
            </a:r>
            <a:r>
              <a:rPr lang="cs-CZ" dirty="0" smtClean="0"/>
              <a:t>umožňují </a:t>
            </a:r>
            <a:r>
              <a:rPr lang="cs-CZ" dirty="0"/>
              <a:t>textové </a:t>
            </a:r>
            <a:r>
              <a:rPr lang="cs-CZ" dirty="0" smtClean="0"/>
              <a:t>procesory</a:t>
            </a:r>
            <a:br>
              <a:rPr lang="cs-CZ" dirty="0" smtClean="0"/>
            </a:br>
            <a:r>
              <a:rPr lang="cs-CZ" dirty="0" smtClean="0"/>
              <a:t>měnit </a:t>
            </a:r>
            <a:r>
              <a:rPr lang="cs-CZ" dirty="0"/>
              <a:t>vzhled </a:t>
            </a:r>
            <a:r>
              <a:rPr lang="cs-CZ" dirty="0" smtClean="0"/>
              <a:t> </a:t>
            </a:r>
            <a:r>
              <a:rPr lang="cs-CZ" dirty="0"/>
              <a:t>obsahu </a:t>
            </a:r>
            <a:r>
              <a:rPr lang="cs-CZ" dirty="0" smtClean="0"/>
              <a:t>dokumentu.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Kromě změny vzhledu dokumentu je možné do textu vkládat i </a:t>
            </a:r>
            <a:r>
              <a:rPr lang="cs-CZ" dirty="0" smtClean="0"/>
              <a:t>obrázky</a:t>
            </a:r>
            <a:r>
              <a:rPr lang="cs-CZ" dirty="0"/>
              <a:t>, </a:t>
            </a:r>
            <a:r>
              <a:rPr lang="cs-CZ" dirty="0" smtClean="0"/>
              <a:t>grafy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tabulky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Alternativou jsou: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z</a:t>
            </a:r>
            <a:r>
              <a:rPr lang="cs-CZ" dirty="0" smtClean="0"/>
              <a:t>  OpenOffice.org   - </a:t>
            </a:r>
            <a:r>
              <a:rPr lang="cs-CZ" dirty="0" err="1" smtClean="0"/>
              <a:t>Writer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r>
              <a:rPr lang="cs-CZ" dirty="0" smtClean="0"/>
              <a:t>z  Windows 7          -  </a:t>
            </a:r>
            <a:r>
              <a:rPr lang="cs-CZ" dirty="0" err="1" smtClean="0"/>
              <a:t>WordPad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Obdélník 2">
            <a:hlinkClick r:id="rId2" action="ppaction://hlinksldjump"/>
          </p:cNvPr>
          <p:cNvSpPr/>
          <p:nvPr/>
        </p:nvSpPr>
        <p:spPr>
          <a:xfrm>
            <a:off x="5148064" y="980728"/>
            <a:ext cx="1512168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</a:t>
            </a:r>
            <a:r>
              <a:rPr lang="cs-CZ" dirty="0" smtClean="0"/>
              <a:t>dkaz</a:t>
            </a:r>
            <a:endParaRPr lang="cs-CZ" dirty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5112060" y="3933056"/>
            <a:ext cx="1584176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5" name="Obdélník 4">
            <a:hlinkClick r:id="rId4" action="ppaction://hlinksldjump"/>
          </p:cNvPr>
          <p:cNvSpPr/>
          <p:nvPr/>
        </p:nvSpPr>
        <p:spPr>
          <a:xfrm>
            <a:off x="5112060" y="4437112"/>
            <a:ext cx="1584176" cy="2880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6" name="Tlačítko akce: Zpět nebo Předchozí 5">
            <a:hlinkClick r:id="rId5" action="ppaction://hlinksldjump" highlightClick="1"/>
          </p:cNvPr>
          <p:cNvSpPr/>
          <p:nvPr/>
        </p:nvSpPr>
        <p:spPr>
          <a:xfrm>
            <a:off x="8172400" y="6021288"/>
            <a:ext cx="862167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9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" y="34220"/>
            <a:ext cx="9127538" cy="682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8100392" y="5805264"/>
            <a:ext cx="93610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46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64"/>
            <a:ext cx="9144000" cy="652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8028384" y="6021288"/>
            <a:ext cx="1008112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32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8244408" y="6147566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99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404664"/>
            <a:ext cx="9001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Microsoft </a:t>
            </a:r>
            <a:r>
              <a:rPr lang="cs-CZ" sz="2800" b="1" dirty="0" smtClean="0">
                <a:solidFill>
                  <a:srgbClr val="FF0000"/>
                </a:solidFill>
              </a:rPr>
              <a:t>Excel</a:t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000" dirty="0" smtClean="0"/>
              <a:t>je </a:t>
            </a:r>
            <a:r>
              <a:rPr lang="cs-CZ" sz="2000" dirty="0"/>
              <a:t>tabulkový </a:t>
            </a:r>
            <a:r>
              <a:rPr lang="cs-CZ" sz="2000" dirty="0" smtClean="0"/>
              <a:t>procesor, to je program </a:t>
            </a:r>
            <a:r>
              <a:rPr lang="cs-CZ" sz="2000" dirty="0"/>
              <a:t>zpracovávající tabulku </a:t>
            </a:r>
            <a:r>
              <a:rPr lang="cs-CZ" sz="2000" dirty="0" smtClean="0"/>
              <a:t>informací.</a:t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jednotlivých buňkách mohou být uložena data </a:t>
            </a:r>
            <a:r>
              <a:rPr lang="cs-CZ" sz="2000" dirty="0" smtClean="0"/>
              <a:t>nebo vzorce </a:t>
            </a:r>
            <a:r>
              <a:rPr lang="cs-CZ" sz="2000" dirty="0"/>
              <a:t>počítající s </a:t>
            </a:r>
            <a:r>
              <a:rPr lang="cs-CZ" sz="2000" dirty="0" smtClean="0"/>
              <a:t>těmito daty</a:t>
            </a:r>
            <a:r>
              <a:rPr lang="cs-CZ" sz="2000" dirty="0"/>
              <a:t>. </a:t>
            </a:r>
            <a:r>
              <a:rPr lang="cs-CZ" sz="2000" dirty="0" smtClean="0"/>
              <a:t>V </a:t>
            </a:r>
            <a:r>
              <a:rPr lang="cs-CZ" sz="2000" dirty="0"/>
              <a:t>tom případě se v tabulce zobrazují data vypočtená ze vzorců</a:t>
            </a:r>
            <a:r>
              <a:rPr lang="cs-CZ" sz="2000" dirty="0" smtClean="0"/>
              <a:t>.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>
                <a:solidFill>
                  <a:srgbClr val="FF0000"/>
                </a:solidFill>
              </a:rPr>
              <a:t>Bezplatná </a:t>
            </a:r>
            <a:r>
              <a:rPr lang="cs-CZ" sz="2000" dirty="0"/>
              <a:t>alternativa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smtClean="0"/>
              <a:t>je : z </a:t>
            </a:r>
            <a:r>
              <a:rPr lang="cs-CZ" sz="2000" dirty="0"/>
              <a:t>OpenOffice.org </a:t>
            </a:r>
            <a:r>
              <a:rPr lang="cs-CZ" sz="2000" dirty="0" smtClean="0"/>
              <a:t>  </a:t>
            </a:r>
            <a:r>
              <a:rPr lang="cs-CZ" sz="2400" b="1" dirty="0" err="1" smtClean="0"/>
              <a:t>Calc</a:t>
            </a:r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3" name="Obdélník 2">
            <a:hlinkClick r:id="rId2" action="ppaction://hlinksldjump"/>
          </p:cNvPr>
          <p:cNvSpPr/>
          <p:nvPr/>
        </p:nvSpPr>
        <p:spPr>
          <a:xfrm>
            <a:off x="4427984" y="404664"/>
            <a:ext cx="1872208" cy="4320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4" name="Tlačítko akce: Zpět nebo Předchozí 3">
            <a:hlinkClick r:id="rId3" action="ppaction://hlinksldjump" highlightClick="1"/>
          </p:cNvPr>
          <p:cNvSpPr/>
          <p:nvPr/>
        </p:nvSpPr>
        <p:spPr>
          <a:xfrm>
            <a:off x="7812360" y="6237312"/>
            <a:ext cx="1008112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9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580</TotalTime>
  <Words>88</Words>
  <Application>Microsoft Office PowerPoint</Application>
  <PresentationFormat>Předvádění na obrazovce (4:3)</PresentationFormat>
  <Paragraphs>35</Paragraphs>
  <Slides>20</Slides>
  <Notes>1</Notes>
  <HiddenSlides>16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Aerodynamika</vt:lpstr>
      <vt:lpstr>MS Office 2010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výpočetní     techniky</dc:title>
  <dc:creator>zs skolni</dc:creator>
  <cp:lastModifiedBy>zs skolni</cp:lastModifiedBy>
  <cp:revision>61</cp:revision>
  <dcterms:created xsi:type="dcterms:W3CDTF">2011-09-16T08:12:36Z</dcterms:created>
  <dcterms:modified xsi:type="dcterms:W3CDTF">2014-11-24T08:27:56Z</dcterms:modified>
</cp:coreProperties>
</file>