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18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00" r:id="rId12"/>
    <p:sldId id="315" r:id="rId13"/>
    <p:sldId id="316" r:id="rId14"/>
    <p:sldId id="314" r:id="rId15"/>
    <p:sldId id="317" r:id="rId16"/>
    <p:sldId id="27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6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3A5ED-6F0A-494B-8A63-F8D1B37A69D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D63D5-4C24-41AC-B538-2AEB38B396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6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7524" y="1474862"/>
            <a:ext cx="8568952" cy="1793167"/>
          </a:xfrm>
        </p:spPr>
        <p:txBody>
          <a:bodyPr/>
          <a:lstStyle/>
          <a:p>
            <a:r>
              <a:rPr lang="cs-CZ" dirty="0" smtClean="0"/>
              <a:t>MS Word 2010 V.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Vkládání obrázků a</a:t>
            </a:r>
            <a:r>
              <a:rPr lang="cs-CZ" sz="2800" dirty="0"/>
              <a:t> </a:t>
            </a:r>
            <a:r>
              <a:rPr lang="cs-CZ" sz="2800" dirty="0" smtClean="0"/>
              <a:t>grafických objektů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Operace s obrázkem a grafickým objektem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826419" y="5733256"/>
            <a:ext cx="3486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VY_32_INOVACE_56_MS_Word_V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7531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6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" y="19472"/>
            <a:ext cx="9118037" cy="68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7308304" y="5805264"/>
            <a:ext cx="79208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4860032" y="1988840"/>
            <a:ext cx="3888432" cy="16561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Po kliknutí levým tlačítkem myši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na vybraný </a:t>
            </a:r>
            <a:r>
              <a:rPr lang="cs-CZ" dirty="0" smtClean="0">
                <a:solidFill>
                  <a:srgbClr val="FF0000"/>
                </a:solidFill>
              </a:rPr>
              <a:t>obrazec</a:t>
            </a:r>
            <a:r>
              <a:rPr lang="cs-CZ" dirty="0" smtClean="0">
                <a:solidFill>
                  <a:schemeClr val="tx1"/>
                </a:solidFill>
              </a:rPr>
              <a:t>, pak  můžeme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tahem myši a držením levého tlačítka </a:t>
            </a:r>
            <a:r>
              <a:rPr lang="cs-CZ" dirty="0" smtClean="0">
                <a:solidFill>
                  <a:srgbClr val="00B050"/>
                </a:solidFill>
              </a:rPr>
              <a:t>obrazec</a:t>
            </a:r>
            <a:r>
              <a:rPr lang="cs-CZ" dirty="0" smtClean="0">
                <a:solidFill>
                  <a:schemeClr val="tx1"/>
                </a:solidFill>
              </a:rPr>
              <a:t> vytvořit.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Veselý obličej 4"/>
          <p:cNvSpPr/>
          <p:nvPr/>
        </p:nvSpPr>
        <p:spPr>
          <a:xfrm>
            <a:off x="5057775" y="4221088"/>
            <a:ext cx="971550" cy="11525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491880" y="2636912"/>
            <a:ext cx="280831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5543550" y="3284984"/>
            <a:ext cx="612626" cy="93610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42"/>
            <a:ext cx="9118037" cy="68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547664" y="3812916"/>
            <a:ext cx="5328592" cy="18722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Pokud na vytvořený </a:t>
            </a:r>
            <a:r>
              <a:rPr lang="cs-CZ" dirty="0" smtClean="0">
                <a:solidFill>
                  <a:srgbClr val="FF0000"/>
                </a:solidFill>
              </a:rPr>
              <a:t>WordArt</a:t>
            </a:r>
            <a:r>
              <a:rPr lang="cs-CZ" dirty="0" smtClean="0">
                <a:solidFill>
                  <a:schemeClr val="tx1"/>
                </a:solidFill>
              </a:rPr>
              <a:t> klikneme levým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tlačítkem myši, vytvoří se </a:t>
            </a:r>
            <a:r>
              <a:rPr lang="cs-CZ" dirty="0" smtClean="0">
                <a:solidFill>
                  <a:srgbClr val="00B050"/>
                </a:solidFill>
              </a:rPr>
              <a:t>panel nástrojů</a:t>
            </a:r>
            <a:r>
              <a:rPr lang="cs-CZ" dirty="0" smtClean="0">
                <a:solidFill>
                  <a:schemeClr val="tx1"/>
                </a:solidFill>
              </a:rPr>
              <a:t>, kterým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můžeme WordArt upravovat.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3203848" y="2708920"/>
            <a:ext cx="1008112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5076056" y="260648"/>
            <a:ext cx="720080" cy="448837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lačítko akce: Zpět nebo Předchozí 6">
            <a:hlinkClick r:id="rId3" action="ppaction://hlinksldjump" highlightClick="1"/>
          </p:cNvPr>
          <p:cNvSpPr/>
          <p:nvPr/>
        </p:nvSpPr>
        <p:spPr>
          <a:xfrm>
            <a:off x="7164288" y="5805264"/>
            <a:ext cx="86409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2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6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331640" y="5157192"/>
            <a:ext cx="6264696" cy="10081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Grafy vkládáme do textu našich dokumentů pro názorné zobrazení našich  výpočtů  nebo  statistik (přehledů).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Tlačítko akce: Zpět nebo Předchozí 2">
            <a:hlinkClick r:id="rId3" action="ppaction://hlinksldjump" highlightClick="1"/>
          </p:cNvPr>
          <p:cNvSpPr/>
          <p:nvPr/>
        </p:nvSpPr>
        <p:spPr>
          <a:xfrm>
            <a:off x="7956376" y="5661248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62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6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528" y="2780928"/>
            <a:ext cx="4968552" cy="23762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Z nabídky </a:t>
            </a:r>
            <a:r>
              <a:rPr lang="cs-CZ" dirty="0" smtClean="0">
                <a:solidFill>
                  <a:srgbClr val="FF0000"/>
                </a:solidFill>
              </a:rPr>
              <a:t>Textové pole </a:t>
            </a:r>
            <a:r>
              <a:rPr lang="cs-CZ" dirty="0" smtClean="0">
                <a:solidFill>
                  <a:schemeClr val="tx1"/>
                </a:solidFill>
              </a:rPr>
              <a:t>vybereme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požadované umístění a klikneme levým tlačítkem myši na </a:t>
            </a:r>
            <a:r>
              <a:rPr lang="cs-CZ" dirty="0" smtClean="0">
                <a:solidFill>
                  <a:srgbClr val="00B050"/>
                </a:solidFill>
              </a:rPr>
              <a:t>obrázek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rgbClr val="00B05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2123728" y="980728"/>
            <a:ext cx="4176464" cy="27363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899592" y="2060848"/>
            <a:ext cx="7056784" cy="21602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lačítko akce: Dopředu nebo Další 8">
            <a:hlinkClick r:id="rId3" action="ppaction://hlinksldjump" highlightClick="1"/>
          </p:cNvPr>
          <p:cNvSpPr/>
          <p:nvPr/>
        </p:nvSpPr>
        <p:spPr>
          <a:xfrm>
            <a:off x="6804248" y="5733256"/>
            <a:ext cx="100811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07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" y="0"/>
            <a:ext cx="90831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139952" y="2636912"/>
            <a:ext cx="4752528" cy="15841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Po přenesení do dokumentu je kolem textu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aktivní rám </a:t>
            </a:r>
            <a:r>
              <a:rPr lang="cs-CZ" dirty="0" smtClean="0">
                <a:solidFill>
                  <a:schemeClr val="tx1"/>
                </a:solidFill>
              </a:rPr>
              <a:t>a můžeme text upravovat podle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potřeba v </a:t>
            </a:r>
            <a:r>
              <a:rPr lang="cs-CZ" dirty="0" smtClean="0">
                <a:solidFill>
                  <a:srgbClr val="00B050"/>
                </a:solidFill>
              </a:rPr>
              <a:t>Panelu kreslení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3347864" y="2636912"/>
            <a:ext cx="144016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6228184" y="332656"/>
            <a:ext cx="144016" cy="33123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lačítko akce: Zpět nebo Předchozí 8">
            <a:hlinkClick r:id="rId3" action="ppaction://hlinksldjump" highlightClick="1"/>
          </p:cNvPr>
          <p:cNvSpPr/>
          <p:nvPr/>
        </p:nvSpPr>
        <p:spPr>
          <a:xfrm>
            <a:off x="7452320" y="6093296"/>
            <a:ext cx="79208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84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" y="29019"/>
            <a:ext cx="9118037" cy="68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7812360" y="5661248"/>
            <a:ext cx="1080120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251520" y="3140968"/>
            <a:ext cx="3456384" cy="1440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Umístění obrázku nastavíme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z nabídky </a:t>
            </a:r>
            <a:r>
              <a:rPr lang="cs-CZ" dirty="0" smtClean="0">
                <a:solidFill>
                  <a:srgbClr val="FF0000"/>
                </a:solidFill>
              </a:rPr>
              <a:t>Pozice</a:t>
            </a:r>
            <a:r>
              <a:rPr lang="cs-CZ" dirty="0" smtClean="0">
                <a:solidFill>
                  <a:schemeClr val="tx1"/>
                </a:solidFill>
              </a:rPr>
              <a:t>, kliknutím myši na </a:t>
            </a:r>
            <a:r>
              <a:rPr lang="cs-CZ" dirty="0" smtClean="0">
                <a:solidFill>
                  <a:srgbClr val="00B050"/>
                </a:solidFill>
              </a:rPr>
              <a:t>vybraný</a:t>
            </a:r>
            <a:r>
              <a:rPr lang="cs-CZ" dirty="0" smtClean="0">
                <a:solidFill>
                  <a:schemeClr val="tx1"/>
                </a:solidFill>
              </a:rPr>
              <a:t> návrh.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979712" y="1052736"/>
            <a:ext cx="2808312" cy="2808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1979712" y="2636912"/>
            <a:ext cx="3384376" cy="14401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7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47667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5492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1874729"/>
            <a:ext cx="55983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dirty="0">
                <a:solidFill>
                  <a:srgbClr val="002060"/>
                </a:solidFill>
              </a:rPr>
              <a:t>Autor :         Trýzna  Stanislav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Školní rok :   2011/2012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Určeno pro : šestý ročník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Předmět:      informatika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Téma : základní orientace v ovládání MS Word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Způsob použití ve výuce:  výuková  prezentace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dirty="0">
                <a:solidFill>
                  <a:prstClr val="black"/>
                </a:solidFill>
              </a:rPr>
              <a:t> (</a:t>
            </a:r>
            <a:r>
              <a:rPr lang="cs-CZ" dirty="0">
                <a:solidFill>
                  <a:srgbClr val="FF0000"/>
                </a:solidFill>
              </a:rPr>
              <a:t>pro aktivní ukázky spouštějte v režimu pro čtení</a:t>
            </a:r>
            <a:r>
              <a:rPr lang="cs-CZ" dirty="0">
                <a:solidFill>
                  <a:prstClr val="black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8391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0170" y="404664"/>
            <a:ext cx="84969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Obrázky  a </a:t>
            </a:r>
            <a:r>
              <a:rPr lang="cs-CZ" sz="2400" dirty="0" smtClean="0">
                <a:solidFill>
                  <a:srgbClr val="FF0000"/>
                </a:solidFill>
                <a:hlinkClick r:id="rId2" action="ppaction://hlinksldjump"/>
              </a:rPr>
              <a:t>grafické objekty </a:t>
            </a:r>
            <a:r>
              <a:rPr lang="cs-CZ" sz="2400" dirty="0" smtClean="0">
                <a:solidFill>
                  <a:srgbClr val="FF0000"/>
                </a:solidFill>
              </a:rPr>
              <a:t>můžeme do dokumentu ve Word vkládat ze dvou zdrojů :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a)  </a:t>
            </a:r>
            <a:r>
              <a:rPr lang="cs-CZ" dirty="0" smtClean="0">
                <a:hlinkClick r:id="rId3" action="ppaction://hlinksldjump"/>
              </a:rPr>
              <a:t>Z Klipartu</a:t>
            </a:r>
            <a:r>
              <a:rPr lang="cs-CZ" dirty="0" smtClean="0"/>
              <a:t>, který je součástí balíku a webu MS Office. Tyto obrázky můžeme</a:t>
            </a:r>
            <a:br>
              <a:rPr lang="cs-CZ" dirty="0" smtClean="0"/>
            </a:br>
            <a:r>
              <a:rPr lang="cs-CZ" dirty="0" smtClean="0"/>
              <a:t>     bez problému vložit do dokumentu.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b)  </a:t>
            </a:r>
            <a:r>
              <a:rPr lang="cs-CZ" dirty="0" smtClean="0">
                <a:hlinkClick r:id="rId4" action="ppaction://hlinksldjump"/>
              </a:rPr>
              <a:t>Z externího zdroje  </a:t>
            </a:r>
            <a:r>
              <a:rPr lang="cs-CZ" dirty="0" smtClean="0"/>
              <a:t>můžeme použít obrázky, které jsme sami vytvořily nebo</a:t>
            </a:r>
            <a:br>
              <a:rPr lang="cs-CZ" dirty="0" smtClean="0"/>
            </a:br>
            <a:r>
              <a:rPr lang="cs-CZ" dirty="0" smtClean="0"/>
              <a:t>     ty které nepodléhají autorským právům, ale musí být uloženy </a:t>
            </a:r>
            <a:r>
              <a:rPr lang="cs-CZ" dirty="0" smtClean="0">
                <a:hlinkClick r:id="rId5" action="ppaction://hlinksldjump"/>
              </a:rPr>
              <a:t>ve formátu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/>
              <a:t>     který Word podporuje.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>
                <a:solidFill>
                  <a:srgbClr val="00B050"/>
                </a:solidFill>
              </a:rPr>
              <a:t>Obrázky dělíme do dvou skupin: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Vektorové – jsou složeny z křivek, které jsou matematicky propočítány , </a:t>
            </a:r>
            <a:br>
              <a:rPr lang="cs-CZ" dirty="0" smtClean="0"/>
            </a:br>
            <a:r>
              <a:rPr lang="cs-CZ" dirty="0" smtClean="0"/>
              <a:t>    a proto zachovávají ostrost a tvar při jakémkoliv zvětšení. Příkladem je </a:t>
            </a:r>
            <a:br>
              <a:rPr lang="cs-CZ" dirty="0" smtClean="0"/>
            </a:br>
            <a:r>
              <a:rPr lang="cs-CZ" dirty="0" smtClean="0"/>
              <a:t>    klipart. Nevýhodou je nemožnost vytvořit vektorovou fotografii.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2. Rastrové – jsou složeny z bodů, které jsou poskládány jeden vedle druhého.</a:t>
            </a:r>
            <a:br>
              <a:rPr lang="cs-CZ" dirty="0" smtClean="0"/>
            </a:br>
            <a:r>
              <a:rPr lang="cs-CZ" dirty="0" smtClean="0"/>
              <a:t>    Nevýhodou rastrového  obrázku je snížení kvality při zvětšování. Příkladem</a:t>
            </a:r>
            <a:br>
              <a:rPr lang="cs-CZ" dirty="0" smtClean="0"/>
            </a:br>
            <a:r>
              <a:rPr lang="cs-CZ" dirty="0" smtClean="0"/>
              <a:t>    jsou skenované obrázky a fotografie.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0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" y="0"/>
            <a:ext cx="91844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79034" y="2958706"/>
            <a:ext cx="6299398" cy="3888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Při vložení obrázku z Klipartu MS Office postupujeme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takto: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1. Nastavíme </a:t>
            </a:r>
            <a:r>
              <a:rPr lang="cs-CZ" dirty="0" smtClean="0">
                <a:solidFill>
                  <a:srgbClr val="FF0000"/>
                </a:solidFill>
              </a:rPr>
              <a:t>kurzor</a:t>
            </a:r>
            <a:r>
              <a:rPr lang="cs-CZ" dirty="0" smtClean="0">
                <a:solidFill>
                  <a:schemeClr val="tx1"/>
                </a:solidFill>
              </a:rPr>
              <a:t> na místo, kam chceme obrázek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umístit.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2. V nabídce </a:t>
            </a:r>
            <a:r>
              <a:rPr lang="cs-CZ" dirty="0" smtClean="0">
                <a:solidFill>
                  <a:srgbClr val="00B050"/>
                </a:solidFill>
              </a:rPr>
              <a:t>Vložení</a:t>
            </a:r>
            <a:r>
              <a:rPr lang="cs-CZ" dirty="0" smtClean="0">
                <a:solidFill>
                  <a:schemeClr val="tx1"/>
                </a:solidFill>
              </a:rPr>
              <a:t> klikneme na </a:t>
            </a:r>
            <a:r>
              <a:rPr lang="cs-CZ" dirty="0" smtClean="0">
                <a:solidFill>
                  <a:srgbClr val="FFC000"/>
                </a:solidFill>
              </a:rPr>
              <a:t>Klipart</a:t>
            </a:r>
            <a:r>
              <a:rPr lang="cs-CZ" dirty="0" smtClean="0">
                <a:solidFill>
                  <a:schemeClr val="tx1"/>
                </a:solidFill>
              </a:rPr>
              <a:t> a vpravo se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objeví nabídka </a:t>
            </a:r>
            <a:r>
              <a:rPr lang="cs-CZ" dirty="0" smtClean="0">
                <a:solidFill>
                  <a:srgbClr val="7030A0"/>
                </a:solidFill>
              </a:rPr>
              <a:t>Klipart</a:t>
            </a:r>
            <a:r>
              <a:rPr lang="cs-CZ" dirty="0" smtClean="0">
                <a:solidFill>
                  <a:schemeClr val="tx1"/>
                </a:solidFill>
              </a:rPr>
              <a:t>, která nabízí vyhledání ze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dvou zdrojů : a) Z instalovaného MS Office v řádku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</a:t>
            </a:r>
            <a:r>
              <a:rPr lang="cs-CZ" dirty="0" smtClean="0">
                <a:solidFill>
                  <a:srgbClr val="C00000"/>
                </a:solidFill>
              </a:rPr>
              <a:t>Hledat</a:t>
            </a:r>
            <a:r>
              <a:rPr lang="cs-CZ" dirty="0" smtClean="0">
                <a:solidFill>
                  <a:schemeClr val="tx1"/>
                </a:solidFill>
              </a:rPr>
              <a:t> se zadáním oboru činnosti nebo námětu. Zobrazí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se </a:t>
            </a:r>
            <a:r>
              <a:rPr lang="cs-CZ" dirty="0" smtClean="0">
                <a:solidFill>
                  <a:srgbClr val="0070C0"/>
                </a:solidFill>
              </a:rPr>
              <a:t>nabídka</a:t>
            </a:r>
            <a:r>
              <a:rPr lang="cs-CZ" dirty="0" smtClean="0">
                <a:solidFill>
                  <a:schemeClr val="tx1"/>
                </a:solidFill>
              </a:rPr>
              <a:t> vybraných klipartů.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                      b) Z </a:t>
            </a:r>
            <a:r>
              <a:rPr lang="cs-CZ" dirty="0" smtClean="0">
                <a:solidFill>
                  <a:srgbClr val="FF0000"/>
                </a:solidFill>
              </a:rPr>
              <a:t>webu Office.com</a:t>
            </a:r>
            <a:r>
              <a:rPr lang="cs-CZ" dirty="0" smtClean="0">
                <a:solidFill>
                  <a:schemeClr val="tx1"/>
                </a:solidFill>
              </a:rPr>
              <a:t>. Po připojení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vybereme z nabídky požadovaný klipart.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3.  </a:t>
            </a:r>
            <a:r>
              <a:rPr lang="cs-CZ" dirty="0" smtClean="0">
                <a:solidFill>
                  <a:schemeClr val="tx1"/>
                </a:solidFill>
                <a:hlinkClick r:id="rId3" action="ppaction://hlinksldjump"/>
              </a:rPr>
              <a:t>Kliknutím</a:t>
            </a:r>
            <a:r>
              <a:rPr lang="cs-CZ" dirty="0" smtClean="0">
                <a:solidFill>
                  <a:schemeClr val="tx1"/>
                </a:solidFill>
              </a:rPr>
              <a:t> na obrázek se klipart překopíruje na místo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 kurzoru.</a:t>
            </a:r>
            <a:br>
              <a:rPr lang="cs-CZ" dirty="0" smtClean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1403648" y="2780928"/>
            <a:ext cx="792088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1547664" y="476672"/>
            <a:ext cx="504056" cy="3600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2339752" y="1124744"/>
            <a:ext cx="2016224" cy="295232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2843808" y="1484784"/>
            <a:ext cx="4320480" cy="295232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1187624" y="1844824"/>
            <a:ext cx="6336704" cy="30580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1799692" y="4221088"/>
            <a:ext cx="53645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4355976" y="5517232"/>
            <a:ext cx="2808312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lačítko akce: Zpět nebo Předchozí 20">
            <a:hlinkClick r:id="rId4" action="ppaction://hlinksldjump" highlightClick="1"/>
          </p:cNvPr>
          <p:cNvSpPr/>
          <p:nvPr/>
        </p:nvSpPr>
        <p:spPr>
          <a:xfrm>
            <a:off x="8244408" y="6381328"/>
            <a:ext cx="648072" cy="46581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2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 flipV="1">
            <a:off x="2843808" y="4437112"/>
            <a:ext cx="41044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lačítko akce: Zpět nebo Předchozí 4">
            <a:hlinkClick r:id="rId3" action="ppaction://hlinksldjump" highlightClick="1"/>
          </p:cNvPr>
          <p:cNvSpPr/>
          <p:nvPr/>
        </p:nvSpPr>
        <p:spPr>
          <a:xfrm>
            <a:off x="8172400" y="6381328"/>
            <a:ext cx="792088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411760" y="1268760"/>
            <a:ext cx="4392488" cy="1440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Obrázek můžeme vložit do dokumentu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na volné místo nebo vložíme  obrázek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do </a:t>
            </a:r>
            <a:r>
              <a:rPr lang="cs-CZ" dirty="0" smtClean="0">
                <a:solidFill>
                  <a:schemeClr val="tx1"/>
                </a:solidFill>
                <a:hlinkClick r:id="rId4" action="ppaction://hlinksldjump"/>
              </a:rPr>
              <a:t>textu</a:t>
            </a:r>
            <a:r>
              <a:rPr lang="cs-CZ" dirty="0" smtClean="0">
                <a:solidFill>
                  <a:schemeClr val="tx1"/>
                </a:solidFill>
              </a:rPr>
              <a:t>. 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2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18288"/>
              </p:ext>
            </p:extLst>
          </p:nvPr>
        </p:nvGraphicFramePr>
        <p:xfrm>
          <a:off x="449842" y="1628800"/>
          <a:ext cx="5765563" cy="4125123"/>
        </p:xfrm>
        <a:graphic>
          <a:graphicData uri="http://schemas.openxmlformats.org/drawingml/2006/table">
            <a:tbl>
              <a:tblPr/>
              <a:tblGrid>
                <a:gridCol w="2913267"/>
                <a:gridCol w="2852296"/>
              </a:tblGrid>
              <a:tr h="208139"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 dirty="0">
                          <a:solidFill>
                            <a:srgbClr val="00B050"/>
                          </a:solidFill>
                        </a:rPr>
                        <a:t>Typ souboru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>
                          <a:solidFill>
                            <a:srgbClr val="00B050"/>
                          </a:solidFill>
                        </a:rPr>
                        <a:t>Přípona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243"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>
                          <a:solidFill>
                            <a:srgbClr val="00B050"/>
                          </a:solidFill>
                        </a:rPr>
                        <a:t>Metasoubor systému Windows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>
                          <a:solidFill>
                            <a:srgbClr val="00B050"/>
                          </a:solidFill>
                        </a:rPr>
                        <a:t>EMF, WMF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139"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 dirty="0">
                          <a:solidFill>
                            <a:srgbClr val="00B050"/>
                          </a:solidFill>
                        </a:rPr>
                        <a:t>Rastrový obrázek Windows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>
                          <a:solidFill>
                            <a:srgbClr val="00B050"/>
                          </a:solidFill>
                        </a:rPr>
                        <a:t>BMP, DIB, RLE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139"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>
                          <a:solidFill>
                            <a:srgbClr val="00B050"/>
                          </a:solidFill>
                        </a:rPr>
                        <a:t>Grafický metasoubor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>
                          <a:solidFill>
                            <a:srgbClr val="00B050"/>
                          </a:solidFill>
                        </a:rPr>
                        <a:t>CGM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139"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>
                          <a:solidFill>
                            <a:srgbClr val="00B050"/>
                          </a:solidFill>
                        </a:rPr>
                        <a:t>Formát GIF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>
                          <a:solidFill>
                            <a:srgbClr val="00B050"/>
                          </a:solidFill>
                        </a:rPr>
                        <a:t>GIF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243"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baseline="0">
                          <a:solidFill>
                            <a:srgbClr val="00B050"/>
                          </a:solidFill>
                        </a:rPr>
                        <a:t>Soubor ve formátu Joint Photographic Experts Group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>
                          <a:solidFill>
                            <a:srgbClr val="00B050"/>
                          </a:solidFill>
                        </a:rPr>
                        <a:t>JPG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139"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>
                          <a:solidFill>
                            <a:srgbClr val="00B050"/>
                          </a:solidFill>
                        </a:rPr>
                        <a:t>Formát PNG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>
                          <a:solidFill>
                            <a:srgbClr val="00B050"/>
                          </a:solidFill>
                        </a:rPr>
                        <a:t>PNG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243"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>
                          <a:solidFill>
                            <a:srgbClr val="00B050"/>
                          </a:solidFill>
                        </a:rPr>
                        <a:t>Soubor ve formátu Macintosh PICT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>
                          <a:solidFill>
                            <a:srgbClr val="00B050"/>
                          </a:solidFill>
                        </a:rPr>
                        <a:t>PCT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243"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baseline="0">
                          <a:solidFill>
                            <a:srgbClr val="00B050"/>
                          </a:solidFill>
                        </a:rPr>
                        <a:t>Formát TIFF (Tagged Image File Format)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>
                          <a:solidFill>
                            <a:srgbClr val="00B050"/>
                          </a:solidFill>
                        </a:rPr>
                        <a:t>TIF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243"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>
                          <a:solidFill>
                            <a:srgbClr val="00B050"/>
                          </a:solidFill>
                        </a:rPr>
                        <a:t>Soubor ve formátu Vector Markup Language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>
                          <a:solidFill>
                            <a:srgbClr val="00B050"/>
                          </a:solidFill>
                        </a:rPr>
                        <a:t>VML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243"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>
                          <a:solidFill>
                            <a:srgbClr val="00B050"/>
                          </a:solidFill>
                        </a:rPr>
                        <a:t>Soubor ve formátu Microsoft Windows Media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b="1" i="0" baseline="0" dirty="0">
                          <a:solidFill>
                            <a:srgbClr val="00B050"/>
                          </a:solidFill>
                        </a:rPr>
                        <a:t>AVI, ASF, ASX, RMI, WMA, WAX, WAV</a:t>
                      </a:r>
                    </a:p>
                  </a:txBody>
                  <a:tcPr marL="56049" marR="56049" marT="28024" marB="280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4918" y="412956"/>
            <a:ext cx="5932714" cy="3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5395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 Galerie médií lze přidat následující typy souborů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Tlačítko akce: Zpět nebo Předchozí 3">
            <a:hlinkClick r:id="rId2" action="ppaction://hlinksldjump" highlightClick="1"/>
          </p:cNvPr>
          <p:cNvSpPr/>
          <p:nvPr/>
        </p:nvSpPr>
        <p:spPr>
          <a:xfrm>
            <a:off x="7812360" y="6309320"/>
            <a:ext cx="792088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3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" y="0"/>
            <a:ext cx="90680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34" y="1340768"/>
            <a:ext cx="4381455" cy="336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048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3429000"/>
            <a:ext cx="4680520" cy="26642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Při vložení obrázku z externího zdroje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postupujeme takto: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1. Nastavíme </a:t>
            </a:r>
            <a:r>
              <a:rPr lang="cs-CZ" dirty="0" smtClean="0">
                <a:solidFill>
                  <a:srgbClr val="FF0000"/>
                </a:solidFill>
              </a:rPr>
              <a:t>kurzor</a:t>
            </a:r>
            <a:r>
              <a:rPr lang="cs-CZ" dirty="0" smtClean="0">
                <a:solidFill>
                  <a:schemeClr val="tx1"/>
                </a:solidFill>
              </a:rPr>
              <a:t> na vybrané místo.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2. V nabídce Vložení vybereme  </a:t>
            </a:r>
            <a:r>
              <a:rPr lang="cs-CZ" dirty="0" smtClean="0">
                <a:solidFill>
                  <a:srgbClr val="FFC000"/>
                </a:solidFill>
              </a:rPr>
              <a:t>Obrázek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3. Z nabídky </a:t>
            </a:r>
            <a:r>
              <a:rPr lang="cs-CZ" dirty="0" smtClean="0">
                <a:solidFill>
                  <a:srgbClr val="00B050"/>
                </a:solidFill>
              </a:rPr>
              <a:t>Vložit</a:t>
            </a:r>
            <a:r>
              <a:rPr lang="cs-CZ" dirty="0" smtClean="0">
                <a:solidFill>
                  <a:schemeClr val="tx1"/>
                </a:solidFill>
              </a:rPr>
              <a:t> obrázek  vybereme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potřebný </a:t>
            </a:r>
            <a:r>
              <a:rPr lang="cs-CZ" dirty="0" smtClean="0">
                <a:solidFill>
                  <a:srgbClr val="7030A0"/>
                </a:solidFill>
              </a:rPr>
              <a:t>soubor</a:t>
            </a:r>
            <a:r>
              <a:rPr lang="cs-CZ" dirty="0" smtClean="0">
                <a:solidFill>
                  <a:schemeClr val="tx1"/>
                </a:solidFill>
              </a:rPr>
              <a:t> a potvrdíme </a:t>
            </a:r>
            <a:r>
              <a:rPr lang="cs-CZ" dirty="0" smtClean="0">
                <a:solidFill>
                  <a:srgbClr val="FF0000"/>
                </a:solidFill>
              </a:rPr>
              <a:t>Vložit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4. </a:t>
            </a:r>
            <a:r>
              <a:rPr lang="cs-CZ" dirty="0" smtClean="0">
                <a:solidFill>
                  <a:schemeClr val="tx1"/>
                </a:solidFill>
                <a:hlinkClick r:id="rId5" action="ppaction://hlinksldjump"/>
              </a:rPr>
              <a:t>Soubor</a:t>
            </a:r>
            <a:r>
              <a:rPr lang="cs-CZ" dirty="0" smtClean="0">
                <a:solidFill>
                  <a:schemeClr val="tx1"/>
                </a:solidFill>
              </a:rPr>
              <a:t> se překopíruje na místo kurzoru.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1800076" y="2347168"/>
            <a:ext cx="252413" cy="20179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1926282" y="1052736"/>
            <a:ext cx="2141662" cy="365298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2052489" y="1484784"/>
            <a:ext cx="3383607" cy="345638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2052489" y="2347168"/>
            <a:ext cx="3959671" cy="295404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4067944" y="4437112"/>
            <a:ext cx="360040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lačítko akce: Zpět nebo Předchozí 12">
            <a:hlinkClick r:id="rId6" action="ppaction://hlinksldjump" highlightClick="1"/>
          </p:cNvPr>
          <p:cNvSpPr/>
          <p:nvPr/>
        </p:nvSpPr>
        <p:spPr>
          <a:xfrm>
            <a:off x="7668344" y="6093296"/>
            <a:ext cx="86409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9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02" y="2990"/>
            <a:ext cx="9184402" cy="68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7812360" y="6093296"/>
            <a:ext cx="93610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4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332656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Ke grafickým objektům také patří</a:t>
            </a:r>
            <a:r>
              <a:rPr lang="cs-CZ" dirty="0" smtClean="0">
                <a:solidFill>
                  <a:srgbClr val="FF0000"/>
                </a:solidFill>
              </a:rPr>
              <a:t>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solidFill>
                  <a:srgbClr val="00B050"/>
                </a:solidFill>
                <a:hlinkClick r:id="rId2" action="ppaction://hlinksldjump"/>
              </a:rPr>
              <a:t>1. WordArt</a:t>
            </a:r>
            <a:r>
              <a:rPr lang="cs-CZ" sz="2400" dirty="0" smtClean="0">
                <a:solidFill>
                  <a:srgbClr val="00B050"/>
                </a:solidFill>
              </a:rPr>
              <a:t/>
            </a:r>
            <a:br>
              <a:rPr lang="cs-CZ" sz="2400" dirty="0" smtClean="0">
                <a:solidFill>
                  <a:srgbClr val="00B05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hlinkClick r:id="rId3" action="ppaction://hlinksldjump"/>
              </a:rPr>
              <a:t>2. Obrazce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hlinkClick r:id="rId4" action="ppaction://hlinksldjump"/>
              </a:rPr>
              <a:t>3. Grafy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>
                <a:hlinkClick r:id="rId5" action="ppaction://hlinksldjump"/>
              </a:rPr>
              <a:t>4. Textové pole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 těmito grafickými objekty pracujeme podobně jako s klipartem nebo fotografií.</a:t>
            </a:r>
            <a:endParaRPr lang="cs-CZ" dirty="0"/>
          </a:p>
        </p:txBody>
      </p:sp>
      <p:sp>
        <p:nvSpPr>
          <p:cNvPr id="3" name="Tlačítko akce: Zpět nebo Předchozí 2">
            <a:hlinkClick r:id="rId6" action="ppaction://hlinksldjump" highlightClick="1"/>
          </p:cNvPr>
          <p:cNvSpPr/>
          <p:nvPr/>
        </p:nvSpPr>
        <p:spPr>
          <a:xfrm>
            <a:off x="6876256" y="5805264"/>
            <a:ext cx="1080120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9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692</TotalTime>
  <Words>186</Words>
  <Application>Microsoft Office PowerPoint</Application>
  <PresentationFormat>Předvádění na obrazovce (4:3)</PresentationFormat>
  <Paragraphs>38</Paragraphs>
  <Slides>16</Slides>
  <Notes>0</Notes>
  <HiddenSlides>12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Aerodynamika</vt:lpstr>
      <vt:lpstr>MS Word 2010 V.  Vkládání obrázků a grafických objektů  Operace s obrázkem a grafickým objektem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Periferie PC</dc:title>
  <dc:creator>zs skolni</dc:creator>
  <cp:lastModifiedBy>zs skolni</cp:lastModifiedBy>
  <cp:revision>71</cp:revision>
  <dcterms:created xsi:type="dcterms:W3CDTF">2011-10-14T09:04:51Z</dcterms:created>
  <dcterms:modified xsi:type="dcterms:W3CDTF">2014-11-24T08:29:36Z</dcterms:modified>
</cp:coreProperties>
</file>