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28" r:id="rId3"/>
    <p:sldId id="313" r:id="rId4"/>
    <p:sldId id="314" r:id="rId5"/>
    <p:sldId id="316" r:id="rId6"/>
    <p:sldId id="315" r:id="rId7"/>
    <p:sldId id="317" r:id="rId8"/>
    <p:sldId id="318" r:id="rId9"/>
    <p:sldId id="319" r:id="rId10"/>
    <p:sldId id="300" r:id="rId11"/>
    <p:sldId id="320" r:id="rId12"/>
    <p:sldId id="321" r:id="rId13"/>
    <p:sldId id="322" r:id="rId14"/>
    <p:sldId id="326" r:id="rId15"/>
    <p:sldId id="323" r:id="rId16"/>
    <p:sldId id="324" r:id="rId17"/>
    <p:sldId id="325" r:id="rId18"/>
    <p:sldId id="327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A5ED-6F0A-494B-8A63-F8D1B37A69D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63D5-4C24-41AC-B538-2AEB38B396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.xml"/><Relationship Id="rId3" Type="http://schemas.openxmlformats.org/officeDocument/2006/relationships/hyperlink" Target="NULL" TargetMode="External"/><Relationship Id="rId7" Type="http://schemas.openxmlformats.org/officeDocument/2006/relationships/slide" Target="slide7.xml"/><Relationship Id="rId12" Type="http://schemas.openxmlformats.org/officeDocument/2006/relationships/hyperlink" Target="NULL" TargetMode="External"/><Relationship Id="rId2" Type="http://schemas.openxmlformats.org/officeDocument/2006/relationships/hyperlink" Target="shortcut:%25systemroot%25\system32\mspaint.exe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10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3" y="3132290"/>
            <a:ext cx="8568952" cy="1793167"/>
          </a:xfrm>
        </p:spPr>
        <p:txBody>
          <a:bodyPr/>
          <a:lstStyle/>
          <a:p>
            <a:r>
              <a:rPr lang="cs-CZ" dirty="0" smtClean="0"/>
              <a:t>MS Malování I.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699792" y="5589240"/>
            <a:ext cx="3790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VY_32_INOVACE_57_MS_Malovani_I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76672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640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Kreslení různých </a:t>
            </a:r>
            <a:r>
              <a:rPr lang="cs-CZ" sz="2400" b="1" dirty="0" smtClean="0">
                <a:solidFill>
                  <a:srgbClr val="FF0000"/>
                </a:solidFill>
              </a:rPr>
              <a:t>tvarů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dirty="0"/>
              <a:t>V programu Malování lze do obrázku přidávat různé tvary. Mezi předdefinované tvary patří jak tradiční tvary - obdélníky, elipsy, trojúhelníky a šipky - tak zábavné a neobvyklé tvary, jako je srdce, blesk nebo </a:t>
            </a:r>
            <a:r>
              <a:rPr lang="cs-CZ" dirty="0" smtClean="0"/>
              <a:t>popisky. </a:t>
            </a:r>
            <a:br>
              <a:rPr lang="cs-CZ" dirty="0" smtClean="0"/>
            </a:br>
            <a:r>
              <a:rPr lang="cs-CZ" dirty="0" smtClean="0"/>
              <a:t>Chcete-li </a:t>
            </a:r>
            <a:r>
              <a:rPr lang="cs-CZ" dirty="0"/>
              <a:t>si vytvořit vlastní tvar, můžete použít nástroj Mnohoúhelník 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hlinkClick r:id="rId2" action="ppaction://hlinksldjump"/>
              </a:rPr>
              <a:t>Předdefinované tvary</a:t>
            </a:r>
            <a:br>
              <a:rPr lang="cs-CZ" dirty="0" smtClean="0">
                <a:hlinkClick r:id="rId2" action="ppaction://hlinksldjump"/>
              </a:rPr>
            </a:br>
            <a:r>
              <a:rPr lang="cs-CZ" dirty="0" smtClean="0">
                <a:hlinkClick r:id="rId2" action="ppaction://hlinksldjump"/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smtClean="0">
                <a:hlinkClick r:id="rId3" action="ppaction://hlinksldjump"/>
              </a:rPr>
              <a:t>Mnohoúhelník</a:t>
            </a:r>
            <a:r>
              <a:rPr lang="cs-CZ" dirty="0" smtClean="0"/>
              <a:t> 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 smtClean="0"/>
              <a:t>                    umožňuje </a:t>
            </a:r>
            <a:r>
              <a:rPr lang="cs-CZ" dirty="0"/>
              <a:t>vytvářet vlastní tvary s libovolným počtem stran.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7308304" y="6237312"/>
            <a:ext cx="115212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2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8"/>
            <a:ext cx="92137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3435178"/>
            <a:ext cx="8352928" cy="28522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rgbClr val="7030A0"/>
                </a:solidFill>
              </a:rPr>
              <a:t>V programu Malování je možné kreslit různé typy předem připravených </a:t>
            </a:r>
            <a:r>
              <a:rPr lang="cs-CZ" dirty="0" smtClean="0">
                <a:solidFill>
                  <a:srgbClr val="7030A0"/>
                </a:solidFill>
              </a:rPr>
              <a:t>tvarů</a:t>
            </a:r>
            <a:r>
              <a:rPr lang="cs-CZ" dirty="0">
                <a:solidFill>
                  <a:srgbClr val="7030A0"/>
                </a:solidFill>
              </a:rPr>
              <a:t>:</a:t>
            </a:r>
            <a:r>
              <a:rPr lang="cs-CZ" dirty="0" smtClean="0">
                <a:solidFill>
                  <a:srgbClr val="7030A0"/>
                </a:solidFill>
              </a:rPr>
              <a:t/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/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sz="1600" dirty="0" smtClean="0">
                <a:solidFill>
                  <a:srgbClr val="7030A0"/>
                </a:solidFill>
              </a:rPr>
              <a:t>Úsečka, Křivka, Ovál, Obdélník </a:t>
            </a:r>
            <a:r>
              <a:rPr lang="cs-CZ" sz="1600" dirty="0">
                <a:solidFill>
                  <a:srgbClr val="7030A0"/>
                </a:solidFill>
              </a:rPr>
              <a:t>a Zaoblený obdélník </a:t>
            </a:r>
          </a:p>
          <a:p>
            <a:r>
              <a:rPr lang="cs-CZ" sz="1600" dirty="0">
                <a:solidFill>
                  <a:srgbClr val="7030A0"/>
                </a:solidFill>
              </a:rPr>
              <a:t>Trojúhelník a Pravoúhlý trojúhelník</a:t>
            </a:r>
          </a:p>
          <a:p>
            <a:r>
              <a:rPr lang="cs-CZ" sz="1600" dirty="0" smtClean="0">
                <a:solidFill>
                  <a:srgbClr val="7030A0"/>
                </a:solidFill>
              </a:rPr>
              <a:t>Kosočtverec, Pětiúhelník, Šestiúhelník</a:t>
            </a:r>
            <a:endParaRPr lang="cs-CZ" sz="1600" dirty="0">
              <a:solidFill>
                <a:srgbClr val="7030A0"/>
              </a:solidFill>
            </a:endParaRPr>
          </a:p>
          <a:p>
            <a:r>
              <a:rPr lang="cs-CZ" sz="1600" dirty="0">
                <a:solidFill>
                  <a:srgbClr val="7030A0"/>
                </a:solidFill>
              </a:rPr>
              <a:t>Šipky (Šipka doprava, Šipka doleva, Šipka nahoru, Šipka dolů)</a:t>
            </a:r>
          </a:p>
          <a:p>
            <a:r>
              <a:rPr lang="cs-CZ" sz="1600" dirty="0">
                <a:solidFill>
                  <a:srgbClr val="7030A0"/>
                </a:solidFill>
              </a:rPr>
              <a:t>Hvězdy (Čtyřcípá hvězda, Pěticípá hvězda, Šesticípá hvězda)</a:t>
            </a:r>
          </a:p>
          <a:p>
            <a:r>
              <a:rPr lang="cs-CZ" sz="1600" dirty="0">
                <a:solidFill>
                  <a:srgbClr val="7030A0"/>
                </a:solidFill>
              </a:rPr>
              <a:t>Popisky (Zaoblený obdélníkový popisek, Oválný popisek, Obláček)</a:t>
            </a:r>
          </a:p>
          <a:p>
            <a:r>
              <a:rPr lang="cs-CZ" sz="1600" dirty="0" smtClean="0">
                <a:solidFill>
                  <a:srgbClr val="7030A0"/>
                </a:solidFill>
              </a:rPr>
              <a:t>Srdce, Blesk</a:t>
            </a:r>
            <a:br>
              <a:rPr lang="cs-CZ" sz="1600" dirty="0" smtClean="0">
                <a:solidFill>
                  <a:srgbClr val="7030A0"/>
                </a:solidFill>
              </a:rPr>
            </a:br>
            <a:r>
              <a:rPr lang="cs-CZ" sz="1600" dirty="0" smtClean="0">
                <a:solidFill>
                  <a:srgbClr val="FF0000"/>
                </a:solidFill>
              </a:rPr>
              <a:t>Editujeme stejně jako úsečku a křivku.</a:t>
            </a:r>
            <a:endParaRPr lang="cs-CZ" sz="1600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7524328" y="6287398"/>
            <a:ext cx="1296144" cy="45397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3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98" y="12138"/>
            <a:ext cx="92077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1" y="3933056"/>
            <a:ext cx="9143999" cy="2921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</a:rPr>
              <a:t/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1. Na </a:t>
            </a:r>
            <a:r>
              <a:rPr lang="cs-CZ" sz="1400" dirty="0">
                <a:solidFill>
                  <a:schemeClr val="tx1"/>
                </a:solidFill>
              </a:rPr>
              <a:t>kartě Domů ve skupině Tvary klikněte na nástroj </a:t>
            </a:r>
            <a:r>
              <a:rPr lang="cs-CZ" sz="1400" dirty="0">
                <a:solidFill>
                  <a:srgbClr val="FF0000"/>
                </a:solidFill>
              </a:rPr>
              <a:t>Mnohoúhelník</a:t>
            </a:r>
            <a:r>
              <a:rPr lang="cs-CZ" sz="1400" dirty="0">
                <a:solidFill>
                  <a:schemeClr val="tx1"/>
                </a:solidFill>
              </a:rPr>
              <a:t> .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2. Chcete-li </a:t>
            </a:r>
            <a:r>
              <a:rPr lang="cs-CZ" sz="1400" dirty="0">
                <a:solidFill>
                  <a:schemeClr val="tx1"/>
                </a:solidFill>
              </a:rPr>
              <a:t>nakreslit mnohoúhelník, přetažením ukazatele nakreslete rovnou čáru. Pak klikněte </a:t>
            </a:r>
            <a:r>
              <a:rPr lang="cs-CZ" sz="1400" dirty="0" smtClean="0">
                <a:solidFill>
                  <a:schemeClr val="tx1"/>
                </a:solidFill>
              </a:rPr>
              <a:t>na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 </a:t>
            </a:r>
            <a:r>
              <a:rPr lang="cs-CZ" sz="1400" dirty="0">
                <a:solidFill>
                  <a:schemeClr val="tx1"/>
                </a:solidFill>
              </a:rPr>
              <a:t>body, kde požadujete další strany.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     Chcete-li </a:t>
            </a:r>
            <a:r>
              <a:rPr lang="cs-CZ" sz="1400" dirty="0">
                <a:solidFill>
                  <a:schemeClr val="tx1"/>
                </a:solidFill>
              </a:rPr>
              <a:t>vytvořit strany v úhlu 45 nebo 90 stupňů, stiskněte a podržte při vytváření </a:t>
            </a:r>
            <a:r>
              <a:rPr lang="cs-CZ" sz="1400" dirty="0" smtClean="0">
                <a:solidFill>
                  <a:schemeClr val="tx1"/>
                </a:solidFill>
              </a:rPr>
              <a:t>jednotlivých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 </a:t>
            </a:r>
            <a:r>
              <a:rPr lang="cs-CZ" sz="1400" dirty="0">
                <a:solidFill>
                  <a:schemeClr val="tx1"/>
                </a:solidFill>
              </a:rPr>
              <a:t>stran klávesu SHIFT.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3.  Spojením </a:t>
            </a:r>
            <a:r>
              <a:rPr lang="cs-CZ" sz="1400" dirty="0">
                <a:solidFill>
                  <a:schemeClr val="tx1"/>
                </a:solidFill>
              </a:rPr>
              <a:t>poslední a první čáry kreslení mnohoúhelníku dokončíte a uzavřete tvar.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     Dokud </a:t>
            </a:r>
            <a:r>
              <a:rPr lang="cs-CZ" sz="1400" dirty="0">
                <a:solidFill>
                  <a:schemeClr val="tx1"/>
                </a:solidFill>
              </a:rPr>
              <a:t>je tvar vybrán, můžete v případě, že chcete změnit jeho vzhled, provést jeden nebo </a:t>
            </a:r>
            <a:r>
              <a:rPr lang="cs-CZ" sz="1400" dirty="0" smtClean="0">
                <a:solidFill>
                  <a:schemeClr val="tx1"/>
                </a:solidFill>
              </a:rPr>
              <a:t/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 několik </a:t>
            </a:r>
            <a:r>
              <a:rPr lang="cs-CZ" sz="1400" dirty="0">
                <a:solidFill>
                  <a:schemeClr val="tx1"/>
                </a:solidFill>
              </a:rPr>
              <a:t>následujících kroků:</a:t>
            </a:r>
          </a:p>
          <a:p>
            <a:pPr lvl="1"/>
            <a:r>
              <a:rPr lang="cs-CZ" sz="1400" dirty="0" smtClean="0">
                <a:solidFill>
                  <a:schemeClr val="tx1"/>
                </a:solidFill>
              </a:rPr>
              <a:t>a)Chcete-li </a:t>
            </a:r>
            <a:r>
              <a:rPr lang="cs-CZ" sz="1400" dirty="0">
                <a:solidFill>
                  <a:schemeClr val="tx1"/>
                </a:solidFill>
              </a:rPr>
              <a:t>změnit styl čáry, klikněte ve skupině Tvary na tlačítko </a:t>
            </a:r>
            <a:r>
              <a:rPr lang="cs-CZ" sz="1400" dirty="0">
                <a:solidFill>
                  <a:srgbClr val="7030A0"/>
                </a:solidFill>
              </a:rPr>
              <a:t>Obrys</a:t>
            </a:r>
            <a:r>
              <a:rPr lang="cs-CZ" sz="1400" dirty="0">
                <a:solidFill>
                  <a:schemeClr val="tx1"/>
                </a:solidFill>
              </a:rPr>
              <a:t> a poté klikněte na vybraný styl čáry.</a:t>
            </a:r>
          </a:p>
          <a:p>
            <a:pPr lvl="1"/>
            <a:r>
              <a:rPr lang="cs-CZ" sz="1400" dirty="0" smtClean="0">
                <a:solidFill>
                  <a:schemeClr val="tx1"/>
                </a:solidFill>
              </a:rPr>
              <a:t>b)Pokud </a:t>
            </a:r>
            <a:r>
              <a:rPr lang="cs-CZ" sz="1400" dirty="0">
                <a:solidFill>
                  <a:schemeClr val="tx1"/>
                </a:solidFill>
              </a:rPr>
              <a:t>nechcete, aby daný tvar měl obrys, klikněte na tlačítko Obrys a potom na příkaz Bez obrysu.</a:t>
            </a:r>
          </a:p>
          <a:p>
            <a:pPr lvl="1"/>
            <a:r>
              <a:rPr lang="cs-CZ" sz="1400" dirty="0" smtClean="0">
                <a:solidFill>
                  <a:schemeClr val="tx1"/>
                </a:solidFill>
              </a:rPr>
              <a:t>c)Jestliže </a:t>
            </a:r>
            <a:r>
              <a:rPr lang="cs-CZ" sz="1400" dirty="0">
                <a:solidFill>
                  <a:schemeClr val="tx1"/>
                </a:solidFill>
              </a:rPr>
              <a:t>chcete změnit velikost obrysu, klikněte na tlačítko Velikost a potom klikněte na požadovanou velikost čáry (tloušťku).</a:t>
            </a: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4283968" y="692696"/>
            <a:ext cx="720080" cy="32403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5004048" y="692696"/>
            <a:ext cx="1008112" cy="504056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7740352" y="3441138"/>
            <a:ext cx="1080120" cy="491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5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3645024"/>
            <a:ext cx="8280920" cy="2808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rgbClr val="7030A0"/>
                </a:solidFill>
              </a:rPr>
              <a:t/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/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Nástroj </a:t>
            </a:r>
            <a:r>
              <a:rPr lang="cs-CZ" dirty="0">
                <a:solidFill>
                  <a:srgbClr val="7030A0"/>
                </a:solidFill>
              </a:rPr>
              <a:t>Text  slouží k vložení textu do obrázku</a:t>
            </a:r>
            <a:r>
              <a:rPr lang="cs-CZ" dirty="0" smtClean="0">
                <a:solidFill>
                  <a:srgbClr val="7030A0"/>
                </a:solidFill>
              </a:rPr>
              <a:t>.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1. </a:t>
            </a:r>
            <a:r>
              <a:rPr lang="cs-CZ" sz="1400" dirty="0" smtClean="0">
                <a:solidFill>
                  <a:srgbClr val="7030A0"/>
                </a:solidFill>
              </a:rPr>
              <a:t>Na </a:t>
            </a:r>
            <a:r>
              <a:rPr lang="cs-CZ" sz="1400" dirty="0">
                <a:solidFill>
                  <a:srgbClr val="7030A0"/>
                </a:solidFill>
              </a:rPr>
              <a:t>kartě Domů ve skupině Nástroje klikněte na nástroj Text  .</a:t>
            </a:r>
          </a:p>
          <a:p>
            <a:r>
              <a:rPr lang="cs-CZ" sz="1400" dirty="0" smtClean="0">
                <a:solidFill>
                  <a:srgbClr val="7030A0"/>
                </a:solidFill>
              </a:rPr>
              <a:t>2.  Přetáhněte </a:t>
            </a:r>
            <a:r>
              <a:rPr lang="cs-CZ" sz="1400" dirty="0">
                <a:solidFill>
                  <a:srgbClr val="FF0000"/>
                </a:solidFill>
              </a:rPr>
              <a:t>ukazate</a:t>
            </a:r>
            <a:r>
              <a:rPr lang="cs-CZ" sz="1400" dirty="0">
                <a:solidFill>
                  <a:srgbClr val="7030A0"/>
                </a:solidFill>
              </a:rPr>
              <a:t>l do kreslicí oblasti na místo, kam chcete přidat text.</a:t>
            </a:r>
          </a:p>
          <a:p>
            <a:r>
              <a:rPr lang="cs-CZ" sz="1400" dirty="0" smtClean="0">
                <a:solidFill>
                  <a:srgbClr val="7030A0"/>
                </a:solidFill>
              </a:rPr>
              <a:t>3.  V </a:t>
            </a:r>
            <a:r>
              <a:rPr lang="cs-CZ" sz="1400" dirty="0">
                <a:solidFill>
                  <a:srgbClr val="7030A0"/>
                </a:solidFill>
              </a:rPr>
              <a:t>části Textové nástroje na kartě Text klikněte ve skupině </a:t>
            </a:r>
            <a:r>
              <a:rPr lang="cs-CZ" sz="1400" dirty="0">
                <a:solidFill>
                  <a:srgbClr val="FFC000"/>
                </a:solidFill>
              </a:rPr>
              <a:t>Písmo</a:t>
            </a:r>
            <a:r>
              <a:rPr lang="cs-CZ" sz="1400" dirty="0">
                <a:solidFill>
                  <a:srgbClr val="7030A0"/>
                </a:solidFill>
              </a:rPr>
              <a:t> na požadovaný typ písma</a:t>
            </a:r>
            <a:r>
              <a:rPr lang="cs-CZ" sz="1400" dirty="0" smtClean="0">
                <a:solidFill>
                  <a:srgbClr val="7030A0"/>
                </a:solidFill>
              </a:rPr>
              <a:t>,</a:t>
            </a:r>
            <a:br>
              <a:rPr lang="cs-CZ" sz="1400" dirty="0" smtClean="0">
                <a:solidFill>
                  <a:srgbClr val="7030A0"/>
                </a:solidFill>
              </a:rPr>
            </a:br>
            <a:r>
              <a:rPr lang="cs-CZ" sz="1400" dirty="0" smtClean="0">
                <a:solidFill>
                  <a:srgbClr val="7030A0"/>
                </a:solidFill>
              </a:rPr>
              <a:t>    </a:t>
            </a:r>
            <a:r>
              <a:rPr lang="cs-CZ" sz="1400" dirty="0">
                <a:solidFill>
                  <a:srgbClr val="7030A0"/>
                </a:solidFill>
              </a:rPr>
              <a:t>velikost a řez.</a:t>
            </a:r>
          </a:p>
          <a:p>
            <a:r>
              <a:rPr lang="cs-CZ" sz="1400" dirty="0" smtClean="0">
                <a:solidFill>
                  <a:srgbClr val="7030A0"/>
                </a:solidFill>
              </a:rPr>
              <a:t>4. Ve </a:t>
            </a:r>
            <a:r>
              <a:rPr lang="cs-CZ" sz="1400" dirty="0">
                <a:solidFill>
                  <a:srgbClr val="7030A0"/>
                </a:solidFill>
              </a:rPr>
              <a:t>skupině Barvy klikněte na tlačítko </a:t>
            </a:r>
            <a:r>
              <a:rPr lang="cs-CZ" sz="1400" dirty="0">
                <a:solidFill>
                  <a:srgbClr val="00B050"/>
                </a:solidFill>
              </a:rPr>
              <a:t>Barva 1</a:t>
            </a:r>
            <a:r>
              <a:rPr lang="cs-CZ" sz="1400" dirty="0">
                <a:solidFill>
                  <a:srgbClr val="7030A0"/>
                </a:solidFill>
              </a:rPr>
              <a:t> a pak vyberte barvu, kterou chcete použít pro text</a:t>
            </a:r>
            <a:r>
              <a:rPr lang="cs-CZ" sz="1400" dirty="0" smtClean="0">
                <a:solidFill>
                  <a:srgbClr val="7030A0"/>
                </a:solidFill>
              </a:rPr>
              <a:t>.</a:t>
            </a:r>
            <a:br>
              <a:rPr lang="cs-CZ" sz="1400" dirty="0" smtClean="0">
                <a:solidFill>
                  <a:srgbClr val="7030A0"/>
                </a:solidFill>
              </a:rPr>
            </a:br>
            <a:r>
              <a:rPr lang="cs-CZ" sz="1400" dirty="0" smtClean="0">
                <a:solidFill>
                  <a:srgbClr val="7030A0"/>
                </a:solidFill>
              </a:rPr>
              <a:t>5. Zadejte </a:t>
            </a:r>
            <a:r>
              <a:rPr lang="cs-CZ" sz="1400" dirty="0">
                <a:solidFill>
                  <a:srgbClr val="7030A0"/>
                </a:solidFill>
              </a:rPr>
              <a:t>text, který chcete vložit.</a:t>
            </a:r>
          </a:p>
          <a:p>
            <a:r>
              <a:rPr lang="cs-CZ" sz="1400" dirty="0" smtClean="0">
                <a:solidFill>
                  <a:srgbClr val="7030A0"/>
                </a:solidFill>
              </a:rPr>
              <a:t>6. (Volitelné</a:t>
            </a:r>
            <a:r>
              <a:rPr lang="cs-CZ" sz="1400" dirty="0">
                <a:solidFill>
                  <a:srgbClr val="7030A0"/>
                </a:solidFill>
              </a:rPr>
              <a:t>) Jestliže chcete, aby bylo vyplněno pozadí oblasti textu, klikněte ve skupině Pozadí </a:t>
            </a:r>
            <a:r>
              <a:rPr lang="cs-CZ" sz="1400" dirty="0" smtClean="0">
                <a:solidFill>
                  <a:srgbClr val="7030A0"/>
                </a:solidFill>
              </a:rPr>
              <a:t>na</a:t>
            </a:r>
            <a:br>
              <a:rPr lang="cs-CZ" sz="1400" dirty="0" smtClean="0">
                <a:solidFill>
                  <a:srgbClr val="7030A0"/>
                </a:solidFill>
              </a:rPr>
            </a:br>
            <a:r>
              <a:rPr lang="cs-CZ" sz="1400" dirty="0" smtClean="0">
                <a:solidFill>
                  <a:srgbClr val="7030A0"/>
                </a:solidFill>
              </a:rPr>
              <a:t>    </a:t>
            </a:r>
            <a:r>
              <a:rPr lang="cs-CZ" sz="1400" dirty="0">
                <a:solidFill>
                  <a:srgbClr val="7030A0"/>
                </a:solidFill>
              </a:rPr>
              <a:t>tlačítko Neprůhledné. Ve skupině Barvy klikněte na tlačítko Barva 2 a pak vyberte barvu pozadí</a:t>
            </a:r>
            <a:r>
              <a:rPr lang="cs-CZ" sz="1400" dirty="0" smtClean="0">
                <a:solidFill>
                  <a:srgbClr val="7030A0"/>
                </a:solidFill>
              </a:rPr>
              <a:t>,</a:t>
            </a:r>
            <a:br>
              <a:rPr lang="cs-CZ" sz="1400" dirty="0" smtClean="0">
                <a:solidFill>
                  <a:srgbClr val="7030A0"/>
                </a:solidFill>
              </a:rPr>
            </a:br>
            <a:r>
              <a:rPr lang="cs-CZ" sz="1400" dirty="0" smtClean="0">
                <a:solidFill>
                  <a:srgbClr val="7030A0"/>
                </a:solidFill>
              </a:rPr>
              <a:t>    </a:t>
            </a:r>
            <a:r>
              <a:rPr lang="cs-CZ" sz="1400" dirty="0">
                <a:solidFill>
                  <a:srgbClr val="7030A0"/>
                </a:solidFill>
              </a:rPr>
              <a:t>kterou chcete pro oblast textu použít.</a:t>
            </a:r>
          </a:p>
          <a:p>
            <a:endParaRPr lang="cs-CZ" dirty="0">
              <a:solidFill>
                <a:srgbClr val="7030A0"/>
              </a:solidFill>
            </a:endParaRP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611560" y="2708920"/>
            <a:ext cx="1584176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2195736" y="2564904"/>
            <a:ext cx="5976664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907704" y="692696"/>
            <a:ext cx="3960440" cy="40324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3275856" y="836712"/>
            <a:ext cx="792088" cy="42124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3" action="ppaction://hlinksldjump" highlightClick="1"/>
          </p:cNvPr>
          <p:cNvSpPr/>
          <p:nvPr/>
        </p:nvSpPr>
        <p:spPr>
          <a:xfrm>
            <a:off x="7740352" y="6237312"/>
            <a:ext cx="115212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1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04" y="0"/>
            <a:ext cx="921702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3212976"/>
            <a:ext cx="8892480" cy="32403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  <a:latin typeface="Arial" charset="0"/>
                <a:cs typeface="Arial" charset="0"/>
              </a:rPr>
              <a:t>Pomocí nástroje Výběr 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lze </a:t>
            </a:r>
            <a:r>
              <a:rPr lang="cs-CZ" dirty="0">
                <a:solidFill>
                  <a:srgbClr val="FF0000"/>
                </a:solidFill>
                <a:latin typeface="Arial" charset="0"/>
                <a:cs typeface="Arial" charset="0"/>
              </a:rPr>
              <a:t>vybrat část obrázku, kterou chcete změnit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Na kartě Domů ve skupině Obrázek klikněte na šipku dolů tlačítka </a:t>
            </a:r>
            <a:r>
              <a:rPr lang="cs-CZ" sz="1600" dirty="0">
                <a:solidFill>
                  <a:srgbClr val="FF0000"/>
                </a:solidFill>
                <a:latin typeface="Arial" charset="0"/>
                <a:cs typeface="Arial" charset="0"/>
              </a:rPr>
              <a:t>Vybrat</a:t>
            </a: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Proveďte jednu z následujících akcí, v závislosti na tom, co chcete vybrat: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Chcete-li vybrat jakoukoli část obrázku ve tvaru čtverce nebo obdélníku, klikněte na příkaz </a:t>
            </a:r>
            <a:r>
              <a:rPr lang="cs-CZ" sz="1600" dirty="0">
                <a:solidFill>
                  <a:srgbClr val="FFC000"/>
                </a:solidFill>
                <a:latin typeface="Arial" charset="0"/>
                <a:cs typeface="Arial" charset="0"/>
              </a:rPr>
              <a:t>Obdélníkový výběr </a:t>
            </a: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a potom přetažením ukazatele vyberte část obrázku, se kterou chcete pracovat.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Pokud chcete vybrat nepravidelnou část obrázku, klikněte na příkaz </a:t>
            </a:r>
            <a:r>
              <a:rPr lang="cs-CZ" sz="1600" dirty="0">
                <a:solidFill>
                  <a:srgbClr val="00B050"/>
                </a:solidFill>
                <a:latin typeface="Arial" charset="0"/>
                <a:cs typeface="Arial" charset="0"/>
              </a:rPr>
              <a:t>Volný výběr </a:t>
            </a: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a potom přetažením ukazatele vyberte část obrázku, se kterou chcete pracovat.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Jestliže chcete vybrat celý obrázek, klikněte na příkaz Vybrat vše.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Chcete-li vybrat všechny objekty kromě aktuálně vybrané oblasti, klikněte na příkaz Invertovat výběr.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Pokud chcete vybraný objekt odstranit, klikněte na příkaz </a:t>
            </a:r>
            <a:r>
              <a:rPr lang="cs-CZ" sz="1600" dirty="0">
                <a:solidFill>
                  <a:srgbClr val="7030A0"/>
                </a:solidFill>
                <a:latin typeface="Arial" charset="0"/>
                <a:cs typeface="Arial" charset="0"/>
              </a:rPr>
              <a:t>Odstranit</a:t>
            </a:r>
            <a:r>
              <a:rPr lang="cs-CZ" sz="16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AutoShape 6" descr="Obrázek nástroje Výběr"/>
          <p:cNvSpPr>
            <a:spLocks noChangeAspect="1" noChangeArrowheads="1"/>
          </p:cNvSpPr>
          <p:nvPr/>
        </p:nvSpPr>
        <p:spPr bwMode="auto">
          <a:xfrm>
            <a:off x="2530475" y="-1928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899592" y="836712"/>
            <a:ext cx="5472608" cy="2713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043608" y="1268760"/>
            <a:ext cx="144016" cy="29523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1412776"/>
            <a:ext cx="6192688" cy="33123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1043608" y="2193708"/>
            <a:ext cx="5112568" cy="3755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lačítko akce: Zpět nebo Předchozí 12">
            <a:hlinkClick r:id="rId3" action="ppaction://hlinksldjump" highlightClick="1"/>
          </p:cNvPr>
          <p:cNvSpPr/>
          <p:nvPr/>
        </p:nvSpPr>
        <p:spPr>
          <a:xfrm>
            <a:off x="7812360" y="6381328"/>
            <a:ext cx="108012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20072" y="2564904"/>
            <a:ext cx="381642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Pomocí </a:t>
            </a:r>
            <a:r>
              <a:rPr lang="cs-CZ" sz="1600" dirty="0"/>
              <a:t>nástroje Oříznout  je možné obrázek oříznout, aby z něj zůstala jen část, kterou jste vybrali. Oříznutím lze obrázek upravit tak, aby byl vidět pouze vybraný objekt nebo osoba.</a:t>
            </a:r>
          </a:p>
          <a:p>
            <a:r>
              <a:rPr lang="cs-CZ" sz="1600" dirty="0" smtClean="0"/>
              <a:t>1. Na </a:t>
            </a:r>
            <a:r>
              <a:rPr lang="cs-CZ" sz="1600" dirty="0"/>
              <a:t>kartě Domů ve skupině Obrázek klikněte na šipku tlačítka </a:t>
            </a:r>
            <a:r>
              <a:rPr lang="cs-CZ" sz="1600" dirty="0">
                <a:solidFill>
                  <a:srgbClr val="00B050"/>
                </a:solidFill>
              </a:rPr>
              <a:t>Vybrat </a:t>
            </a:r>
            <a:r>
              <a:rPr lang="cs-CZ" sz="1600" dirty="0"/>
              <a:t>a potom klikněte na typ výběru, který chcete použít.</a:t>
            </a:r>
          </a:p>
          <a:p>
            <a:r>
              <a:rPr lang="cs-CZ" sz="1600" dirty="0" smtClean="0"/>
              <a:t>2. Přetažením </a:t>
            </a:r>
            <a:r>
              <a:rPr lang="cs-CZ" sz="1600" dirty="0"/>
              <a:t>ukazatele vyberte část obrázku, která má být </a:t>
            </a:r>
            <a:r>
              <a:rPr lang="cs-CZ" sz="1600" dirty="0">
                <a:solidFill>
                  <a:srgbClr val="FFC000"/>
                </a:solidFill>
              </a:rPr>
              <a:t>zobrazená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>
                <a:solidFill>
                  <a:schemeClr val="bg1"/>
                </a:solidFill>
              </a:rPr>
              <a:t>3. Ve skupině Obrázek klikněte na tlačítko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    </a:t>
            </a:r>
            <a:r>
              <a:rPr lang="cs-CZ" sz="1600" dirty="0">
                <a:solidFill>
                  <a:srgbClr val="92D050"/>
                </a:solidFill>
              </a:rPr>
              <a:t>Oříznout</a:t>
            </a:r>
            <a:r>
              <a:rPr lang="cs-CZ" sz="1600" dirty="0">
                <a:solidFill>
                  <a:schemeClr val="bg1"/>
                </a:solidFill>
              </a:rPr>
              <a:t>.</a:t>
            </a:r>
          </a:p>
          <a:p>
            <a:endParaRPr lang="cs-CZ" sz="1600" dirty="0"/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331640" y="1052736"/>
            <a:ext cx="6480720" cy="33123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2699792" y="3501008"/>
            <a:ext cx="4824536" cy="172819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Dopředu nebo Další 6">
            <a:hlinkClick r:id="rId3" action="ppaction://hlinksldjump" highlightClick="1"/>
          </p:cNvPr>
          <p:cNvSpPr/>
          <p:nvPr/>
        </p:nvSpPr>
        <p:spPr>
          <a:xfrm>
            <a:off x="8247298" y="6403191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1907704" y="692696"/>
            <a:ext cx="4104456" cy="525658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79912" y="2852936"/>
            <a:ext cx="4896544" cy="35283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</a:rPr>
              <a:t>4. Chcete-li </a:t>
            </a:r>
            <a:r>
              <a:rPr lang="cs-CZ" sz="1600" dirty="0">
                <a:solidFill>
                  <a:schemeClr val="tx1"/>
                </a:solidFill>
              </a:rPr>
              <a:t>oříznutý obrázek uložit jako </a:t>
            </a:r>
            <a:r>
              <a:rPr lang="cs-CZ" sz="1600" dirty="0" smtClean="0">
                <a:solidFill>
                  <a:schemeClr val="tx1"/>
                </a:solidFill>
              </a:rPr>
              <a:t>nový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soubor, klikněte na tlačítko </a:t>
            </a:r>
            <a:r>
              <a:rPr lang="cs-CZ" sz="1600" dirty="0">
                <a:solidFill>
                  <a:srgbClr val="FF0000"/>
                </a:solidFill>
              </a:rPr>
              <a:t>Malování</a:t>
            </a:r>
            <a:r>
              <a:rPr lang="cs-CZ" sz="1600" dirty="0">
                <a:solidFill>
                  <a:schemeClr val="tx1"/>
                </a:solidFill>
              </a:rPr>
              <a:t> , </a:t>
            </a:r>
            <a:r>
              <a:rPr lang="cs-CZ" sz="1600" dirty="0" smtClean="0">
                <a:solidFill>
                  <a:schemeClr val="tx1"/>
                </a:solidFill>
              </a:rPr>
              <a:t>přejděte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na příkaz Uložit jako a potom klikněte </a:t>
            </a:r>
            <a:r>
              <a:rPr lang="cs-CZ" sz="1600" dirty="0" smtClean="0">
                <a:solidFill>
                  <a:schemeClr val="tx1"/>
                </a:solidFill>
              </a:rPr>
              <a:t>na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požadovaný </a:t>
            </a:r>
            <a:r>
              <a:rPr lang="cs-CZ" sz="1600" dirty="0">
                <a:solidFill>
                  <a:schemeClr val="tx1"/>
                </a:solidFill>
              </a:rPr>
              <a:t>typ souboru pro aktuální obrázek.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5. Do</a:t>
            </a:r>
            <a:r>
              <a:rPr lang="cs-CZ" sz="1600" dirty="0">
                <a:solidFill>
                  <a:schemeClr val="tx1"/>
                </a:solidFill>
              </a:rPr>
              <a:t> pole Název souboru zadejte nový </a:t>
            </a:r>
            <a:r>
              <a:rPr lang="cs-CZ" sz="1600" dirty="0" smtClean="0">
                <a:solidFill>
                  <a:schemeClr val="tx1"/>
                </a:solidFill>
              </a:rPr>
              <a:t>název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souboru a poté klikněte na tlačítko Uložit.</a:t>
            </a:r>
          </a:p>
          <a:p>
            <a:r>
              <a:rPr lang="cs-CZ" sz="1600" dirty="0">
                <a:solidFill>
                  <a:schemeClr val="tx1"/>
                </a:solidFill>
              </a:rPr>
              <a:t>Uložením oříznutého obrázku jako nového souboru obrázku zabráníte přepsání původního souboru obrázku.</a:t>
            </a:r>
          </a:p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323528" y="476672"/>
            <a:ext cx="6624736" cy="32403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lačítko akce: Zpět nebo Předchozí 7">
            <a:hlinkClick r:id="rId3" action="ppaction://hlinksldjump" highlightClick="1"/>
          </p:cNvPr>
          <p:cNvSpPr/>
          <p:nvPr/>
        </p:nvSpPr>
        <p:spPr>
          <a:xfrm>
            <a:off x="7956376" y="6237312"/>
            <a:ext cx="93610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9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1924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43808" y="2420888"/>
            <a:ext cx="5904656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/>
              <a:t>Nástroj Otočit  umožňuje otočit celý obrázek nebo jeho vybranou </a:t>
            </a:r>
            <a:r>
              <a:rPr lang="cs-CZ" sz="1600" dirty="0" smtClean="0"/>
              <a:t>část. V </a:t>
            </a:r>
            <a:r>
              <a:rPr lang="cs-CZ" sz="1600" dirty="0"/>
              <a:t>závislosti na tom, co otáčíte, proveďte jednu z následujících akcí:</a:t>
            </a:r>
          </a:p>
          <a:p>
            <a:endParaRPr lang="cs-CZ" sz="1600" dirty="0"/>
          </a:p>
          <a:p>
            <a:r>
              <a:rPr lang="cs-CZ" sz="1600" dirty="0" smtClean="0"/>
              <a:t>a) Chcete-li </a:t>
            </a:r>
            <a:r>
              <a:rPr lang="cs-CZ" sz="1600" dirty="0"/>
              <a:t>otočit celý obrázek, klikněte na kartě Domů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   ve </a:t>
            </a:r>
            <a:r>
              <a:rPr lang="cs-CZ" sz="1600" dirty="0"/>
              <a:t>skupině Obrázek na tlačítko Otočit a potom </a:t>
            </a:r>
            <a:r>
              <a:rPr lang="cs-CZ" sz="1600" dirty="0" smtClean="0"/>
              <a:t>klikněte</a:t>
            </a:r>
            <a:br>
              <a:rPr lang="cs-CZ" sz="1600" dirty="0" smtClean="0"/>
            </a:br>
            <a:r>
              <a:rPr lang="cs-CZ" sz="1600" dirty="0" smtClean="0"/>
              <a:t>    </a:t>
            </a:r>
            <a:r>
              <a:rPr lang="cs-CZ" sz="1600" dirty="0"/>
              <a:t>na požadovaný </a:t>
            </a:r>
            <a:r>
              <a:rPr lang="cs-CZ" sz="1600" dirty="0">
                <a:solidFill>
                  <a:srgbClr val="FF0000"/>
                </a:solidFill>
              </a:rPr>
              <a:t>směr</a:t>
            </a:r>
            <a:r>
              <a:rPr lang="cs-CZ" sz="1600" dirty="0"/>
              <a:t> otáčení.</a:t>
            </a:r>
          </a:p>
          <a:p>
            <a:endParaRPr lang="cs-CZ" sz="1600" dirty="0"/>
          </a:p>
          <a:p>
            <a:r>
              <a:rPr lang="cs-CZ" sz="1600" dirty="0" smtClean="0"/>
              <a:t>b) Chcete-li </a:t>
            </a:r>
            <a:r>
              <a:rPr lang="cs-CZ" sz="1600" dirty="0"/>
              <a:t>otočit některý objekt nebo část obrázku, </a:t>
            </a:r>
            <a:r>
              <a:rPr lang="cs-CZ" sz="1600" dirty="0" smtClean="0"/>
              <a:t>klikněte</a:t>
            </a:r>
            <a:br>
              <a:rPr lang="cs-CZ" sz="1600" dirty="0" smtClean="0"/>
            </a:br>
            <a:r>
              <a:rPr lang="cs-CZ" sz="1600" dirty="0" smtClean="0"/>
              <a:t>    </a:t>
            </a:r>
            <a:r>
              <a:rPr lang="cs-CZ" sz="1600" dirty="0"/>
              <a:t>na kartě Domů ve skupině Obrázek na tlačítko Vybrat.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    Přetažením </a:t>
            </a:r>
            <a:r>
              <a:rPr lang="cs-CZ" sz="1600" dirty="0"/>
              <a:t>ukazatele vyberte příslušnou oblast </a:t>
            </a:r>
            <a:r>
              <a:rPr lang="cs-CZ" sz="1600" dirty="0" smtClean="0"/>
              <a:t>nebo </a:t>
            </a:r>
            <a:br>
              <a:rPr lang="cs-CZ" sz="1600" dirty="0" smtClean="0"/>
            </a:br>
            <a:r>
              <a:rPr lang="cs-CZ" sz="1600" dirty="0" smtClean="0"/>
              <a:t>   </a:t>
            </a:r>
            <a:r>
              <a:rPr lang="cs-CZ" sz="1600" dirty="0"/>
              <a:t>objekt, klikněte na tlačítko Otočit a potom klikněte </a:t>
            </a:r>
            <a:r>
              <a:rPr lang="cs-CZ" sz="1600" dirty="0" smtClean="0"/>
              <a:t>na</a:t>
            </a:r>
            <a:br>
              <a:rPr lang="cs-CZ" sz="1600" dirty="0" smtClean="0"/>
            </a:br>
            <a:r>
              <a:rPr lang="cs-CZ" sz="1600" dirty="0" smtClean="0"/>
              <a:t>   </a:t>
            </a:r>
            <a:r>
              <a:rPr lang="cs-CZ" sz="1600" dirty="0"/>
              <a:t>požadovaný směr otáčení.</a:t>
            </a:r>
          </a:p>
          <a:p>
            <a:endParaRPr lang="cs-CZ" sz="16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3419872" y="1484784"/>
            <a:ext cx="1243458" cy="26642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4" action="ppaction://hlinksldjump" highlightClick="1"/>
          </p:cNvPr>
          <p:cNvSpPr/>
          <p:nvPr/>
        </p:nvSpPr>
        <p:spPr>
          <a:xfrm>
            <a:off x="7596336" y="6381328"/>
            <a:ext cx="1152128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2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95936" y="2492896"/>
            <a:ext cx="496855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Nástroj Guma  umožňuje vymazat vybrané oblasti obrázku.</a:t>
            </a:r>
          </a:p>
          <a:p>
            <a:r>
              <a:rPr lang="cs-CZ" dirty="0" smtClean="0"/>
              <a:t>1. Na </a:t>
            </a:r>
            <a:r>
              <a:rPr lang="cs-CZ" dirty="0"/>
              <a:t>kartě Domů ve skupině Nástroje </a:t>
            </a:r>
            <a:r>
              <a:rPr lang="cs-CZ" dirty="0" smtClean="0"/>
              <a:t>klikněte</a:t>
            </a:r>
            <a:br>
              <a:rPr lang="cs-CZ" dirty="0" smtClean="0"/>
            </a:br>
            <a:r>
              <a:rPr lang="cs-CZ" dirty="0" smtClean="0"/>
              <a:t>    </a:t>
            </a:r>
            <a:r>
              <a:rPr lang="cs-CZ" dirty="0"/>
              <a:t>na nástroj </a:t>
            </a:r>
            <a:r>
              <a:rPr lang="cs-CZ" dirty="0">
                <a:solidFill>
                  <a:srgbClr val="FF0000"/>
                </a:solidFill>
              </a:rPr>
              <a:t>Guma</a:t>
            </a:r>
            <a:r>
              <a:rPr lang="cs-CZ" dirty="0"/>
              <a:t> .</a:t>
            </a:r>
          </a:p>
          <a:p>
            <a:r>
              <a:rPr lang="cs-CZ" dirty="0" smtClean="0"/>
              <a:t>2. Klikněte </a:t>
            </a:r>
            <a:r>
              <a:rPr lang="cs-CZ" dirty="0"/>
              <a:t>na tlačítko </a:t>
            </a:r>
            <a:r>
              <a:rPr lang="cs-CZ" dirty="0">
                <a:solidFill>
                  <a:srgbClr val="FFFF00"/>
                </a:solidFill>
              </a:rPr>
              <a:t>Velikost</a:t>
            </a:r>
            <a:r>
              <a:rPr lang="cs-CZ" dirty="0"/>
              <a:t>, klikněte </a:t>
            </a:r>
            <a:r>
              <a:rPr lang="cs-CZ" dirty="0" smtClean="0"/>
              <a:t>na</a:t>
            </a:r>
            <a:br>
              <a:rPr lang="cs-CZ" dirty="0" smtClean="0"/>
            </a:br>
            <a:r>
              <a:rPr lang="cs-CZ" dirty="0" smtClean="0"/>
              <a:t>    </a:t>
            </a:r>
            <a:r>
              <a:rPr lang="cs-CZ" dirty="0"/>
              <a:t>velikost gumy a potom přetáhněte gumu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přes </a:t>
            </a:r>
            <a:r>
              <a:rPr lang="cs-CZ" dirty="0"/>
              <a:t>oblast, kterou chcete vymazat. Vymazané oblasti budou zobrazeny barvou pozadí </a:t>
            </a:r>
            <a:r>
              <a:rPr lang="cs-CZ" dirty="0">
                <a:solidFill>
                  <a:srgbClr val="92D050"/>
                </a:solidFill>
              </a:rPr>
              <a:t>(barva 2).</a:t>
            </a:r>
          </a:p>
          <a:p>
            <a:pPr algn="ctr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2627784" y="1124744"/>
            <a:ext cx="3096344" cy="237626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5724128" y="1124744"/>
            <a:ext cx="1080120" cy="27363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1691680" y="1124744"/>
            <a:ext cx="4032448" cy="86409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5292080" y="836712"/>
            <a:ext cx="1296144" cy="410445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3" action="ppaction://hlinksldjump" highlightClick="1"/>
          </p:cNvPr>
          <p:cNvSpPr/>
          <p:nvPr/>
        </p:nvSpPr>
        <p:spPr>
          <a:xfrm>
            <a:off x="7668344" y="6093296"/>
            <a:ext cx="115212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1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4766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4" y="3284984"/>
            <a:ext cx="549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874729"/>
            <a:ext cx="5886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v ovládání </a:t>
            </a:r>
            <a:r>
              <a:rPr lang="cs-CZ" sz="2000" dirty="0" smtClean="0">
                <a:solidFill>
                  <a:srgbClr val="002060"/>
                </a:solidFill>
              </a:rPr>
              <a:t>MS Malování</a:t>
            </a:r>
            <a:r>
              <a:rPr lang="cs-CZ" sz="2000" dirty="0">
                <a:solidFill>
                  <a:srgbClr val="002060"/>
                </a:solidFill>
              </a:rPr>
              <a:t/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Způsob použití ve výuce:  výuková  prezentace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 (</a:t>
            </a:r>
            <a:r>
              <a:rPr lang="cs-CZ" dirty="0">
                <a:solidFill>
                  <a:srgbClr val="FF0000"/>
                </a:solidFill>
              </a:rPr>
              <a:t>pro aktivní ukázky spouštějte v režimu pro čtení</a:t>
            </a:r>
            <a:r>
              <a:rPr lang="cs-CZ" dirty="0">
                <a:solidFill>
                  <a:prstClr val="blac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7265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02" y="188640"/>
            <a:ext cx="903129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Program </a:t>
            </a:r>
            <a:r>
              <a:rPr lang="cs-CZ" sz="2400" dirty="0">
                <a:solidFill>
                  <a:srgbClr val="FF0000"/>
                </a:solidFill>
                <a:hlinkClick r:id="rId2" action="ppaction://hlinksldjump"/>
              </a:rPr>
              <a:t>Malování</a:t>
            </a:r>
            <a:r>
              <a:rPr lang="cs-CZ" sz="2400" dirty="0">
                <a:solidFill>
                  <a:srgbClr val="FF0000"/>
                </a:solidFill>
              </a:rPr>
              <a:t> je funkce systému Windows 7 která slouží </a:t>
            </a: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k </a:t>
            </a:r>
            <a:r>
              <a:rPr lang="cs-CZ" sz="2400" dirty="0">
                <a:solidFill>
                  <a:srgbClr val="FF0000"/>
                </a:solidFill>
              </a:rPr>
              <a:t>vytváření kreseb v prázdné kreslicí oblasti nebo v existujících obrázcích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00B050"/>
                </a:solidFill>
              </a:rPr>
              <a:t>V programu malování můžeme provádět tyto operace 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>
                <a:hlinkClick r:id="rId3" action="ppaction://hlinksldjump"/>
              </a:rPr>
              <a:t>Kreslení čar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>
                <a:hlinkClick r:id="rId4" action="ppaction://hlinksldjump"/>
              </a:rPr>
              <a:t>Kreslení </a:t>
            </a:r>
            <a:r>
              <a:rPr lang="cs-CZ" sz="2000" dirty="0">
                <a:hlinkClick r:id="rId4" action="ppaction://hlinksldjump"/>
              </a:rPr>
              <a:t>různých tvarů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>
                <a:hlinkClick r:id="rId5" action="ppaction://hlinksldjump"/>
              </a:rPr>
              <a:t>Přidání </a:t>
            </a:r>
            <a:r>
              <a:rPr lang="cs-CZ" sz="2000" dirty="0">
                <a:hlinkClick r:id="rId5" action="ppaction://hlinksldjump"/>
              </a:rPr>
              <a:t>textu </a:t>
            </a:r>
            <a:endParaRPr lang="cs-CZ" sz="2000" dirty="0"/>
          </a:p>
          <a:p>
            <a:r>
              <a:rPr lang="cs-CZ" sz="2000" dirty="0"/>
              <a:t>Výběr a úpravy objektů </a:t>
            </a:r>
            <a:r>
              <a:rPr lang="cs-CZ" sz="2000" dirty="0" smtClean="0"/>
              <a:t> - </a:t>
            </a:r>
            <a:r>
              <a:rPr lang="cs-CZ" sz="2000" dirty="0" smtClean="0">
                <a:hlinkClick r:id="rId6" action="ppaction://hlinksldjump"/>
              </a:rPr>
              <a:t>Nástroj výběr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                                   - </a:t>
            </a:r>
            <a:r>
              <a:rPr lang="cs-CZ" sz="2000" dirty="0" smtClean="0">
                <a:hlinkClick r:id="rId7" action="ppaction://hlinksldjump"/>
              </a:rPr>
              <a:t>Oříznutí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			 - </a:t>
            </a:r>
            <a:r>
              <a:rPr lang="cs-CZ" sz="2000" dirty="0" smtClean="0">
                <a:hlinkClick r:id="rId8" action="ppaction://hlinksldjump"/>
              </a:rPr>
              <a:t>Otočení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			 - </a:t>
            </a:r>
            <a:r>
              <a:rPr lang="cs-CZ" sz="2000" dirty="0" smtClean="0">
                <a:hlinkClick r:id="rId9" action="ppaction://hlinksldjump"/>
              </a:rPr>
              <a:t>Vymazání části obrázku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</a:t>
            </a:r>
          </a:p>
          <a:p>
            <a:endParaRPr lang="cs-CZ" sz="2000" dirty="0"/>
          </a:p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Změna </a:t>
            </a:r>
            <a:r>
              <a:rPr lang="cs-CZ" sz="2000" dirty="0"/>
              <a:t>velikosti obrázku nebo jeho části </a:t>
            </a:r>
          </a:p>
          <a:p>
            <a:r>
              <a:rPr lang="cs-CZ" sz="2000" dirty="0"/>
              <a:t>Přesouvání a kopírování objektů </a:t>
            </a:r>
          </a:p>
          <a:p>
            <a:r>
              <a:rPr lang="cs-CZ" sz="2000" dirty="0"/>
              <a:t>Práce s barvou </a:t>
            </a:r>
          </a:p>
          <a:p>
            <a:r>
              <a:rPr lang="cs-CZ" sz="2000" dirty="0"/>
              <a:t>Prohlížení obrázku </a:t>
            </a:r>
          </a:p>
          <a:p>
            <a:r>
              <a:rPr lang="cs-CZ" sz="2000" dirty="0" smtClean="0"/>
              <a:t>Uložení a použití obrázku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80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619"/>
            <a:ext cx="9111912" cy="689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Čárový popisek 1 2"/>
          <p:cNvSpPr/>
          <p:nvPr/>
        </p:nvSpPr>
        <p:spPr>
          <a:xfrm>
            <a:off x="4716016" y="2947431"/>
            <a:ext cx="2304256" cy="864096"/>
          </a:xfrm>
          <a:prstGeom prst="borderCallout1">
            <a:avLst>
              <a:gd name="adj1" fmla="val 3389"/>
              <a:gd name="adj2" fmla="val -12"/>
              <a:gd name="adj3" fmla="val 112500"/>
              <a:gd name="adj4" fmla="val -3833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Oblast kreslení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Čárový popisek 1 3"/>
          <p:cNvSpPr/>
          <p:nvPr/>
        </p:nvSpPr>
        <p:spPr>
          <a:xfrm>
            <a:off x="467544" y="2947431"/>
            <a:ext cx="2880320" cy="792088"/>
          </a:xfrm>
          <a:prstGeom prst="borderCallout1">
            <a:avLst>
              <a:gd name="adj1" fmla="val -1731"/>
              <a:gd name="adj2" fmla="val 372"/>
              <a:gd name="adj3" fmla="val -319475"/>
              <a:gd name="adj4" fmla="val 365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Tlačítko malování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Čárový popisek 1 4"/>
          <p:cNvSpPr/>
          <p:nvPr/>
        </p:nvSpPr>
        <p:spPr>
          <a:xfrm>
            <a:off x="4716016" y="1916832"/>
            <a:ext cx="2304256" cy="792088"/>
          </a:xfrm>
          <a:prstGeom prst="borderCallout1">
            <a:avLst>
              <a:gd name="adj1" fmla="val -1732"/>
              <a:gd name="adj2" fmla="val 1268"/>
              <a:gd name="adj3" fmla="val -79282"/>
              <a:gd name="adj4" fmla="val -14138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Pás karet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7" name="Přímá spojnice 6"/>
          <p:cNvCxnSpPr>
            <a:stCxn id="5" idx="3"/>
          </p:cNvCxnSpPr>
          <p:nvPr/>
        </p:nvCxnSpPr>
        <p:spPr>
          <a:xfrm flipV="1">
            <a:off x="5868144" y="1340768"/>
            <a:ext cx="1152128" cy="5760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Čárový popisek 1 7"/>
          <p:cNvSpPr/>
          <p:nvPr/>
        </p:nvSpPr>
        <p:spPr>
          <a:xfrm>
            <a:off x="755576" y="1916832"/>
            <a:ext cx="2808312" cy="792088"/>
          </a:xfrm>
          <a:prstGeom prst="borderCallout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Panel nástrojů pro rychlý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přístup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lačítko akce: Zpět nebo Předchozí 8">
            <a:hlinkClick r:id="rId3" action="ppaction://hlinksldjump" highlightClick="1"/>
          </p:cNvPr>
          <p:cNvSpPr/>
          <p:nvPr/>
        </p:nvSpPr>
        <p:spPr>
          <a:xfrm>
            <a:off x="6948264" y="580526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7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8750" y="296119"/>
            <a:ext cx="759633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Kreslení čar</a:t>
            </a:r>
            <a:b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  <a:hlinkClick r:id="rId2" tooltip="Kliknutím spustíte program Malování.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 programu Malování lze ke kreslení použít několik různých nástrojů. Vybraný nástroj a nastavení jeho možností určují vzhled čáry v kresbě. </a:t>
            </a:r>
            <a:b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 malování čar používáme: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invalidUrl="mshelp:///"/>
              </a:rPr>
              <a:t/>
            </a:r>
            <a:b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invalidUrl="mshelp:///"/>
              </a:rPr>
            </a:b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5" invalidUrl="mshelp:///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Nástroj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 action="ppaction://hlinksldjump"/>
              </a:rPr>
              <a:t>Tužka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 action="ppaction://hlinksldjump"/>
              </a:rPr>
              <a:t>Štětce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Nástroj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 action="ppaction://hlinksldjump"/>
              </a:rPr>
              <a:t>Úsečka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Nástroj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9" action="ppaction://hlinksldjump"/>
              </a:rPr>
              <a:t>Křivka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3" name="AutoShape 2" descr="mshelp://help/?id=Microsoft.Windows.Resources.ShellExecuteTopicIcon">
            <a:hlinkClick r:id="rId2" tooltip="Kliknutím spustíte program Malování."/>
          </p:cNvPr>
          <p:cNvSpPr>
            <a:spLocks noChangeAspect="1" noChangeArrowheads="1"/>
          </p:cNvSpPr>
          <p:nvPr/>
        </p:nvSpPr>
        <p:spPr bwMode="auto">
          <a:xfrm>
            <a:off x="130175" y="-3656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3" descr="Zobrazit obsah">
            <a:hlinkClick r:id="rId10" invalidUrl="mshelp:///"/>
          </p:cNvPr>
          <p:cNvSpPr>
            <a:spLocks noChangeAspect="1" noChangeArrowheads="1"/>
          </p:cNvSpPr>
          <p:nvPr/>
        </p:nvSpPr>
        <p:spPr bwMode="auto">
          <a:xfrm>
            <a:off x="-22225" y="-24815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Skrýt obsah"/>
          <p:cNvSpPr>
            <a:spLocks noChangeAspect="1" noChangeArrowheads="1"/>
          </p:cNvSpPr>
          <p:nvPr/>
        </p:nvSpPr>
        <p:spPr bwMode="auto">
          <a:xfrm>
            <a:off x="250825" y="-2817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5" descr="Obrázek nástroje Tužka"/>
          <p:cNvSpPr>
            <a:spLocks noChangeAspect="1" noChangeArrowheads="1"/>
          </p:cNvSpPr>
          <p:nvPr/>
        </p:nvSpPr>
        <p:spPr bwMode="auto">
          <a:xfrm>
            <a:off x="176213" y="-2528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Obrázek nástroje Tužka"/>
          <p:cNvSpPr>
            <a:spLocks noChangeAspect="1" noChangeArrowheads="1"/>
          </p:cNvSpPr>
          <p:nvPr/>
        </p:nvSpPr>
        <p:spPr bwMode="auto">
          <a:xfrm>
            <a:off x="4945063" y="-223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7" descr="Zobrazit obsah">
            <a:hlinkClick r:id="rId11" invalidUrl="mshelp:///"/>
          </p:cNvPr>
          <p:cNvSpPr>
            <a:spLocks noChangeAspect="1" noChangeArrowheads="1"/>
          </p:cNvSpPr>
          <p:nvPr/>
        </p:nvSpPr>
        <p:spPr bwMode="auto">
          <a:xfrm>
            <a:off x="46038" y="-1554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Skrýt obsah">
            <a:hlinkClick r:id="rId12" invalidUrl="mshelp:///"/>
          </p:cNvPr>
          <p:cNvSpPr>
            <a:spLocks noChangeAspect="1" noChangeArrowheads="1"/>
          </p:cNvSpPr>
          <p:nvPr/>
        </p:nvSpPr>
        <p:spPr bwMode="auto">
          <a:xfrm>
            <a:off x="158750" y="-1554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9" descr="Obrázek nástroje Štětce"/>
          <p:cNvSpPr>
            <a:spLocks noChangeAspect="1" noChangeArrowheads="1"/>
          </p:cNvSpPr>
          <p:nvPr/>
        </p:nvSpPr>
        <p:spPr bwMode="auto">
          <a:xfrm>
            <a:off x="84138" y="-1265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0" descr="Zobrazit obsah"/>
          <p:cNvSpPr>
            <a:spLocks noChangeAspect="1" noChangeArrowheads="1"/>
          </p:cNvSpPr>
          <p:nvPr/>
        </p:nvSpPr>
        <p:spPr bwMode="auto">
          <a:xfrm>
            <a:off x="46038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1" descr="Skrýt obsah"/>
          <p:cNvSpPr>
            <a:spLocks noChangeAspect="1" noChangeArrowheads="1"/>
          </p:cNvSpPr>
          <p:nvPr/>
        </p:nvSpPr>
        <p:spPr bwMode="auto">
          <a:xfrm>
            <a:off x="1587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2" descr="Obrázek nástroje Úsečka"/>
          <p:cNvSpPr>
            <a:spLocks noChangeAspect="1" noChangeArrowheads="1"/>
          </p:cNvSpPr>
          <p:nvPr/>
        </p:nvSpPr>
        <p:spPr bwMode="auto">
          <a:xfrm>
            <a:off x="84138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3" descr="Obrázek nástroje Úsečka"/>
          <p:cNvSpPr>
            <a:spLocks noChangeAspect="1" noChangeArrowheads="1"/>
          </p:cNvSpPr>
          <p:nvPr/>
        </p:nvSpPr>
        <p:spPr bwMode="auto">
          <a:xfrm>
            <a:off x="4833938" y="593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14" descr="Zobrazit obsah"/>
          <p:cNvSpPr>
            <a:spLocks noChangeAspect="1" noChangeArrowheads="1"/>
          </p:cNvSpPr>
          <p:nvPr/>
        </p:nvSpPr>
        <p:spPr bwMode="auto">
          <a:xfrm>
            <a:off x="46038" y="2241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15" descr="Skrýt obsah"/>
          <p:cNvSpPr>
            <a:spLocks noChangeAspect="1" noChangeArrowheads="1"/>
          </p:cNvSpPr>
          <p:nvPr/>
        </p:nvSpPr>
        <p:spPr bwMode="auto">
          <a:xfrm>
            <a:off x="158750" y="2241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AutoShape 16" descr="Obrázek nástroje Křivka"/>
          <p:cNvSpPr>
            <a:spLocks noChangeAspect="1" noChangeArrowheads="1"/>
          </p:cNvSpPr>
          <p:nvPr/>
        </p:nvSpPr>
        <p:spPr bwMode="auto">
          <a:xfrm>
            <a:off x="84138" y="2530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7" descr="Obrázek nástroje Křivka"/>
          <p:cNvSpPr>
            <a:spLocks noChangeAspect="1" noChangeArrowheads="1"/>
          </p:cNvSpPr>
          <p:nvPr/>
        </p:nvSpPr>
        <p:spPr bwMode="auto">
          <a:xfrm>
            <a:off x="4759325" y="281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Tlačítko akce: Zpět nebo Předchozí 18">
            <a:hlinkClick r:id="rId13" action="ppaction://hlinksldjump" highlightClick="1"/>
          </p:cNvPr>
          <p:cNvSpPr/>
          <p:nvPr/>
        </p:nvSpPr>
        <p:spPr>
          <a:xfrm>
            <a:off x="7524328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09"/>
            <a:ext cx="8964488" cy="69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2" y="3645024"/>
            <a:ext cx="6984776" cy="28803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Nástroj Tužka umožňuje kreslit tenké čáry nebo křivky volného tvaru.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1. Na </a:t>
            </a:r>
            <a:r>
              <a:rPr lang="cs-CZ" dirty="0">
                <a:solidFill>
                  <a:schemeClr val="tx1"/>
                </a:solidFill>
              </a:rPr>
              <a:t>kartě </a:t>
            </a:r>
            <a:r>
              <a:rPr lang="cs-CZ" dirty="0">
                <a:solidFill>
                  <a:srgbClr val="FF0000"/>
                </a:solidFill>
              </a:rPr>
              <a:t>Domů</a:t>
            </a:r>
            <a:r>
              <a:rPr lang="cs-CZ" dirty="0">
                <a:solidFill>
                  <a:schemeClr val="tx1"/>
                </a:solidFill>
              </a:rPr>
              <a:t> ve skupině Nástroje klikněte na </a:t>
            </a:r>
            <a:r>
              <a:rPr lang="cs-CZ" dirty="0" smtClean="0">
                <a:solidFill>
                  <a:schemeClr val="tx1"/>
                </a:solidFill>
              </a:rPr>
              <a:t>nástroj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>
                <a:solidFill>
                  <a:srgbClr val="00B050"/>
                </a:solidFill>
              </a:rPr>
              <a:t>Tužka</a:t>
            </a:r>
            <a:r>
              <a:rPr lang="cs-CZ" dirty="0">
                <a:solidFill>
                  <a:schemeClr val="tx1"/>
                </a:solidFill>
              </a:rPr>
              <a:t> 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2. Ve </a:t>
            </a:r>
            <a:r>
              <a:rPr lang="cs-CZ" dirty="0">
                <a:solidFill>
                  <a:schemeClr val="tx1"/>
                </a:solidFill>
              </a:rPr>
              <a:t>skupině Barvy klikněte na tlačítko </a:t>
            </a:r>
            <a:r>
              <a:rPr lang="cs-CZ" dirty="0">
                <a:solidFill>
                  <a:srgbClr val="FFC000"/>
                </a:solidFill>
              </a:rPr>
              <a:t>Barva 1</a:t>
            </a:r>
            <a:r>
              <a:rPr lang="cs-CZ" dirty="0">
                <a:solidFill>
                  <a:schemeClr val="tx1"/>
                </a:solidFill>
              </a:rPr>
              <a:t> a pak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vyberte </a:t>
            </a:r>
            <a:r>
              <a:rPr lang="cs-CZ" dirty="0">
                <a:solidFill>
                  <a:schemeClr val="tx1"/>
                </a:solidFill>
              </a:rPr>
              <a:t>barvu. Následně můžete přetahováním </a:t>
            </a:r>
            <a:r>
              <a:rPr lang="cs-CZ" dirty="0" smtClean="0">
                <a:solidFill>
                  <a:schemeClr val="tx1"/>
                </a:solidFill>
              </a:rPr>
              <a:t>ukazatele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v </a:t>
            </a:r>
            <a:r>
              <a:rPr lang="cs-CZ" dirty="0">
                <a:solidFill>
                  <a:schemeClr val="tx1"/>
                </a:solidFill>
              </a:rPr>
              <a:t>obrázku kreslit.</a:t>
            </a:r>
          </a:p>
          <a:p>
            <a:r>
              <a:rPr lang="cs-CZ" dirty="0">
                <a:solidFill>
                  <a:schemeClr val="tx1"/>
                </a:solidFill>
              </a:rPr>
              <a:t>Chcete-li kreslit </a:t>
            </a:r>
            <a:r>
              <a:rPr lang="cs-CZ" dirty="0" smtClean="0">
                <a:solidFill>
                  <a:schemeClr val="tx1"/>
                </a:solidFill>
              </a:rPr>
              <a:t>i vybranou druhou barvou(</a:t>
            </a:r>
            <a:r>
              <a:rPr lang="cs-CZ" dirty="0" smtClean="0">
                <a:solidFill>
                  <a:srgbClr val="7030A0"/>
                </a:solidFill>
              </a:rPr>
              <a:t>Barva </a:t>
            </a:r>
            <a:r>
              <a:rPr lang="cs-CZ" dirty="0">
                <a:solidFill>
                  <a:srgbClr val="7030A0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), stiskněte při přetahování ukazatele pravé tlačítko myši.</a:t>
            </a:r>
          </a:p>
          <a:p>
            <a:pPr algn="ctr"/>
            <a:endParaRPr lang="cs-CZ" dirty="0"/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7812360" y="6165304"/>
            <a:ext cx="79208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259632" y="476672"/>
            <a:ext cx="792088" cy="3816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1115616" y="836712"/>
            <a:ext cx="432048" cy="37444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4644008" y="1196752"/>
            <a:ext cx="360040" cy="36724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339752" y="1196752"/>
            <a:ext cx="2304256" cy="10801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5292080" y="836712"/>
            <a:ext cx="144016" cy="48245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843808" y="836712"/>
            <a:ext cx="2304256" cy="201622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" y="0"/>
            <a:ext cx="9118456" cy="695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00808"/>
            <a:ext cx="1562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3789040"/>
            <a:ext cx="8136904" cy="27363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</a:rPr>
              <a:t>Pomocí nástroje Štětce lze kreslit čáry s různým </a:t>
            </a:r>
            <a:r>
              <a:rPr lang="cs-CZ" sz="1600" dirty="0" smtClean="0">
                <a:solidFill>
                  <a:schemeClr val="tx1"/>
                </a:solidFill>
              </a:rPr>
              <a:t>vzhledem. </a:t>
            </a:r>
            <a:r>
              <a:rPr lang="cs-CZ" sz="1600" dirty="0">
                <a:solidFill>
                  <a:schemeClr val="tx1"/>
                </a:solidFill>
              </a:rPr>
              <a:t>Pomocí různých štětců je možné vytvářet čáry volného tvaru a </a:t>
            </a:r>
            <a:r>
              <a:rPr lang="cs-CZ" sz="1600" dirty="0" smtClean="0">
                <a:solidFill>
                  <a:schemeClr val="tx1"/>
                </a:solidFill>
              </a:rPr>
              <a:t>křivky.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1. Na </a:t>
            </a:r>
            <a:r>
              <a:rPr lang="cs-CZ" sz="1600" dirty="0">
                <a:solidFill>
                  <a:schemeClr val="tx1"/>
                </a:solidFill>
              </a:rPr>
              <a:t>kartě Domů klikněte na šipku dolů tlačítka </a:t>
            </a:r>
            <a:r>
              <a:rPr lang="cs-CZ" sz="1600" dirty="0">
                <a:solidFill>
                  <a:srgbClr val="FF0000"/>
                </a:solidFill>
              </a:rPr>
              <a:t>Štětce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2. Klikněte </a:t>
            </a:r>
            <a:r>
              <a:rPr lang="cs-CZ" sz="1600" dirty="0">
                <a:solidFill>
                  <a:schemeClr val="tx1"/>
                </a:solidFill>
              </a:rPr>
              <a:t>na </a:t>
            </a:r>
            <a:r>
              <a:rPr lang="cs-CZ" sz="1600" dirty="0">
                <a:solidFill>
                  <a:srgbClr val="00B050"/>
                </a:solidFill>
              </a:rPr>
              <a:t>štětec</a:t>
            </a:r>
            <a:r>
              <a:rPr lang="cs-CZ" sz="1600" dirty="0">
                <a:solidFill>
                  <a:schemeClr val="tx1"/>
                </a:solidFill>
              </a:rPr>
              <a:t>, který chcete použít.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3. Klikněte </a:t>
            </a:r>
            <a:r>
              <a:rPr lang="cs-CZ" sz="1600" dirty="0">
                <a:solidFill>
                  <a:schemeClr val="tx1"/>
                </a:solidFill>
              </a:rPr>
              <a:t>na tlačítko </a:t>
            </a:r>
            <a:r>
              <a:rPr lang="cs-CZ" sz="1600" dirty="0">
                <a:solidFill>
                  <a:srgbClr val="FFC000"/>
                </a:solidFill>
              </a:rPr>
              <a:t>Velikost</a:t>
            </a:r>
            <a:r>
              <a:rPr lang="cs-CZ" sz="1600" dirty="0">
                <a:solidFill>
                  <a:schemeClr val="tx1"/>
                </a:solidFill>
              </a:rPr>
              <a:t> a potom klikněte na velikost čáry, která </a:t>
            </a:r>
            <a:r>
              <a:rPr lang="cs-CZ" sz="1600" dirty="0" smtClean="0">
                <a:solidFill>
                  <a:schemeClr val="tx1"/>
                </a:solidFill>
              </a:rPr>
              <a:t>určuje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tloušťku tahu štětce.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4. Ve </a:t>
            </a:r>
            <a:r>
              <a:rPr lang="cs-CZ" sz="1600" dirty="0">
                <a:solidFill>
                  <a:schemeClr val="tx1"/>
                </a:solidFill>
              </a:rPr>
              <a:t>skupině Barvy klikněte na tlačítko </a:t>
            </a:r>
            <a:r>
              <a:rPr lang="cs-CZ" sz="1600" dirty="0">
                <a:solidFill>
                  <a:srgbClr val="7030A0"/>
                </a:solidFill>
              </a:rPr>
              <a:t>Barva 1 </a:t>
            </a:r>
            <a:r>
              <a:rPr lang="cs-CZ" sz="1600" dirty="0">
                <a:solidFill>
                  <a:schemeClr val="tx1"/>
                </a:solidFill>
              </a:rPr>
              <a:t>a pak vyberte barvu. Následně můžete přetahováním ukazatele malovat. </a:t>
            </a:r>
          </a:p>
          <a:p>
            <a:r>
              <a:rPr lang="cs-CZ" sz="1600" dirty="0">
                <a:solidFill>
                  <a:schemeClr val="tx1"/>
                </a:solidFill>
              </a:rPr>
              <a:t>Chcete-li kreslit barvou pozadí (barva 2), stiskněte při přetahování ukazatele pravé tlačítko myši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2771800" y="1196752"/>
            <a:ext cx="2592288" cy="3240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771800" y="1052736"/>
            <a:ext cx="511256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2411760" y="1988840"/>
            <a:ext cx="5112568" cy="28083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1259632" y="1988840"/>
            <a:ext cx="6264696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3131840" y="1196752"/>
            <a:ext cx="1080120" cy="38164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55962"/>
            <a:ext cx="1562100" cy="93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4391980" y="1196752"/>
            <a:ext cx="2916324" cy="170420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4680012" y="908720"/>
            <a:ext cx="180020" cy="460851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lačítko akce: Zpět nebo Předchozí 16">
            <a:hlinkClick r:id="rId5" action="ppaction://hlinksldjump" highlightClick="1"/>
          </p:cNvPr>
          <p:cNvSpPr/>
          <p:nvPr/>
        </p:nvSpPr>
        <p:spPr>
          <a:xfrm>
            <a:off x="7740352" y="6237312"/>
            <a:ext cx="100811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4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2" name="Obdélník 1"/>
          <p:cNvSpPr/>
          <p:nvPr/>
        </p:nvSpPr>
        <p:spPr>
          <a:xfrm>
            <a:off x="69248" y="2780928"/>
            <a:ext cx="8712968" cy="3456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Nástroj Úsečka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umožňuje </a:t>
            </a:r>
            <a:r>
              <a:rPr lang="cs-CZ" dirty="0">
                <a:solidFill>
                  <a:schemeClr val="tx1"/>
                </a:solidFill>
              </a:rPr>
              <a:t>nakreslit rovnou čáru. Při použití tohoto nástroje lze zvolit tloušťku čáry a její vzhled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1. Na </a:t>
            </a:r>
            <a:r>
              <a:rPr lang="cs-CZ" sz="1400" dirty="0">
                <a:solidFill>
                  <a:schemeClr val="tx1"/>
                </a:solidFill>
              </a:rPr>
              <a:t>kartě Domů ve skupině Tvary klikněte na nástroj</a:t>
            </a:r>
            <a:r>
              <a:rPr lang="cs-CZ" sz="1400" dirty="0">
                <a:solidFill>
                  <a:srgbClr val="FF0000"/>
                </a:solidFill>
              </a:rPr>
              <a:t> Úsečka</a:t>
            </a:r>
            <a:r>
              <a:rPr lang="cs-CZ" sz="1400" dirty="0">
                <a:solidFill>
                  <a:schemeClr val="tx1"/>
                </a:solidFill>
              </a:rPr>
              <a:t> . 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2. Klikněte </a:t>
            </a:r>
            <a:r>
              <a:rPr lang="cs-CZ" sz="1400" dirty="0">
                <a:solidFill>
                  <a:schemeClr val="tx1"/>
                </a:solidFill>
              </a:rPr>
              <a:t>na tlačítko Velikost a potom klikněte na velikost čáry, která určuje tloušťku úsečky.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3. Ve</a:t>
            </a:r>
            <a:r>
              <a:rPr lang="cs-CZ" sz="1400" dirty="0">
                <a:solidFill>
                  <a:schemeClr val="tx1"/>
                </a:solidFill>
              </a:rPr>
              <a:t> skupině Barvy klikněte na </a:t>
            </a:r>
            <a:r>
              <a:rPr lang="cs-CZ" sz="1400" dirty="0">
                <a:solidFill>
                  <a:srgbClr val="FFC000"/>
                </a:solidFill>
              </a:rPr>
              <a:t>tlačítko Barva 1 </a:t>
            </a:r>
            <a:r>
              <a:rPr lang="cs-CZ" sz="1400" dirty="0">
                <a:solidFill>
                  <a:schemeClr val="tx1"/>
                </a:solidFill>
              </a:rPr>
              <a:t>a pak vyberte barvu. Následně můžete </a:t>
            </a:r>
            <a:r>
              <a:rPr lang="cs-CZ" sz="1400" dirty="0" smtClean="0">
                <a:solidFill>
                  <a:schemeClr val="tx1"/>
                </a:solidFill>
              </a:rPr>
              <a:t>přetahováním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   </a:t>
            </a:r>
            <a:r>
              <a:rPr lang="cs-CZ" sz="1400" dirty="0">
                <a:solidFill>
                  <a:schemeClr val="tx1"/>
                </a:solidFill>
              </a:rPr>
              <a:t>ukazatele nakreslit čáru. </a:t>
            </a:r>
          </a:p>
          <a:p>
            <a:r>
              <a:rPr lang="cs-CZ" sz="1400" dirty="0">
                <a:solidFill>
                  <a:schemeClr val="tx1"/>
                </a:solidFill>
              </a:rPr>
              <a:t>Chcete-li kreslit čáru barvou pozadí </a:t>
            </a:r>
            <a:r>
              <a:rPr lang="cs-CZ" sz="1400" dirty="0">
                <a:solidFill>
                  <a:srgbClr val="00B050"/>
                </a:solidFill>
              </a:rPr>
              <a:t>(barva 2</a:t>
            </a:r>
            <a:r>
              <a:rPr lang="cs-CZ" sz="1400" dirty="0">
                <a:solidFill>
                  <a:schemeClr val="tx1"/>
                </a:solidFill>
              </a:rPr>
              <a:t>), stiskněte při přetahování ukazatele pravé tlačítko myši.</a:t>
            </a:r>
          </a:p>
          <a:p>
            <a:r>
              <a:rPr lang="cs-CZ" sz="1400" dirty="0">
                <a:solidFill>
                  <a:schemeClr val="tx1"/>
                </a:solidFill>
              </a:rPr>
              <a:t>(Volitelné) Chcete-li změnit styl čáry, klikněte ve skupině Tvary na tlačítko Obrys a poté klikněte na vybraný styl čáry</a:t>
            </a:r>
            <a:r>
              <a:rPr lang="cs-CZ" sz="1400" dirty="0" smtClean="0">
                <a:solidFill>
                  <a:schemeClr val="tx1"/>
                </a:solidFill>
              </a:rPr>
              <a:t>.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b="1" dirty="0">
                <a:solidFill>
                  <a:schemeClr val="accent6"/>
                </a:solidFill>
              </a:rPr>
              <a:t>Tip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1. Pokud </a:t>
            </a:r>
            <a:r>
              <a:rPr lang="cs-CZ" sz="1400" dirty="0">
                <a:solidFill>
                  <a:srgbClr val="002060"/>
                </a:solidFill>
              </a:rPr>
              <a:t>chcete nakreslit vodorovnou čáru, stiskněte při kreslení z jednoho bodu do druhého a </a:t>
            </a:r>
            <a:r>
              <a:rPr lang="cs-CZ" sz="1400" dirty="0" smtClean="0">
                <a:solidFill>
                  <a:srgbClr val="002060"/>
                </a:solidFill>
              </a:rPr>
              <a:t>podržte</a:t>
            </a:r>
            <a:br>
              <a:rPr lang="cs-CZ" sz="1400" dirty="0" smtClean="0">
                <a:solidFill>
                  <a:srgbClr val="002060"/>
                </a:solidFill>
              </a:rPr>
            </a:br>
            <a:r>
              <a:rPr lang="cs-CZ" sz="1400" dirty="0" smtClean="0">
                <a:solidFill>
                  <a:srgbClr val="002060"/>
                </a:solidFill>
              </a:rPr>
              <a:t>    </a:t>
            </a:r>
            <a:r>
              <a:rPr lang="cs-CZ" sz="1400" dirty="0">
                <a:solidFill>
                  <a:srgbClr val="002060"/>
                </a:solidFill>
              </a:rPr>
              <a:t>klávesu SHIFT.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2. Pokud </a:t>
            </a:r>
            <a:r>
              <a:rPr lang="cs-CZ" sz="1400" dirty="0">
                <a:solidFill>
                  <a:srgbClr val="002060"/>
                </a:solidFill>
              </a:rPr>
              <a:t>chcete nakreslit svislou čáru, stiskněte a podržte klávesu SHIFT a kreslete směrem nahoru </a:t>
            </a:r>
            <a:r>
              <a:rPr lang="cs-CZ" sz="1400" dirty="0" smtClean="0">
                <a:solidFill>
                  <a:srgbClr val="002060"/>
                </a:solidFill>
              </a:rPr>
              <a:t>nebo</a:t>
            </a:r>
            <a:br>
              <a:rPr lang="cs-CZ" sz="1400" dirty="0" smtClean="0">
                <a:solidFill>
                  <a:srgbClr val="002060"/>
                </a:solidFill>
              </a:rPr>
            </a:br>
            <a:r>
              <a:rPr lang="cs-CZ" sz="1400" dirty="0" smtClean="0">
                <a:solidFill>
                  <a:srgbClr val="002060"/>
                </a:solidFill>
              </a:rPr>
              <a:t>    </a:t>
            </a:r>
            <a:r>
              <a:rPr lang="cs-CZ" sz="1400" dirty="0">
                <a:solidFill>
                  <a:srgbClr val="002060"/>
                </a:solidFill>
              </a:rPr>
              <a:t>dolů.</a:t>
            </a: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3563888" y="476672"/>
            <a:ext cx="1224136" cy="32403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3275856" y="836712"/>
            <a:ext cx="2664296" cy="331236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4175956" y="836712"/>
            <a:ext cx="1764196" cy="7200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19872" y="620688"/>
            <a:ext cx="2880320" cy="38884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4355976" y="620688"/>
            <a:ext cx="1944216" cy="11521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lačítko akce: Zpět nebo Předchozí 12">
            <a:hlinkClick r:id="rId3" action="ppaction://hlinksldjump" highlightClick="1"/>
          </p:cNvPr>
          <p:cNvSpPr/>
          <p:nvPr/>
        </p:nvSpPr>
        <p:spPr>
          <a:xfrm>
            <a:off x="7236296" y="6237312"/>
            <a:ext cx="108012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1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20" y="3941563"/>
            <a:ext cx="8640960" cy="2592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Nástroj </a:t>
            </a:r>
            <a:r>
              <a:rPr lang="cs-CZ" dirty="0">
                <a:solidFill>
                  <a:schemeClr val="tx1"/>
                </a:solidFill>
              </a:rPr>
              <a:t>Křivka  umožňuje nakreslit hladkou zakřivenou čáru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cs-CZ" sz="1600" dirty="0" smtClean="0">
                <a:solidFill>
                  <a:schemeClr val="tx1"/>
                </a:solidFill>
              </a:rPr>
              <a:t>Na </a:t>
            </a:r>
            <a:r>
              <a:rPr lang="cs-CZ" sz="1600" dirty="0">
                <a:solidFill>
                  <a:schemeClr val="tx1"/>
                </a:solidFill>
              </a:rPr>
              <a:t>kartě Domů ve skupině Tvary klikněte na nástroj </a:t>
            </a:r>
            <a:r>
              <a:rPr lang="cs-CZ" sz="1600" dirty="0">
                <a:solidFill>
                  <a:srgbClr val="FF0000"/>
                </a:solidFill>
              </a:rPr>
              <a:t>Křivka 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2.  Klikněte </a:t>
            </a:r>
            <a:r>
              <a:rPr lang="cs-CZ" sz="1600" dirty="0">
                <a:solidFill>
                  <a:schemeClr val="tx1"/>
                </a:solidFill>
              </a:rPr>
              <a:t>na tlačítko Velikost a potom klikněte na </a:t>
            </a:r>
            <a:r>
              <a:rPr lang="cs-CZ" sz="1600" dirty="0">
                <a:solidFill>
                  <a:srgbClr val="FFC000"/>
                </a:solidFill>
              </a:rPr>
              <a:t>velikost čáry</a:t>
            </a:r>
            <a:r>
              <a:rPr lang="cs-CZ" sz="1600" dirty="0">
                <a:solidFill>
                  <a:schemeClr val="tx1"/>
                </a:solidFill>
              </a:rPr>
              <a:t>, která určuje </a:t>
            </a:r>
            <a:r>
              <a:rPr lang="cs-CZ" sz="1600" dirty="0" smtClean="0">
                <a:solidFill>
                  <a:schemeClr val="tx1"/>
                </a:solidFill>
              </a:rPr>
              <a:t>tloušťku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čáry.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3. Ve</a:t>
            </a:r>
            <a:r>
              <a:rPr lang="cs-CZ" sz="1600" dirty="0">
                <a:solidFill>
                  <a:schemeClr val="tx1"/>
                </a:solidFill>
              </a:rPr>
              <a:t> skupině Barvy klikněte na tlačítko </a:t>
            </a:r>
            <a:r>
              <a:rPr lang="cs-CZ" sz="1600" dirty="0">
                <a:solidFill>
                  <a:srgbClr val="00B050"/>
                </a:solidFill>
              </a:rPr>
              <a:t>Barva 1 </a:t>
            </a:r>
            <a:r>
              <a:rPr lang="cs-CZ" sz="1600" dirty="0">
                <a:solidFill>
                  <a:schemeClr val="tx1"/>
                </a:solidFill>
              </a:rPr>
              <a:t>a pak vyberte barvu. Následně </a:t>
            </a:r>
            <a:r>
              <a:rPr lang="cs-CZ" sz="1600" dirty="0" smtClean="0">
                <a:solidFill>
                  <a:schemeClr val="tx1"/>
                </a:solidFill>
              </a:rPr>
              <a:t>můžete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přetahováním ukazatele nakreslit čáru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Chcete-li </a:t>
            </a:r>
            <a:r>
              <a:rPr lang="cs-CZ" sz="1600" dirty="0">
                <a:solidFill>
                  <a:schemeClr val="tx1"/>
                </a:solidFill>
              </a:rPr>
              <a:t>kreslit čáru barvou pozadí </a:t>
            </a:r>
            <a:r>
              <a:rPr lang="cs-CZ" sz="1600" dirty="0">
                <a:solidFill>
                  <a:srgbClr val="7030A0"/>
                </a:solidFill>
              </a:rPr>
              <a:t>(barva 2</a:t>
            </a:r>
            <a:r>
              <a:rPr lang="cs-CZ" sz="1600" dirty="0">
                <a:solidFill>
                  <a:schemeClr val="tx1"/>
                </a:solidFill>
              </a:rPr>
              <a:t>), stiskněte při přetahování ukazatele </a:t>
            </a:r>
            <a:r>
              <a:rPr lang="cs-CZ" sz="1600" dirty="0" smtClean="0">
                <a:solidFill>
                  <a:schemeClr val="tx1"/>
                </a:solidFill>
              </a:rPr>
              <a:t>pravé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 </a:t>
            </a:r>
            <a:r>
              <a:rPr lang="cs-CZ" sz="1600" dirty="0">
                <a:solidFill>
                  <a:schemeClr val="tx1"/>
                </a:solidFill>
              </a:rPr>
              <a:t>tlačítko myši.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4. Po </a:t>
            </a:r>
            <a:r>
              <a:rPr lang="cs-CZ" sz="1600" dirty="0">
                <a:solidFill>
                  <a:schemeClr val="tx1"/>
                </a:solidFill>
              </a:rPr>
              <a:t>nakreslení čáry klikněte na oblast obrázku, kde bude oblouk křivky, a </a:t>
            </a:r>
            <a:r>
              <a:rPr lang="cs-CZ" sz="1600" dirty="0" smtClean="0">
                <a:solidFill>
                  <a:schemeClr val="tx1"/>
                </a:solidFill>
              </a:rPr>
              <a:t>přetáhnutím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   </a:t>
            </a:r>
            <a:r>
              <a:rPr lang="cs-CZ" sz="1600" dirty="0">
                <a:solidFill>
                  <a:schemeClr val="tx1"/>
                </a:solidFill>
              </a:rPr>
              <a:t>ukazatele upravte křivku.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4" name="AutoShape 4" descr="Obrázek nástroje Křivka"/>
          <p:cNvSpPr>
            <a:spLocks noChangeAspect="1" noChangeArrowheads="1"/>
          </p:cNvSpPr>
          <p:nvPr/>
        </p:nvSpPr>
        <p:spPr bwMode="auto">
          <a:xfrm>
            <a:off x="16414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3707904" y="764704"/>
            <a:ext cx="1944216" cy="360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5508104" y="764704"/>
            <a:ext cx="144016" cy="388843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355976" y="980728"/>
            <a:ext cx="1584176" cy="40324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3707904" y="908720"/>
            <a:ext cx="2232248" cy="12961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355976" y="764704"/>
            <a:ext cx="1944216" cy="475252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3851920" y="764704"/>
            <a:ext cx="2448272" cy="194421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lačítko akce: Zpět nebo Předchozí 16">
            <a:hlinkClick r:id="rId3" action="ppaction://hlinksldjump" highlightClick="1"/>
          </p:cNvPr>
          <p:cNvSpPr/>
          <p:nvPr/>
        </p:nvSpPr>
        <p:spPr>
          <a:xfrm>
            <a:off x="8028384" y="6309320"/>
            <a:ext cx="79208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6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858</TotalTime>
  <Words>165</Words>
  <Application>Microsoft Office PowerPoint</Application>
  <PresentationFormat>Předvádění na obrazovce (4:3)</PresentationFormat>
  <Paragraphs>90</Paragraphs>
  <Slides>19</Slides>
  <Notes>0</Notes>
  <HiddenSlides>15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Aerodynamika</vt:lpstr>
      <vt:lpstr>MS Malování 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Periferie PC</dc:title>
  <dc:creator>zs skolni</dc:creator>
  <cp:lastModifiedBy>zs skolni</cp:lastModifiedBy>
  <cp:revision>85</cp:revision>
  <dcterms:created xsi:type="dcterms:W3CDTF">2011-10-14T09:04:51Z</dcterms:created>
  <dcterms:modified xsi:type="dcterms:W3CDTF">2014-11-24T08:29:49Z</dcterms:modified>
</cp:coreProperties>
</file>