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34" r:id="rId3"/>
    <p:sldId id="313" r:id="rId4"/>
    <p:sldId id="324" r:id="rId5"/>
    <p:sldId id="314" r:id="rId6"/>
    <p:sldId id="315" r:id="rId7"/>
    <p:sldId id="316" r:id="rId8"/>
    <p:sldId id="317" r:id="rId9"/>
    <p:sldId id="318" r:id="rId10"/>
    <p:sldId id="326" r:id="rId11"/>
    <p:sldId id="319" r:id="rId12"/>
    <p:sldId id="320" r:id="rId13"/>
    <p:sldId id="321" r:id="rId14"/>
    <p:sldId id="325" r:id="rId15"/>
    <p:sldId id="322" r:id="rId16"/>
    <p:sldId id="323" r:id="rId17"/>
    <p:sldId id="328" r:id="rId18"/>
    <p:sldId id="327" r:id="rId19"/>
    <p:sldId id="329" r:id="rId20"/>
    <p:sldId id="333" r:id="rId21"/>
    <p:sldId id="330" r:id="rId22"/>
    <p:sldId id="331" r:id="rId23"/>
    <p:sldId id="332" r:id="rId24"/>
    <p:sldId id="27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A5ED-6F0A-494B-8A63-F8D1B37A69D3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63D5-4C24-41AC-B538-2AEB38B3966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F7544-575E-419C-ABD5-5AF7F5D7B4BB}" type="datetimeFigureOut">
              <a:rPr lang="cs-CZ" smtClean="0"/>
              <a:t>24.11.2014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15727-92F1-484F-A490-B5D4BFD35CBA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3" y="3132290"/>
            <a:ext cx="8568952" cy="1793167"/>
          </a:xfrm>
        </p:spPr>
        <p:txBody>
          <a:bodyPr/>
          <a:lstStyle/>
          <a:p>
            <a:r>
              <a:rPr lang="cs-CZ" dirty="0" smtClean="0"/>
              <a:t>MS Malování II.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644773" y="5445224"/>
            <a:ext cx="3854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VY_32_INOVACE_58_MS_Malovani_II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35" y="404664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17693"/>
            <a:ext cx="87849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Přesouvání a kopírování </a:t>
            </a:r>
            <a:r>
              <a:rPr lang="cs-CZ" sz="2400" b="1" dirty="0" smtClean="0">
                <a:solidFill>
                  <a:srgbClr val="FF0000"/>
                </a:solidFill>
              </a:rPr>
              <a:t>objektů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dirty="0"/>
              <a:t>Po vybrání objektu je možné vybranou položku vyjmout nebo zkopírovat. Tak lze v případě potřeby použít na obrázku jeden objekt opakovaně nebo objekt (je-li vybrán) přesunout do jiné části obrázku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/>
          </a:p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hlinkClick r:id="rId2" action="ppaction://hlinksldjump"/>
              </a:rPr>
              <a:t>Vyjmutí </a:t>
            </a:r>
            <a:r>
              <a:rPr lang="cs-CZ" b="1" dirty="0">
                <a:hlinkClick r:id="rId2" action="ppaction://hlinksldjump"/>
              </a:rPr>
              <a:t>a </a:t>
            </a:r>
            <a:r>
              <a:rPr lang="cs-CZ" b="1" dirty="0" smtClean="0">
                <a:hlinkClick r:id="rId2" action="ppaction://hlinksldjump"/>
              </a:rPr>
              <a:t>vložení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  <a:p>
            <a:r>
              <a:rPr lang="cs-CZ" b="1" dirty="0" smtClean="0">
                <a:hlinkClick r:id="rId3" action="ppaction://hlinksldjump"/>
              </a:rPr>
              <a:t>Kopírování </a:t>
            </a:r>
            <a:r>
              <a:rPr lang="cs-CZ" b="1" dirty="0">
                <a:hlinkClick r:id="rId3" action="ppaction://hlinksldjump"/>
              </a:rPr>
              <a:t>a </a:t>
            </a:r>
            <a:r>
              <a:rPr lang="cs-CZ" b="1" dirty="0" smtClean="0">
                <a:hlinkClick r:id="rId3" action="ppaction://hlinksldjump"/>
              </a:rPr>
              <a:t>vložení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  <a:p>
            <a:r>
              <a:rPr lang="cs-CZ" b="1" dirty="0" smtClean="0">
                <a:hlinkClick r:id="rId4" action="ppaction://hlinksldjump"/>
              </a:rPr>
              <a:t>Vložení </a:t>
            </a:r>
            <a:r>
              <a:rPr lang="cs-CZ" b="1" dirty="0">
                <a:hlinkClick r:id="rId4" action="ppaction://hlinksldjump"/>
              </a:rPr>
              <a:t>obrázku do programu </a:t>
            </a:r>
            <a:r>
              <a:rPr lang="cs-CZ" b="1" dirty="0" smtClean="0">
                <a:hlinkClick r:id="rId4" action="ppaction://hlinksldjump"/>
              </a:rPr>
              <a:t>Malování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  <a:p>
            <a:endParaRPr lang="cs-CZ" dirty="0"/>
          </a:p>
        </p:txBody>
      </p:sp>
      <p:sp>
        <p:nvSpPr>
          <p:cNvPr id="3" name="Tlačítko akce: Zpět nebo Předchozí 2">
            <a:hlinkClick r:id="rId5" action="ppaction://hlinksldjump" highlightClick="1"/>
          </p:cNvPr>
          <p:cNvSpPr/>
          <p:nvPr/>
        </p:nvSpPr>
        <p:spPr>
          <a:xfrm>
            <a:off x="7884368" y="6309320"/>
            <a:ext cx="900608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7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" y="0"/>
            <a:ext cx="9144000" cy="691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95936" y="1844824"/>
            <a:ext cx="4752528" cy="18722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/>
              <a:t>1. Na </a:t>
            </a:r>
            <a:r>
              <a:rPr lang="cs-CZ" sz="1600" dirty="0"/>
              <a:t>kartě Domů ve skupině Obrázek klikněte </a:t>
            </a:r>
            <a:r>
              <a:rPr lang="cs-CZ" sz="1600" dirty="0" smtClean="0"/>
              <a:t>na</a:t>
            </a:r>
            <a:br>
              <a:rPr lang="cs-CZ" sz="1600" dirty="0" smtClean="0"/>
            </a:br>
            <a:r>
              <a:rPr lang="cs-CZ" sz="1600" dirty="0" smtClean="0"/>
              <a:t>   </a:t>
            </a:r>
            <a:r>
              <a:rPr lang="cs-CZ" sz="1600" dirty="0"/>
              <a:t>tlačítko </a:t>
            </a:r>
            <a:r>
              <a:rPr lang="cs-CZ" sz="1600" dirty="0">
                <a:solidFill>
                  <a:srgbClr val="FF0000"/>
                </a:solidFill>
              </a:rPr>
              <a:t>Vybrat </a:t>
            </a:r>
            <a:r>
              <a:rPr lang="cs-CZ" sz="1600" dirty="0"/>
              <a:t>a potom přetažením </a:t>
            </a:r>
            <a:r>
              <a:rPr lang="cs-CZ" sz="1600" dirty="0" smtClean="0"/>
              <a:t>ukazatele</a:t>
            </a:r>
            <a:br>
              <a:rPr lang="cs-CZ" sz="1600" dirty="0" smtClean="0"/>
            </a:br>
            <a:r>
              <a:rPr lang="cs-CZ" sz="1600" dirty="0" smtClean="0"/>
              <a:t>    </a:t>
            </a:r>
            <a:r>
              <a:rPr lang="cs-CZ" sz="1600" dirty="0"/>
              <a:t>vyberte oblast nebo objekt, který chcete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    vyjmout</a:t>
            </a:r>
            <a:r>
              <a:rPr lang="cs-CZ" sz="1600" dirty="0"/>
              <a:t>.</a:t>
            </a:r>
          </a:p>
          <a:p>
            <a:r>
              <a:rPr lang="cs-CZ" sz="1600" dirty="0" smtClean="0"/>
              <a:t>2. Ve </a:t>
            </a:r>
            <a:r>
              <a:rPr lang="cs-CZ" sz="1600" dirty="0"/>
              <a:t>skupině Schránka klikněte na tlačítko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    </a:t>
            </a:r>
            <a:r>
              <a:rPr lang="cs-CZ" sz="1600" dirty="0" smtClean="0">
                <a:solidFill>
                  <a:srgbClr val="00B050"/>
                </a:solidFill>
              </a:rPr>
              <a:t>Vyjmout</a:t>
            </a:r>
            <a:r>
              <a:rPr lang="cs-CZ" sz="1600" dirty="0">
                <a:solidFill>
                  <a:srgbClr val="00B050"/>
                </a:solidFill>
              </a:rPr>
              <a:t>.</a:t>
            </a:r>
          </a:p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331640" y="1124744"/>
            <a:ext cx="3960440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755576" y="692696"/>
            <a:ext cx="3825971" cy="25202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Dopředu nebo Další 6">
            <a:hlinkClick r:id="rId3" action="ppaction://hlinksldjump" highlightClick="1"/>
          </p:cNvPr>
          <p:cNvSpPr/>
          <p:nvPr/>
        </p:nvSpPr>
        <p:spPr>
          <a:xfrm>
            <a:off x="7380312" y="6093296"/>
            <a:ext cx="115212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0"/>
            <a:ext cx="9134473" cy="686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76762" y="1988840"/>
            <a:ext cx="4171702" cy="2304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1. Ve </a:t>
            </a:r>
            <a:r>
              <a:rPr lang="cs-CZ" dirty="0">
                <a:solidFill>
                  <a:schemeClr val="tx1"/>
                </a:solidFill>
              </a:rPr>
              <a:t>skupině Schránka klikněte </a:t>
            </a:r>
            <a:r>
              <a:rPr lang="cs-CZ" dirty="0" smtClean="0">
                <a:solidFill>
                  <a:schemeClr val="tx1"/>
                </a:solidFill>
              </a:rPr>
              <a:t>na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</a:t>
            </a:r>
            <a:r>
              <a:rPr lang="cs-CZ" dirty="0">
                <a:solidFill>
                  <a:schemeClr val="tx1"/>
                </a:solidFill>
              </a:rPr>
              <a:t>tlačítko </a:t>
            </a:r>
            <a:r>
              <a:rPr lang="cs-CZ" dirty="0">
                <a:solidFill>
                  <a:srgbClr val="FF0000"/>
                </a:solidFill>
              </a:rPr>
              <a:t>Vložit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2. Dokud </a:t>
            </a:r>
            <a:r>
              <a:rPr lang="cs-CZ" dirty="0">
                <a:solidFill>
                  <a:schemeClr val="tx1"/>
                </a:solidFill>
              </a:rPr>
              <a:t>je objekt vybrán, </a:t>
            </a:r>
            <a:r>
              <a:rPr lang="cs-CZ" dirty="0" smtClean="0">
                <a:solidFill>
                  <a:schemeClr val="tx1"/>
                </a:solidFill>
              </a:rPr>
              <a:t>přesuňte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</a:t>
            </a:r>
            <a:r>
              <a:rPr lang="cs-CZ" dirty="0">
                <a:solidFill>
                  <a:schemeClr val="tx1"/>
                </a:solidFill>
              </a:rPr>
              <a:t>jej na nové místo na obrázku, kam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jej </a:t>
            </a:r>
            <a:r>
              <a:rPr lang="cs-CZ" dirty="0">
                <a:solidFill>
                  <a:schemeClr val="tx1"/>
                </a:solidFill>
              </a:rPr>
              <a:t>chcete umístit.</a:t>
            </a:r>
          </a:p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395536" y="836712"/>
            <a:ext cx="5544616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7812360" y="6021288"/>
            <a:ext cx="93610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5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" y="57150"/>
            <a:ext cx="9127538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1484784"/>
            <a:ext cx="5472608" cy="1972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1. Na </a:t>
            </a:r>
            <a:r>
              <a:rPr lang="cs-CZ" sz="1600" dirty="0">
                <a:solidFill>
                  <a:schemeClr val="tx1"/>
                </a:solidFill>
              </a:rPr>
              <a:t>kartě Domů ve skupině Obrázek klikněte na </a:t>
            </a:r>
            <a:r>
              <a:rPr lang="cs-CZ" sz="1600" dirty="0" smtClean="0">
                <a:solidFill>
                  <a:schemeClr val="tx1"/>
                </a:solidFill>
              </a:rPr>
              <a:t>tlačítko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</a:t>
            </a:r>
            <a:r>
              <a:rPr lang="cs-CZ" sz="1600" dirty="0">
                <a:solidFill>
                  <a:srgbClr val="FF0000"/>
                </a:solidFill>
              </a:rPr>
              <a:t>Vybrat</a:t>
            </a:r>
            <a:r>
              <a:rPr lang="cs-CZ" sz="1600" dirty="0">
                <a:solidFill>
                  <a:schemeClr val="tx1"/>
                </a:solidFill>
              </a:rPr>
              <a:t> a potom přetažením ukazatele vyberte </a:t>
            </a:r>
            <a:r>
              <a:rPr lang="cs-CZ" sz="1600" dirty="0" smtClean="0">
                <a:solidFill>
                  <a:schemeClr val="tx1"/>
                </a:solidFill>
              </a:rPr>
              <a:t>oblast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nebo objekt, který chcete zkopírovat.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2. Ve </a:t>
            </a:r>
            <a:r>
              <a:rPr lang="cs-CZ" sz="1600" dirty="0">
                <a:solidFill>
                  <a:schemeClr val="tx1"/>
                </a:solidFill>
              </a:rPr>
              <a:t>skupině Schránka klikněte na tlačítko </a:t>
            </a:r>
            <a:r>
              <a:rPr lang="cs-CZ" sz="1600" dirty="0">
                <a:solidFill>
                  <a:srgbClr val="00B050"/>
                </a:solidFill>
              </a:rPr>
              <a:t>Kopírovat.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3. Ve </a:t>
            </a:r>
            <a:r>
              <a:rPr lang="cs-CZ" sz="1600" dirty="0">
                <a:solidFill>
                  <a:schemeClr val="tx1"/>
                </a:solidFill>
              </a:rPr>
              <a:t>skupině Schránka klikněte na tlačítko </a:t>
            </a:r>
            <a:r>
              <a:rPr lang="cs-CZ" sz="1600" dirty="0">
                <a:solidFill>
                  <a:srgbClr val="FFC000"/>
                </a:solidFill>
              </a:rPr>
              <a:t>Vložit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4. Dokud </a:t>
            </a:r>
            <a:r>
              <a:rPr lang="cs-CZ" sz="1600" dirty="0">
                <a:solidFill>
                  <a:schemeClr val="tx1"/>
                </a:solidFill>
              </a:rPr>
              <a:t>je objekt vybrán, přesuňte jej na </a:t>
            </a:r>
            <a:r>
              <a:rPr lang="cs-CZ" sz="1600" dirty="0">
                <a:solidFill>
                  <a:srgbClr val="7030A0"/>
                </a:solidFill>
              </a:rPr>
              <a:t>nové místo </a:t>
            </a:r>
            <a:r>
              <a:rPr lang="cs-CZ" sz="1600" dirty="0" smtClean="0">
                <a:solidFill>
                  <a:schemeClr val="tx1"/>
                </a:solidFill>
              </a:rPr>
              <a:t>na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obrázku, kam chcete kopii umístit.</a:t>
            </a:r>
          </a:p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971600" y="1124744"/>
            <a:ext cx="21602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755576" y="980728"/>
            <a:ext cx="3824655" cy="149045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395536" y="980728"/>
            <a:ext cx="4184695" cy="165618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932040" y="2471179"/>
            <a:ext cx="1152128" cy="45376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3" action="ppaction://hlinksldjump" highlightClick="1"/>
          </p:cNvPr>
          <p:cNvSpPr/>
          <p:nvPr/>
        </p:nvSpPr>
        <p:spPr>
          <a:xfrm>
            <a:off x="7812360" y="602128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331640" y="1124744"/>
            <a:ext cx="360040" cy="2736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0" y="1581944"/>
            <a:ext cx="38368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88024" y="2348880"/>
            <a:ext cx="4176464" cy="2592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</a:rPr>
              <a:t>Pomocí příkazu Vložit z lze v programu Malování vložit existující soubor obrázku. Soubor obrázku je možné po vložení upravit, aniž by se změnil originál (pokud upravený obrázek uložíte s jiným názvem souboru než originál).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1. Ve </a:t>
            </a:r>
            <a:r>
              <a:rPr lang="cs-CZ" sz="1400" dirty="0">
                <a:solidFill>
                  <a:schemeClr val="tx1"/>
                </a:solidFill>
              </a:rPr>
              <a:t>skupině Schránka klikněte na šipku </a:t>
            </a:r>
            <a:r>
              <a:rPr lang="cs-CZ" sz="1400" dirty="0" smtClean="0">
                <a:solidFill>
                  <a:schemeClr val="tx1"/>
                </a:solidFill>
              </a:rPr>
              <a:t>tlačítka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</a:t>
            </a:r>
            <a:r>
              <a:rPr lang="cs-CZ" sz="1400" dirty="0">
                <a:solidFill>
                  <a:srgbClr val="FF0000"/>
                </a:solidFill>
              </a:rPr>
              <a:t>Vložit</a:t>
            </a:r>
            <a:r>
              <a:rPr lang="cs-CZ" sz="1400" dirty="0">
                <a:solidFill>
                  <a:schemeClr val="tx1"/>
                </a:solidFill>
              </a:rPr>
              <a:t> a potom klikněte na příkaz Vložit z.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2. </a:t>
            </a:r>
            <a:r>
              <a:rPr lang="cs-CZ" sz="1400" dirty="0" smtClean="0">
                <a:solidFill>
                  <a:srgbClr val="00B050"/>
                </a:solidFill>
              </a:rPr>
              <a:t>Vyhledejte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soubor obrázku, který chcete </a:t>
            </a:r>
            <a:r>
              <a:rPr lang="cs-CZ" sz="1400" dirty="0" smtClean="0">
                <a:solidFill>
                  <a:schemeClr val="tx1"/>
                </a:solidFill>
              </a:rPr>
              <a:t>do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</a:t>
            </a:r>
            <a:r>
              <a:rPr lang="cs-CZ" sz="1400" dirty="0">
                <a:solidFill>
                  <a:schemeClr val="tx1"/>
                </a:solidFill>
              </a:rPr>
              <a:t>programu Malování vložit, a potom klikněte </a:t>
            </a:r>
            <a:r>
              <a:rPr lang="cs-CZ" sz="1400" dirty="0" smtClean="0">
                <a:solidFill>
                  <a:schemeClr val="tx1"/>
                </a:solidFill>
              </a:rPr>
              <a:t>na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</a:t>
            </a:r>
            <a:r>
              <a:rPr lang="cs-CZ" sz="1400" dirty="0">
                <a:solidFill>
                  <a:schemeClr val="tx1"/>
                </a:solidFill>
              </a:rPr>
              <a:t>tlačítko </a:t>
            </a:r>
            <a:r>
              <a:rPr lang="cs-CZ" sz="1400" dirty="0">
                <a:solidFill>
                  <a:srgbClr val="7030A0"/>
                </a:solidFill>
              </a:rPr>
              <a:t>Otevřít.</a:t>
            </a:r>
          </a:p>
          <a:p>
            <a:pPr algn="ctr"/>
            <a:endParaRPr lang="cs-CZ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92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569466" y="1484784"/>
            <a:ext cx="4764708" cy="2293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2555776" y="3400425"/>
            <a:ext cx="2778398" cy="6046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3059832" y="4005064"/>
            <a:ext cx="2952328" cy="36004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lačítko akce: Zpět nebo Předchozí 9">
            <a:hlinkClick r:id="rId5" action="ppaction://hlinksldjump" highlightClick="1"/>
          </p:cNvPr>
          <p:cNvSpPr/>
          <p:nvPr/>
        </p:nvSpPr>
        <p:spPr>
          <a:xfrm>
            <a:off x="7812360" y="6021288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Práce s </a:t>
            </a:r>
            <a:r>
              <a:rPr lang="cs-CZ" sz="2400" b="1" dirty="0" smtClean="0">
                <a:solidFill>
                  <a:srgbClr val="FF0000"/>
                </a:solidFill>
              </a:rPr>
              <a:t>barvou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dirty="0"/>
              <a:t>Program Malování obsahuje celou řadu nástrojů, které jsou přímo určeny pro práci s barvou. Tyto nástroje umožňují použít při kreslení a provádění úprav v programu Malování požadované barvy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2" action="ppaction://hlinksldjump"/>
              </a:rPr>
              <a:t>Panel barvy</a:t>
            </a:r>
            <a:br>
              <a:rPr lang="cs-CZ" dirty="0" smtClean="0">
                <a:hlinkClick r:id="rId2" action="ppaction://hlinksldjump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3" action="ppaction://hlinksldjump"/>
              </a:rPr>
              <a:t>Volba barev</a:t>
            </a:r>
            <a:br>
              <a:rPr lang="cs-CZ" dirty="0" smtClean="0">
                <a:hlinkClick r:id="rId3" action="ppaction://hlinksldjump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4" action="ppaction://hlinksldjump"/>
              </a:rPr>
              <a:t>Vyplnění barev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5" action="ppaction://hlinksldjump"/>
              </a:rPr>
              <a:t>Úpravy barev</a:t>
            </a:r>
            <a:endParaRPr lang="cs-CZ" dirty="0"/>
          </a:p>
          <a:p>
            <a:endParaRPr lang="cs-CZ" dirty="0"/>
          </a:p>
        </p:txBody>
      </p:sp>
      <p:sp>
        <p:nvSpPr>
          <p:cNvPr id="3" name="Tlačítko akce: Zpět nebo Předchozí 2">
            <a:hlinkClick r:id="rId6" action="ppaction://hlinksldjump" highlightClick="1"/>
          </p:cNvPr>
          <p:cNvSpPr/>
          <p:nvPr/>
        </p:nvSpPr>
        <p:spPr>
          <a:xfrm>
            <a:off x="7308304" y="6165304"/>
            <a:ext cx="93610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0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45692" y="2996952"/>
            <a:ext cx="5400600" cy="30243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1. Pokud </a:t>
            </a:r>
            <a:r>
              <a:rPr lang="cs-CZ" sz="1600" dirty="0">
                <a:solidFill>
                  <a:schemeClr val="tx1"/>
                </a:solidFill>
              </a:rPr>
              <a:t>chcete vybranou barvu popředí změnit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klikněte na kartě Domů ve skupině Barvy </a:t>
            </a:r>
            <a:r>
              <a:rPr lang="cs-CZ" sz="1600" dirty="0" smtClean="0">
                <a:solidFill>
                  <a:schemeClr val="tx1"/>
                </a:solidFill>
              </a:rPr>
              <a:t>na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tlačítko </a:t>
            </a:r>
            <a:r>
              <a:rPr lang="cs-CZ" sz="1600" dirty="0">
                <a:solidFill>
                  <a:srgbClr val="FF0000"/>
                </a:solidFill>
              </a:rPr>
              <a:t>Barva 1</a:t>
            </a:r>
            <a:r>
              <a:rPr lang="cs-CZ" sz="1600" dirty="0">
                <a:solidFill>
                  <a:schemeClr val="tx1"/>
                </a:solidFill>
              </a:rPr>
              <a:t> a potom klikněte na </a:t>
            </a:r>
            <a:r>
              <a:rPr lang="cs-CZ" sz="1600" dirty="0" smtClean="0">
                <a:solidFill>
                  <a:schemeClr val="tx1"/>
                </a:solidFill>
              </a:rPr>
              <a:t>požadované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rgbClr val="FF0000"/>
                </a:solidFill>
              </a:rPr>
              <a:t>políčko s barvou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2. Pokud </a:t>
            </a:r>
            <a:r>
              <a:rPr lang="cs-CZ" sz="1600" dirty="0">
                <a:solidFill>
                  <a:schemeClr val="tx1"/>
                </a:solidFill>
              </a:rPr>
              <a:t>chcete vybranou barvu </a:t>
            </a:r>
            <a:r>
              <a:rPr lang="cs-CZ" sz="1600" dirty="0" smtClean="0">
                <a:solidFill>
                  <a:schemeClr val="tx1"/>
                </a:solidFill>
              </a:rPr>
              <a:t>pozadí změnit, 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klikněte </a:t>
            </a:r>
            <a:r>
              <a:rPr lang="cs-CZ" sz="1600" dirty="0">
                <a:solidFill>
                  <a:schemeClr val="tx1"/>
                </a:solidFill>
              </a:rPr>
              <a:t>na kartě Domů ve skupině Barvy na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tlačítko </a:t>
            </a:r>
            <a:r>
              <a:rPr lang="cs-CZ" sz="1600" dirty="0">
                <a:solidFill>
                  <a:schemeClr val="accent5">
                    <a:lumMod val="50000"/>
                  </a:schemeClr>
                </a:solidFill>
              </a:rPr>
              <a:t>Barva 2</a:t>
            </a:r>
            <a:r>
              <a:rPr lang="cs-CZ" sz="1600" dirty="0">
                <a:solidFill>
                  <a:schemeClr val="tx1"/>
                </a:solidFill>
              </a:rPr>
              <a:t> a potom klikněte na požadované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políčko </a:t>
            </a:r>
            <a:r>
              <a:rPr lang="cs-CZ" sz="1600" dirty="0">
                <a:solidFill>
                  <a:schemeClr val="tx1"/>
                </a:solidFill>
              </a:rPr>
              <a:t>s barvou. 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Chcete-li malovat barvou popředí, přetáhněte ukazatel. 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Chcete-li malovat barvou pozadí, stiskněte při přetahování ukazatele pravé tlačítko myši. 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5220072" y="908720"/>
            <a:ext cx="144016" cy="2664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5004048" y="692696"/>
            <a:ext cx="1080120" cy="3168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364088" y="908720"/>
            <a:ext cx="360040" cy="36004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5724128" y="692696"/>
            <a:ext cx="864096" cy="21602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93610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1772816"/>
            <a:ext cx="3816424" cy="41764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rgbClr val="7030A0"/>
                </a:solidFill>
              </a:rPr>
              <a:t>Pomocí nástroje Volba </a:t>
            </a:r>
            <a:r>
              <a:rPr lang="cs-CZ" sz="1600" dirty="0" smtClean="0">
                <a:solidFill>
                  <a:srgbClr val="7030A0"/>
                </a:solidFill>
              </a:rPr>
              <a:t>barev        lze </a:t>
            </a:r>
            <a:r>
              <a:rPr lang="cs-CZ" sz="1600" dirty="0">
                <a:solidFill>
                  <a:srgbClr val="7030A0"/>
                </a:solidFill>
              </a:rPr>
              <a:t>nastavit aktuální barvu popředí nebo pozadí. Výběrem barvy z obrázku můžete v programu Malování zajistit použití požadované barvy tak, aby si barvy přesně odpovídaly. </a:t>
            </a:r>
          </a:p>
          <a:p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Na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kartě Domů ve skupině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Nástroje</a:t>
            </a:r>
            <a:b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klikněte na nástroj </a:t>
            </a:r>
            <a:r>
              <a:rPr lang="cs-CZ" sz="1600" dirty="0">
                <a:solidFill>
                  <a:srgbClr val="FF0000"/>
                </a:solidFill>
              </a:rPr>
              <a:t>Volba barev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Klikněte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</a:t>
            </a:r>
            <a:r>
              <a:rPr lang="cs-CZ" sz="1600" dirty="0">
                <a:solidFill>
                  <a:srgbClr val="7030A0"/>
                </a:solidFill>
              </a:rPr>
              <a:t>barvu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 obrázku,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kterou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chcete nastavit jako barvu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popředí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nebo klikněte pravým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tlačítkem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myši na </a:t>
            </a:r>
            <a:r>
              <a:rPr lang="cs-CZ" sz="1600" dirty="0">
                <a:solidFill>
                  <a:srgbClr val="0070C0"/>
                </a:solidFill>
              </a:rPr>
              <a:t>barvu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 obrázku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kterou chcete nastavit jako pozadí.</a:t>
            </a:r>
          </a:p>
          <a:p>
            <a:pPr algn="ctr"/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66" y="1915210"/>
            <a:ext cx="396958" cy="3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2339752" y="1052736"/>
            <a:ext cx="797914" cy="86247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2303748" y="1052736"/>
            <a:ext cx="324036" cy="2952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2123728" y="3645024"/>
            <a:ext cx="3240360" cy="64807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5220072" y="836712"/>
            <a:ext cx="144016" cy="280831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2738709" y="4869160"/>
            <a:ext cx="3201443" cy="14401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5652120" y="836712"/>
            <a:ext cx="288032" cy="403244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lačítko akce: Zpět nebo Předchozí 14">
            <a:hlinkClick r:id="rId4" action="ppaction://hlinksldjump" highlightClick="1"/>
          </p:cNvPr>
          <p:cNvSpPr/>
          <p:nvPr/>
        </p:nvSpPr>
        <p:spPr>
          <a:xfrm>
            <a:off x="7884368" y="5949280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75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16016" y="2348880"/>
            <a:ext cx="4320480" cy="33123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Nástroj </a:t>
            </a:r>
            <a:r>
              <a:rPr lang="cs-CZ" sz="1600" dirty="0">
                <a:solidFill>
                  <a:schemeClr val="tx1"/>
                </a:solidFill>
              </a:rPr>
              <a:t>Vyplnit barvou </a:t>
            </a:r>
            <a:r>
              <a:rPr lang="cs-CZ" sz="1600" dirty="0" smtClean="0">
                <a:solidFill>
                  <a:schemeClr val="tx1"/>
                </a:solidFill>
              </a:rPr>
              <a:t>   umožňuje </a:t>
            </a:r>
            <a:r>
              <a:rPr lang="cs-CZ" sz="1600" dirty="0">
                <a:solidFill>
                  <a:schemeClr val="tx1"/>
                </a:solidFill>
              </a:rPr>
              <a:t>vyplnit celý obrázek nebo uzavřený tvar barvou. 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1. Na </a:t>
            </a:r>
            <a:r>
              <a:rPr lang="cs-CZ" sz="1600" dirty="0">
                <a:solidFill>
                  <a:schemeClr val="tx1"/>
                </a:solidFill>
              </a:rPr>
              <a:t>kartě Domů ve skupině Nástroje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klikněte </a:t>
            </a:r>
            <a:r>
              <a:rPr lang="cs-CZ" sz="1600" dirty="0">
                <a:solidFill>
                  <a:schemeClr val="tx1"/>
                </a:solidFill>
              </a:rPr>
              <a:t>na nástroj Vyplnit </a:t>
            </a:r>
            <a:r>
              <a:rPr lang="cs-CZ" sz="1600" dirty="0" smtClean="0">
                <a:solidFill>
                  <a:schemeClr val="tx1"/>
                </a:solidFill>
              </a:rPr>
              <a:t>barvou    .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2. Ve </a:t>
            </a:r>
            <a:r>
              <a:rPr lang="cs-CZ" sz="1600" dirty="0">
                <a:solidFill>
                  <a:schemeClr val="tx1"/>
                </a:solidFill>
              </a:rPr>
              <a:t>skupině Barvy klikněte na </a:t>
            </a:r>
            <a:r>
              <a:rPr lang="cs-CZ" sz="1600" dirty="0" smtClean="0">
                <a:solidFill>
                  <a:schemeClr val="tx1"/>
                </a:solidFill>
              </a:rPr>
              <a:t>tlačítko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</a:t>
            </a:r>
            <a:r>
              <a:rPr lang="cs-CZ" sz="1600" dirty="0">
                <a:solidFill>
                  <a:srgbClr val="FF0000"/>
                </a:solidFill>
              </a:rPr>
              <a:t>Barva 1</a:t>
            </a:r>
            <a:r>
              <a:rPr lang="cs-CZ" sz="1600" dirty="0">
                <a:solidFill>
                  <a:schemeClr val="tx1"/>
                </a:solidFill>
              </a:rPr>
              <a:t>, klikněte na barvu a pak </a:t>
            </a:r>
            <a:r>
              <a:rPr lang="cs-CZ" sz="1600" dirty="0" smtClean="0">
                <a:solidFill>
                  <a:schemeClr val="tx1"/>
                </a:solidFill>
              </a:rPr>
              <a:t>klikněte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</a:t>
            </a:r>
            <a:r>
              <a:rPr lang="cs-CZ" sz="1600" dirty="0">
                <a:solidFill>
                  <a:schemeClr val="tx1"/>
                </a:solidFill>
              </a:rPr>
              <a:t>do oblasti, kterou chcete danou barvou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vyplnit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3. Chcete-li </a:t>
            </a:r>
            <a:r>
              <a:rPr lang="cs-CZ" sz="1600" dirty="0">
                <a:solidFill>
                  <a:schemeClr val="tx1"/>
                </a:solidFill>
              </a:rPr>
              <a:t>odstranit barvu a nahradit </a:t>
            </a:r>
            <a:r>
              <a:rPr lang="cs-CZ" sz="1600" dirty="0" smtClean="0">
                <a:solidFill>
                  <a:schemeClr val="tx1"/>
                </a:solidFill>
              </a:rPr>
              <a:t>ji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barvou pozadí, klikněte na položku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 smtClean="0">
                <a:solidFill>
                  <a:srgbClr val="7030A0"/>
                </a:solidFill>
              </a:rPr>
              <a:t>Barva </a:t>
            </a:r>
            <a:r>
              <a:rPr lang="cs-CZ" sz="1600" dirty="0">
                <a:solidFill>
                  <a:srgbClr val="7030A0"/>
                </a:solidFill>
              </a:rPr>
              <a:t>2</a:t>
            </a:r>
            <a:r>
              <a:rPr lang="cs-CZ" sz="1600" dirty="0">
                <a:solidFill>
                  <a:schemeClr val="tx1"/>
                </a:solidFill>
              </a:rPr>
              <a:t>, klikněte na barvu a pak </a:t>
            </a:r>
            <a:r>
              <a:rPr lang="cs-CZ" sz="1600" dirty="0" smtClean="0">
                <a:solidFill>
                  <a:schemeClr val="tx1"/>
                </a:solidFill>
              </a:rPr>
              <a:t>klikněte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pravým tlačítkem myši na oblast, </a:t>
            </a:r>
            <a:r>
              <a:rPr lang="cs-CZ" sz="1600" dirty="0" smtClean="0">
                <a:solidFill>
                  <a:schemeClr val="tx1"/>
                </a:solidFill>
              </a:rPr>
              <a:t>kterou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chcete vyplnit.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36" y="2434321"/>
            <a:ext cx="219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886" y="3159517"/>
            <a:ext cx="219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" name="Přímá spojnice se šipkou 4"/>
          <p:cNvCxnSpPr>
            <a:stCxn id="2" idx="0"/>
          </p:cNvCxnSpPr>
          <p:nvPr/>
        </p:nvCxnSpPr>
        <p:spPr>
          <a:xfrm flipH="1" flipV="1">
            <a:off x="2339752" y="764704"/>
            <a:ext cx="453650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5148064" y="908720"/>
            <a:ext cx="72008" cy="2736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2555776" y="764704"/>
            <a:ext cx="2592288" cy="17982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436096" y="764704"/>
            <a:ext cx="216024" cy="410445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" y="1556792"/>
            <a:ext cx="44100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65156" y="2204864"/>
            <a:ext cx="4378844" cy="3456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</a:rPr>
              <a:t>Pomocí nástroje </a:t>
            </a:r>
            <a:r>
              <a:rPr lang="cs-CZ" sz="1600" dirty="0">
                <a:solidFill>
                  <a:srgbClr val="FF0000"/>
                </a:solidFill>
              </a:rPr>
              <a:t>Upravit barvy </a:t>
            </a:r>
            <a:r>
              <a:rPr lang="cs-CZ" sz="1600" dirty="0">
                <a:solidFill>
                  <a:schemeClr val="tx1"/>
                </a:solidFill>
              </a:rPr>
              <a:t>lze vybrat novou barvu. Pomocí míchání barev je možné v programu Malování zvolit přesně takovou barvu, jakou chcete použít.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1. Na </a:t>
            </a:r>
            <a:r>
              <a:rPr lang="cs-CZ" sz="1600" dirty="0">
                <a:solidFill>
                  <a:schemeClr val="tx1"/>
                </a:solidFill>
              </a:rPr>
              <a:t>kartě Domů ve skupině Barvy klikněte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na </a:t>
            </a:r>
            <a:r>
              <a:rPr lang="cs-CZ" sz="1600" dirty="0">
                <a:solidFill>
                  <a:schemeClr val="tx1"/>
                </a:solidFill>
              </a:rPr>
              <a:t>tlačítko Upravit barvy.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2. V </a:t>
            </a:r>
            <a:r>
              <a:rPr lang="cs-CZ" sz="1600" dirty="0">
                <a:solidFill>
                  <a:schemeClr val="tx1"/>
                </a:solidFill>
              </a:rPr>
              <a:t>dialogovém okně </a:t>
            </a:r>
            <a:r>
              <a:rPr lang="cs-CZ" sz="1600" dirty="0">
                <a:solidFill>
                  <a:srgbClr val="FFC000"/>
                </a:solidFill>
              </a:rPr>
              <a:t>Upravit barvy </a:t>
            </a:r>
            <a:r>
              <a:rPr lang="cs-CZ" sz="1600" dirty="0" smtClean="0">
                <a:solidFill>
                  <a:schemeClr val="tx1"/>
                </a:solidFill>
              </a:rPr>
              <a:t>vyberte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v </a:t>
            </a:r>
            <a:r>
              <a:rPr lang="cs-CZ" sz="1600" dirty="0">
                <a:solidFill>
                  <a:schemeClr val="tx1"/>
                </a:solidFill>
              </a:rPr>
              <a:t>paletě barev požadovanou barvu a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klikněte </a:t>
            </a:r>
            <a:r>
              <a:rPr lang="cs-CZ" sz="1600" dirty="0">
                <a:solidFill>
                  <a:schemeClr val="tx1"/>
                </a:solidFill>
              </a:rPr>
              <a:t>na tlačítko OK.</a:t>
            </a:r>
          </a:p>
          <a:p>
            <a:r>
              <a:rPr lang="cs-CZ" sz="1600" dirty="0">
                <a:solidFill>
                  <a:schemeClr val="tx1"/>
                </a:solidFill>
              </a:rPr>
              <a:t>Barva se zobrazí v jednom z </a:t>
            </a:r>
            <a:r>
              <a:rPr lang="cs-CZ" sz="1600" dirty="0">
                <a:solidFill>
                  <a:srgbClr val="7030A0"/>
                </a:solidFill>
              </a:rPr>
              <a:t>políček</a:t>
            </a:r>
            <a:r>
              <a:rPr lang="cs-CZ" sz="1600" dirty="0">
                <a:solidFill>
                  <a:schemeClr val="tx1"/>
                </a:solidFill>
              </a:rPr>
              <a:t> s barvami, takže ji budete moci v programu Malování použít.</a:t>
            </a:r>
          </a:p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7308304" y="764704"/>
            <a:ext cx="1224136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3275856" y="2204864"/>
            <a:ext cx="4032448" cy="172819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275856" y="2204864"/>
            <a:ext cx="1296144" cy="14401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827584" y="2348880"/>
            <a:ext cx="3744416" cy="14401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6516216" y="1052736"/>
            <a:ext cx="1080120" cy="367240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lačítko akce: Zpět nebo Předchozí 12">
            <a:hlinkClick r:id="rId4" action="ppaction://hlinksldjump" highlightClick="1"/>
          </p:cNvPr>
          <p:cNvSpPr/>
          <p:nvPr/>
        </p:nvSpPr>
        <p:spPr>
          <a:xfrm>
            <a:off x="7740352" y="6021288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0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874729"/>
            <a:ext cx="60304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v ovládání MS </a:t>
            </a:r>
            <a:r>
              <a:rPr lang="cs-CZ" sz="2000" dirty="0" smtClean="0">
                <a:solidFill>
                  <a:srgbClr val="002060"/>
                </a:solidFill>
              </a:rPr>
              <a:t>Malování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Způsob </a:t>
            </a:r>
            <a:r>
              <a:rPr lang="cs-CZ" sz="2000" dirty="0">
                <a:solidFill>
                  <a:srgbClr val="002060"/>
                </a:solidFill>
              </a:rPr>
              <a:t>použití ve výuce:  výuková  prezentace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 (</a:t>
            </a:r>
            <a:r>
              <a:rPr lang="cs-CZ" dirty="0">
                <a:solidFill>
                  <a:srgbClr val="FF0000"/>
                </a:solidFill>
              </a:rPr>
              <a:t>pro aktivní ukázky spouštějte v režimu pro čtení</a:t>
            </a:r>
            <a:r>
              <a:rPr lang="cs-CZ" dirty="0">
                <a:solidFill>
                  <a:prstClr val="blac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7430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88640"/>
            <a:ext cx="8496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Prohlížení </a:t>
            </a:r>
            <a:r>
              <a:rPr lang="cs-CZ" sz="2400" b="1" dirty="0" smtClean="0">
                <a:solidFill>
                  <a:srgbClr val="FF0000"/>
                </a:solidFill>
              </a:rPr>
              <a:t>obrázku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dirty="0"/>
              <a:t>Změnou zobrazení lze v programu Malování zvolit, jak chcete s obrázkem pracovat. V případě potřeby můžete přiblížit určitou část obrázku nebo celý obrázek. A </a:t>
            </a:r>
            <a:r>
              <a:rPr lang="cs-CZ" dirty="0" smtClean="0"/>
              <a:t> naopak</a:t>
            </a:r>
            <a:r>
              <a:rPr lang="cs-CZ" dirty="0"/>
              <a:t>, pokud je obrázek příliš velký, můžete jej </a:t>
            </a:r>
            <a:r>
              <a:rPr lang="cs-CZ" dirty="0" smtClean="0"/>
              <a:t>oddálit.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2" action="ppaction://hlinksldjump"/>
              </a:rPr>
              <a:t>Lupa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3" action="ppaction://hlinksldjump"/>
              </a:rPr>
              <a:t>Přiblížení a oddálení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4" action="ppaction://hlinksldjump"/>
              </a:rPr>
              <a:t>Celá obrazovka</a:t>
            </a:r>
            <a:endParaRPr lang="cs-CZ" dirty="0"/>
          </a:p>
        </p:txBody>
      </p:sp>
      <p:sp>
        <p:nvSpPr>
          <p:cNvPr id="3" name="Tlačítko akce: Zpět nebo Předchozí 2">
            <a:hlinkClick r:id="rId5" action="ppaction://hlinksldjump" highlightClick="1"/>
          </p:cNvPr>
          <p:cNvSpPr/>
          <p:nvPr/>
        </p:nvSpPr>
        <p:spPr>
          <a:xfrm>
            <a:off x="7596336" y="5949280"/>
            <a:ext cx="864096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7504" y="2852936"/>
            <a:ext cx="4176464" cy="33843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>
                <a:solidFill>
                  <a:schemeClr val="tx1"/>
                </a:solidFill>
              </a:rPr>
              <a:t>Nástroj </a:t>
            </a:r>
            <a:r>
              <a:rPr lang="cs-CZ" sz="1600" dirty="0">
                <a:solidFill>
                  <a:schemeClr val="tx1"/>
                </a:solidFill>
              </a:rPr>
              <a:t>Lupa umožňuje přiblížit (zvětšit) část obrázku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br>
              <a:rPr lang="cs-CZ" sz="1600" dirty="0" smtClean="0">
                <a:solidFill>
                  <a:schemeClr val="tx1"/>
                </a:solidFill>
              </a:rPr>
            </a:b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1.Na </a:t>
            </a:r>
            <a:r>
              <a:rPr lang="cs-CZ" sz="1600" dirty="0">
                <a:solidFill>
                  <a:schemeClr val="tx1"/>
                </a:solidFill>
              </a:rPr>
              <a:t>kartě Domů klikněte ve skupině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Nástroje </a:t>
            </a:r>
            <a:r>
              <a:rPr lang="cs-CZ" sz="1600" dirty="0">
                <a:solidFill>
                  <a:schemeClr val="tx1"/>
                </a:solidFill>
              </a:rPr>
              <a:t>na nástroj </a:t>
            </a:r>
            <a:r>
              <a:rPr lang="cs-CZ" sz="1600" dirty="0">
                <a:solidFill>
                  <a:srgbClr val="FF0000"/>
                </a:solidFill>
              </a:rPr>
              <a:t>Lupa </a:t>
            </a:r>
            <a:r>
              <a:rPr lang="cs-CZ" sz="1600" dirty="0">
                <a:solidFill>
                  <a:schemeClr val="tx1"/>
                </a:solidFill>
              </a:rPr>
              <a:t>, přesuňte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lupu </a:t>
            </a:r>
            <a:r>
              <a:rPr lang="cs-CZ" sz="1600" dirty="0">
                <a:solidFill>
                  <a:schemeClr val="tx1"/>
                </a:solidFill>
              </a:rPr>
              <a:t>a potom kliknutím přibližte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část obrázku </a:t>
            </a:r>
            <a:r>
              <a:rPr lang="cs-CZ" sz="1600" dirty="0">
                <a:solidFill>
                  <a:schemeClr val="tx1"/>
                </a:solidFill>
              </a:rPr>
              <a:t>v </a:t>
            </a:r>
            <a:r>
              <a:rPr lang="cs-CZ" sz="1600" dirty="0">
                <a:solidFill>
                  <a:srgbClr val="FF0000"/>
                </a:solidFill>
              </a:rPr>
              <a:t>obdélníku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  Přetažením </a:t>
            </a:r>
            <a:r>
              <a:rPr lang="cs-CZ" sz="1600" dirty="0">
                <a:solidFill>
                  <a:schemeClr val="tx1"/>
                </a:solidFill>
              </a:rPr>
              <a:t>vodorovného a svislého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</a:t>
            </a:r>
            <a:r>
              <a:rPr lang="cs-CZ" sz="1600" dirty="0" smtClean="0">
                <a:solidFill>
                  <a:srgbClr val="FFC000"/>
                </a:solidFill>
              </a:rPr>
              <a:t>posuvníku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v dolní a pravé </a:t>
            </a:r>
            <a:r>
              <a:rPr lang="cs-CZ" sz="1600" dirty="0" smtClean="0">
                <a:solidFill>
                  <a:schemeClr val="tx1"/>
                </a:solidFill>
              </a:rPr>
              <a:t>části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okna se </a:t>
            </a:r>
            <a:r>
              <a:rPr lang="cs-CZ" sz="1600" dirty="0">
                <a:solidFill>
                  <a:schemeClr val="tx1"/>
                </a:solidFill>
              </a:rPr>
              <a:t>můžete v obrázku pohybovat.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2.Chcete-li </a:t>
            </a:r>
            <a:r>
              <a:rPr lang="cs-CZ" sz="1600" dirty="0">
                <a:solidFill>
                  <a:schemeClr val="tx1"/>
                </a:solidFill>
              </a:rPr>
              <a:t>snížit úroveň zvětšení,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klikněte </a:t>
            </a:r>
            <a:r>
              <a:rPr lang="cs-CZ" sz="1600" dirty="0">
                <a:solidFill>
                  <a:schemeClr val="tx1"/>
                </a:solidFill>
              </a:rPr>
              <a:t>na nástroj Lupa opět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pravým </a:t>
            </a:r>
            <a:r>
              <a:rPr lang="cs-CZ" sz="1600" dirty="0">
                <a:solidFill>
                  <a:schemeClr val="tx1"/>
                </a:solidFill>
              </a:rPr>
              <a:t>tlačítkem.</a:t>
            </a:r>
          </a:p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2339752" y="1052736"/>
            <a:ext cx="216024" cy="2880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2447764" y="2708920"/>
            <a:ext cx="3132348" cy="18362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971600" y="5013176"/>
            <a:ext cx="7056784" cy="15841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lačítko akce: Zpět nebo Předchozí 9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8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79912" y="2132856"/>
            <a:ext cx="5184576" cy="36724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</a:rPr>
              <a:t>V programu Malování existuje několik různých způsobů přiblížení a oddálení, podle toho, jakou činnost chcete provést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br>
              <a:rPr lang="cs-CZ" sz="1600" dirty="0" smtClean="0">
                <a:solidFill>
                  <a:schemeClr val="tx1"/>
                </a:solidFill>
              </a:rPr>
            </a:b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1. Chcete-li </a:t>
            </a:r>
            <a:r>
              <a:rPr lang="cs-CZ" sz="1600" dirty="0">
                <a:solidFill>
                  <a:schemeClr val="tx1"/>
                </a:solidFill>
              </a:rPr>
              <a:t>zvýšit úroveň zvětšení, klikněte na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kartě </a:t>
            </a:r>
            <a:r>
              <a:rPr lang="cs-CZ" sz="1600" dirty="0">
                <a:solidFill>
                  <a:schemeClr val="tx1"/>
                </a:solidFill>
              </a:rPr>
              <a:t>Zobrazit ve skupině Lupa na tlačítko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 smtClean="0">
                <a:solidFill>
                  <a:srgbClr val="FF0000"/>
                </a:solidFill>
              </a:rPr>
              <a:t>Přiblížit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2. Chcete-li </a:t>
            </a:r>
            <a:r>
              <a:rPr lang="cs-CZ" sz="1600" dirty="0">
                <a:solidFill>
                  <a:schemeClr val="tx1"/>
                </a:solidFill>
              </a:rPr>
              <a:t>snížit úroveň zvětšení, klikněte na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kartě </a:t>
            </a:r>
            <a:r>
              <a:rPr lang="cs-CZ" sz="1600" dirty="0">
                <a:solidFill>
                  <a:schemeClr val="tx1"/>
                </a:solidFill>
              </a:rPr>
              <a:t>Zobrazit ve skupině Lupa na </a:t>
            </a:r>
            <a:r>
              <a:rPr lang="cs-CZ" sz="1600" dirty="0" smtClean="0">
                <a:solidFill>
                  <a:schemeClr val="tx1"/>
                </a:solidFill>
              </a:rPr>
              <a:t>tlačítko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rgbClr val="00B050"/>
                </a:solidFill>
              </a:rPr>
              <a:t>Oddálit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3. Pokud </a:t>
            </a:r>
            <a:r>
              <a:rPr lang="cs-CZ" sz="1600" dirty="0">
                <a:solidFill>
                  <a:schemeClr val="tx1"/>
                </a:solidFill>
              </a:rPr>
              <a:t>chcete v programu Malování </a:t>
            </a:r>
            <a:r>
              <a:rPr lang="cs-CZ" sz="1600" dirty="0" smtClean="0">
                <a:solidFill>
                  <a:schemeClr val="tx1"/>
                </a:solidFill>
              </a:rPr>
              <a:t>obrázek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zobrazit </a:t>
            </a:r>
            <a:r>
              <a:rPr lang="cs-CZ" sz="1600" dirty="0">
                <a:solidFill>
                  <a:schemeClr val="tx1"/>
                </a:solidFill>
              </a:rPr>
              <a:t>ve skutečné velikosti, klikněte na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kartě </a:t>
            </a:r>
            <a:r>
              <a:rPr lang="cs-CZ" sz="1600" dirty="0">
                <a:solidFill>
                  <a:schemeClr val="tx1"/>
                </a:solidFill>
              </a:rPr>
              <a:t>Zobrazit ve skupině Lupa na tlačítko </a:t>
            </a:r>
            <a:r>
              <a:rPr lang="cs-CZ" sz="1600" dirty="0">
                <a:solidFill>
                  <a:srgbClr val="7030A0"/>
                </a:solidFill>
              </a:rPr>
              <a:t>100 %.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323528" y="836712"/>
            <a:ext cx="3816424" cy="2880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043608" y="980728"/>
            <a:ext cx="3096344" cy="35283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331640" y="836712"/>
            <a:ext cx="6912768" cy="432048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Zpět nebo Předchozí 8">
            <a:hlinkClick r:id="rId3" action="ppaction://hlinksldjump" highlightClick="1"/>
          </p:cNvPr>
          <p:cNvSpPr/>
          <p:nvPr/>
        </p:nvSpPr>
        <p:spPr>
          <a:xfrm>
            <a:off x="7812360" y="6093296"/>
            <a:ext cx="79208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0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50754" y="2852936"/>
            <a:ext cx="4320480" cy="30243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Pomocí </a:t>
            </a:r>
            <a:r>
              <a:rPr lang="cs-CZ" dirty="0">
                <a:solidFill>
                  <a:schemeClr val="tx1"/>
                </a:solidFill>
              </a:rPr>
              <a:t>nástroje Celá obrazovka lze obrázek zobrazit na celé obrazovce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1. Chcete-li </a:t>
            </a:r>
            <a:r>
              <a:rPr lang="cs-CZ" dirty="0">
                <a:solidFill>
                  <a:schemeClr val="tx1"/>
                </a:solidFill>
              </a:rPr>
              <a:t>obrázek zobrazit na celé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obrazovce</a:t>
            </a:r>
            <a:r>
              <a:rPr lang="cs-CZ" dirty="0">
                <a:solidFill>
                  <a:schemeClr val="tx1"/>
                </a:solidFill>
              </a:rPr>
              <a:t>, klikněte na kartě </a:t>
            </a:r>
            <a:r>
              <a:rPr lang="cs-CZ" dirty="0" smtClean="0">
                <a:solidFill>
                  <a:schemeClr val="tx1"/>
                </a:solidFill>
              </a:rPr>
              <a:t>Zobrazit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</a:t>
            </a:r>
            <a:r>
              <a:rPr lang="cs-CZ" dirty="0">
                <a:solidFill>
                  <a:schemeClr val="tx1"/>
                </a:solidFill>
              </a:rPr>
              <a:t>ve skupině Zobrazit na tlačítko </a:t>
            </a:r>
            <a:r>
              <a:rPr lang="cs-CZ" dirty="0" smtClean="0">
                <a:solidFill>
                  <a:srgbClr val="FF0000"/>
                </a:solidFill>
              </a:rPr>
              <a:t>Celá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   </a:t>
            </a:r>
            <a:r>
              <a:rPr lang="cs-CZ" dirty="0">
                <a:solidFill>
                  <a:srgbClr val="FF0000"/>
                </a:solidFill>
              </a:rPr>
              <a:t>obrazovka.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2. Pokud </a:t>
            </a:r>
            <a:r>
              <a:rPr lang="cs-CZ" dirty="0">
                <a:solidFill>
                  <a:schemeClr val="tx1"/>
                </a:solidFill>
              </a:rPr>
              <a:t>chcete režim celé obrazovky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ukončit </a:t>
            </a:r>
            <a:r>
              <a:rPr lang="cs-CZ" dirty="0">
                <a:solidFill>
                  <a:schemeClr val="tx1"/>
                </a:solidFill>
              </a:rPr>
              <a:t>a vrátit se do okna </a:t>
            </a:r>
            <a:r>
              <a:rPr lang="cs-CZ" dirty="0" smtClean="0">
                <a:solidFill>
                  <a:schemeClr val="tx1"/>
                </a:solidFill>
              </a:rPr>
              <a:t>programu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Malování</a:t>
            </a:r>
            <a:r>
              <a:rPr lang="cs-CZ" dirty="0">
                <a:solidFill>
                  <a:schemeClr val="tx1"/>
                </a:solidFill>
              </a:rPr>
              <a:t>, klikněte na </a:t>
            </a:r>
            <a:r>
              <a:rPr lang="cs-CZ" dirty="0">
                <a:solidFill>
                  <a:srgbClr val="FFC000"/>
                </a:solidFill>
              </a:rPr>
              <a:t>obrázek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cs-CZ" dirty="0"/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7596336" y="6165304"/>
            <a:ext cx="108012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3491880" y="836712"/>
            <a:ext cx="2376264" cy="3816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2627784" y="4653136"/>
            <a:ext cx="4968552" cy="8640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4766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549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02" y="188640"/>
            <a:ext cx="903129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Program  </a:t>
            </a:r>
            <a:r>
              <a:rPr lang="cs-CZ" sz="2400" dirty="0">
                <a:solidFill>
                  <a:srgbClr val="FF0000"/>
                </a:solidFill>
              </a:rPr>
              <a:t>Malování je funkce systému Windows 7 která slouží </a:t>
            </a: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k </a:t>
            </a:r>
            <a:r>
              <a:rPr lang="cs-CZ" sz="2400" dirty="0">
                <a:solidFill>
                  <a:srgbClr val="FF0000"/>
                </a:solidFill>
              </a:rPr>
              <a:t>vytváření kreseb v prázdné kreslicí oblasti nebo v existujících obrázcích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00B050"/>
                </a:solidFill>
              </a:rPr>
              <a:t>V programu malování můžeme provádět tyto operace 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/>
              <a:t>Kreslení čar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Kreslení </a:t>
            </a:r>
            <a:r>
              <a:rPr lang="cs-CZ" sz="2000" dirty="0"/>
              <a:t>různých tvarů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Přidání </a:t>
            </a:r>
            <a:r>
              <a:rPr lang="cs-CZ" sz="2000" dirty="0"/>
              <a:t>textu </a:t>
            </a:r>
          </a:p>
          <a:p>
            <a:r>
              <a:rPr lang="cs-CZ" sz="2000" dirty="0"/>
              <a:t>Výběr a úpravy objektů </a:t>
            </a:r>
            <a:r>
              <a:rPr lang="cs-CZ" sz="2000" dirty="0" smtClean="0"/>
              <a:t> - Nástroj výběr</a:t>
            </a:r>
            <a:br>
              <a:rPr lang="cs-CZ" sz="2000" dirty="0" smtClean="0"/>
            </a:br>
            <a:r>
              <a:rPr lang="cs-CZ" sz="2000" dirty="0" smtClean="0"/>
              <a:t>                                     - Oříznutí</a:t>
            </a:r>
            <a:br>
              <a:rPr lang="cs-CZ" sz="2000" dirty="0" smtClean="0"/>
            </a:br>
            <a:r>
              <a:rPr lang="cs-CZ" sz="2000" dirty="0" smtClean="0"/>
              <a:t>			 - Otočení</a:t>
            </a:r>
            <a:br>
              <a:rPr lang="cs-CZ" sz="2000" dirty="0" smtClean="0"/>
            </a:br>
            <a:r>
              <a:rPr lang="cs-CZ" sz="2000" dirty="0" smtClean="0"/>
              <a:t>			 - Vymazání části obrázku</a:t>
            </a:r>
            <a:br>
              <a:rPr lang="cs-CZ" sz="2000" dirty="0" smtClean="0"/>
            </a:br>
            <a:r>
              <a:rPr lang="cs-CZ" sz="2000" dirty="0" smtClean="0">
                <a:hlinkClick r:id="rId2" action="ppaction://hlinksldjump"/>
              </a:rPr>
              <a:t>Změna </a:t>
            </a:r>
            <a:r>
              <a:rPr lang="cs-CZ" sz="2000" dirty="0">
                <a:hlinkClick r:id="rId2" action="ppaction://hlinksldjump"/>
              </a:rPr>
              <a:t>velikosti obrázku nebo jeho části </a:t>
            </a:r>
            <a:endParaRPr lang="cs-CZ" sz="2000" dirty="0"/>
          </a:p>
          <a:p>
            <a:r>
              <a:rPr lang="cs-CZ" sz="2000" dirty="0">
                <a:hlinkClick r:id="rId3" action="ppaction://hlinksldjump"/>
              </a:rPr>
              <a:t>Přesouvání a kopírování objektů </a:t>
            </a:r>
            <a:endParaRPr lang="cs-CZ" sz="2000" dirty="0"/>
          </a:p>
          <a:p>
            <a:r>
              <a:rPr lang="cs-CZ" sz="2000" dirty="0">
                <a:hlinkClick r:id="rId4" action="ppaction://hlinksldjump"/>
              </a:rPr>
              <a:t>Práce s barvou </a:t>
            </a:r>
            <a:endParaRPr lang="cs-CZ" sz="2000" dirty="0"/>
          </a:p>
          <a:p>
            <a:r>
              <a:rPr lang="cs-CZ" sz="2000" dirty="0">
                <a:hlinkClick r:id="rId5" action="ppaction://hlinksldjump"/>
              </a:rPr>
              <a:t>Prohlížení obrázku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80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892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Změna velikosti obrázku nebo jeho </a:t>
            </a:r>
            <a:r>
              <a:rPr lang="cs-CZ" sz="2400" b="1" dirty="0" smtClean="0">
                <a:solidFill>
                  <a:srgbClr val="FF0000"/>
                </a:solidFill>
              </a:rPr>
              <a:t>části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dirty="0"/>
              <a:t>Pomocí nástroje Změnit velikost‌ lze změnit velikost celého obrázku nebo objektu, případně části obrázku. Objekty v obrázku je také možné zkosit, takže budou vypadat šikmé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b="1" dirty="0">
                <a:hlinkClick r:id="rId2" action="ppaction://hlinksldjump"/>
              </a:rPr>
              <a:t>Změna velikosti celého </a:t>
            </a:r>
            <a:r>
              <a:rPr lang="cs-CZ" b="1" dirty="0" smtClean="0">
                <a:hlinkClick r:id="rId2" action="ppaction://hlinksldjump"/>
              </a:rPr>
              <a:t>obrázku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>
                <a:hlinkClick r:id="rId3" action="ppaction://hlinksldjump"/>
              </a:rPr>
              <a:t>Změna velikosti části </a:t>
            </a:r>
            <a:r>
              <a:rPr lang="cs-CZ" b="1" dirty="0" smtClean="0">
                <a:hlinkClick r:id="rId3" action="ppaction://hlinksldjump"/>
              </a:rPr>
              <a:t>obrázku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>
                <a:hlinkClick r:id="rId4" action="ppaction://hlinksldjump"/>
              </a:rPr>
              <a:t>Změna velikosti kreslicí </a:t>
            </a:r>
            <a:r>
              <a:rPr lang="cs-CZ" b="1" dirty="0" smtClean="0">
                <a:hlinkClick r:id="rId4" action="ppaction://hlinksldjump"/>
              </a:rPr>
              <a:t>oblasti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>
                <a:hlinkClick r:id="rId5" action="ppaction://hlinksldjump"/>
              </a:rPr>
              <a:t>Zkosení objektu</a:t>
            </a:r>
            <a:endParaRPr lang="cs-CZ" dirty="0"/>
          </a:p>
        </p:txBody>
      </p:sp>
      <p:sp>
        <p:nvSpPr>
          <p:cNvPr id="3" name="Tlačítko akce: Zpět nebo Předchozí 2">
            <a:hlinkClick r:id="rId6" action="ppaction://hlinksldjump" highlightClick="1"/>
          </p:cNvPr>
          <p:cNvSpPr/>
          <p:nvPr/>
        </p:nvSpPr>
        <p:spPr>
          <a:xfrm>
            <a:off x="7884368" y="6237312"/>
            <a:ext cx="648072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4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44000" cy="685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0646"/>
            <a:ext cx="26860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53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491880" y="1916832"/>
            <a:ext cx="5328592" cy="42484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</a:rPr>
              <a:t>1.Na </a:t>
            </a:r>
            <a:r>
              <a:rPr lang="cs-CZ" sz="1600" dirty="0">
                <a:solidFill>
                  <a:schemeClr val="tx1"/>
                </a:solidFill>
              </a:rPr>
              <a:t>kartě Domů ve skupině </a:t>
            </a:r>
            <a:r>
              <a:rPr lang="cs-CZ" sz="1600" dirty="0">
                <a:solidFill>
                  <a:srgbClr val="FF0000"/>
                </a:solidFill>
              </a:rPr>
              <a:t>Obrázek</a:t>
            </a:r>
            <a:r>
              <a:rPr lang="cs-CZ" sz="1600" dirty="0">
                <a:solidFill>
                  <a:schemeClr val="tx1"/>
                </a:solidFill>
              </a:rPr>
              <a:t> klikněte </a:t>
            </a:r>
            <a:r>
              <a:rPr lang="cs-CZ" sz="1600" dirty="0" smtClean="0">
                <a:solidFill>
                  <a:schemeClr val="tx1"/>
                </a:solidFill>
              </a:rPr>
              <a:t>na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nástroj </a:t>
            </a:r>
            <a:r>
              <a:rPr lang="cs-CZ" sz="1600" dirty="0">
                <a:solidFill>
                  <a:srgbClr val="FF0000"/>
                </a:solidFill>
              </a:rPr>
              <a:t>Změnit velikost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2.V </a:t>
            </a:r>
            <a:r>
              <a:rPr lang="cs-CZ" sz="1600" dirty="0">
                <a:solidFill>
                  <a:schemeClr val="tx1"/>
                </a:solidFill>
              </a:rPr>
              <a:t>dialogovém okně Změnit velikost a zkosit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zaškrtněte </a:t>
            </a:r>
            <a:r>
              <a:rPr lang="cs-CZ" sz="1600" dirty="0">
                <a:solidFill>
                  <a:schemeClr val="tx1"/>
                </a:solidFill>
              </a:rPr>
              <a:t>políčko </a:t>
            </a:r>
            <a:r>
              <a:rPr lang="cs-CZ" sz="1600" dirty="0">
                <a:solidFill>
                  <a:srgbClr val="FFC000"/>
                </a:solidFill>
              </a:rPr>
              <a:t>Zachovat poměr stran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  <a:r>
              <a:rPr lang="cs-CZ" sz="1600" dirty="0" smtClean="0">
                <a:solidFill>
                  <a:schemeClr val="tx1"/>
                </a:solidFill>
              </a:rPr>
              <a:t>Tím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</a:t>
            </a:r>
            <a:r>
              <a:rPr lang="cs-CZ" sz="1600" dirty="0">
                <a:solidFill>
                  <a:schemeClr val="tx1"/>
                </a:solidFill>
              </a:rPr>
              <a:t>zajistíte, že obrázek s novou velikostí bude mít </a:t>
            </a:r>
            <a:r>
              <a:rPr lang="cs-CZ" sz="1600" dirty="0" smtClean="0">
                <a:solidFill>
                  <a:schemeClr val="tx1"/>
                </a:solidFill>
              </a:rPr>
              <a:t>stejný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</a:t>
            </a:r>
            <a:r>
              <a:rPr lang="cs-CZ" sz="1600" dirty="0">
                <a:solidFill>
                  <a:schemeClr val="tx1"/>
                </a:solidFill>
              </a:rPr>
              <a:t>poměr stran jako původní obrázek.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3.V </a:t>
            </a:r>
            <a:r>
              <a:rPr lang="cs-CZ" sz="1600" dirty="0">
                <a:solidFill>
                  <a:schemeClr val="tx1"/>
                </a:solidFill>
              </a:rPr>
              <a:t>oblasti Změna velikosti klikněte na přepínač </a:t>
            </a:r>
            <a:r>
              <a:rPr lang="cs-CZ" sz="1600" dirty="0" smtClean="0">
                <a:solidFill>
                  <a:srgbClr val="00B050"/>
                </a:solidFill>
              </a:rPr>
              <a:t>Pixely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</a:t>
            </a:r>
            <a:r>
              <a:rPr lang="cs-CZ" sz="1600" dirty="0">
                <a:solidFill>
                  <a:schemeClr val="tx1"/>
                </a:solidFill>
              </a:rPr>
              <a:t>a pak zadejte novou šířku do pole Vodorovné nebo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novou </a:t>
            </a:r>
            <a:r>
              <a:rPr lang="cs-CZ" sz="1600" dirty="0">
                <a:solidFill>
                  <a:schemeClr val="tx1"/>
                </a:solidFill>
              </a:rPr>
              <a:t>výšku do pole Svislé. Klikněte na tlačítko OK.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Se zaškrtnutým políčkem Zachovat poměr stran stačí zadat pouze vodorovnou hodnotu (šířku) nebo svislou hodnotu (výšku). Druhé pole v oblasti Změna velikosti je upraveno automaticky. 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AutoShape 6" descr="Obrázek tlačítka Změnit velikost"/>
          <p:cNvSpPr>
            <a:spLocks noChangeAspect="1" noChangeArrowheads="1"/>
          </p:cNvSpPr>
          <p:nvPr/>
        </p:nvSpPr>
        <p:spPr bwMode="auto">
          <a:xfrm>
            <a:off x="3457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cxnSp>
        <p:nvCxnSpPr>
          <p:cNvPr id="6" name="Přímá spojnice se šipkou 5"/>
          <p:cNvCxnSpPr>
            <a:stCxn id="2" idx="0"/>
          </p:cNvCxnSpPr>
          <p:nvPr/>
        </p:nvCxnSpPr>
        <p:spPr>
          <a:xfrm flipH="1" flipV="1">
            <a:off x="1018282" y="1124744"/>
            <a:ext cx="5137894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403648" y="1764630"/>
            <a:ext cx="3528392" cy="426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83568" y="3068960"/>
            <a:ext cx="5328592" cy="8640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1979712" y="2924944"/>
            <a:ext cx="6192688" cy="10081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lačítko akce: Zpět nebo Předchozí 12">
            <a:hlinkClick r:id="rId5" action="ppaction://hlinksldjump" highlightClick="1"/>
          </p:cNvPr>
          <p:cNvSpPr/>
          <p:nvPr/>
        </p:nvSpPr>
        <p:spPr>
          <a:xfrm>
            <a:off x="7668344" y="6067321"/>
            <a:ext cx="936104" cy="3860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3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" y="35077"/>
            <a:ext cx="9111055" cy="695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476375" cy="22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2060848"/>
            <a:ext cx="5760640" cy="20162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Na kartě Domů klikněte na tlačítko </a:t>
            </a:r>
            <a:r>
              <a:rPr lang="cs-CZ" dirty="0">
                <a:solidFill>
                  <a:srgbClr val="FF0000"/>
                </a:solidFill>
              </a:rPr>
              <a:t>Vybrat</a:t>
            </a:r>
            <a:r>
              <a:rPr lang="cs-CZ" dirty="0">
                <a:solidFill>
                  <a:schemeClr val="tx1"/>
                </a:solidFill>
              </a:rPr>
              <a:t> a potom přetažením ukazatele vyberte příslušnou </a:t>
            </a:r>
            <a:r>
              <a:rPr lang="cs-CZ" dirty="0">
                <a:solidFill>
                  <a:srgbClr val="00B050"/>
                </a:solidFill>
              </a:rPr>
              <a:t>oblast</a:t>
            </a:r>
            <a:r>
              <a:rPr lang="cs-CZ" dirty="0">
                <a:solidFill>
                  <a:schemeClr val="tx1"/>
                </a:solidFill>
              </a:rPr>
              <a:t> nebo objekt.</a:t>
            </a: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133723" y="2204864"/>
            <a:ext cx="5742533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3635896" y="3068960"/>
            <a:ext cx="3960440" cy="1800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lačítko akce: Dopředu nebo Další 7">
            <a:hlinkClick r:id="rId4" action="ppaction://hlinksldjump" highlightClick="1"/>
          </p:cNvPr>
          <p:cNvSpPr/>
          <p:nvPr/>
        </p:nvSpPr>
        <p:spPr>
          <a:xfrm>
            <a:off x="7380312" y="6021288"/>
            <a:ext cx="86409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8"/>
            <a:ext cx="9144000" cy="682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376264" cy="342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72000" y="3645024"/>
            <a:ext cx="4176464" cy="2520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</a:rPr>
              <a:t>1. Na </a:t>
            </a:r>
            <a:r>
              <a:rPr lang="cs-CZ" sz="1400" dirty="0">
                <a:solidFill>
                  <a:schemeClr val="tx1"/>
                </a:solidFill>
              </a:rPr>
              <a:t>kartě Domů ve skupině Obrázek klikněte </a:t>
            </a:r>
            <a:r>
              <a:rPr lang="cs-CZ" sz="1400" dirty="0" smtClean="0">
                <a:solidFill>
                  <a:schemeClr val="tx1"/>
                </a:solidFill>
              </a:rPr>
              <a:t>na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</a:t>
            </a:r>
            <a:r>
              <a:rPr lang="cs-CZ" sz="1400" dirty="0">
                <a:solidFill>
                  <a:schemeClr val="tx1"/>
                </a:solidFill>
              </a:rPr>
              <a:t>nástroj Změnit velikost.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2. V </a:t>
            </a:r>
            <a:r>
              <a:rPr lang="cs-CZ" sz="1400" dirty="0">
                <a:solidFill>
                  <a:schemeClr val="tx1"/>
                </a:solidFill>
              </a:rPr>
              <a:t>dialogovém okně Změnit velikost a </a:t>
            </a:r>
            <a:r>
              <a:rPr lang="cs-CZ" sz="1400" dirty="0" smtClean="0">
                <a:solidFill>
                  <a:schemeClr val="tx1"/>
                </a:solidFill>
              </a:rPr>
              <a:t>zkosit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</a:t>
            </a:r>
            <a:r>
              <a:rPr lang="cs-CZ" sz="1400" dirty="0">
                <a:solidFill>
                  <a:schemeClr val="tx1"/>
                </a:solidFill>
              </a:rPr>
              <a:t>zaškrtněte políčko Zachovat poměr stran. </a:t>
            </a:r>
            <a:r>
              <a:rPr lang="cs-CZ" sz="1400" dirty="0" smtClean="0">
                <a:solidFill>
                  <a:schemeClr val="tx1"/>
                </a:solidFill>
              </a:rPr>
              <a:t>Tím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</a:t>
            </a:r>
            <a:r>
              <a:rPr lang="cs-CZ" sz="1400" dirty="0">
                <a:solidFill>
                  <a:schemeClr val="tx1"/>
                </a:solidFill>
              </a:rPr>
              <a:t>zajistíte, že obrázek s novou velikostí bude </a:t>
            </a:r>
            <a:r>
              <a:rPr lang="cs-CZ" sz="1400" dirty="0" smtClean="0">
                <a:solidFill>
                  <a:schemeClr val="tx1"/>
                </a:solidFill>
              </a:rPr>
              <a:t>mít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</a:t>
            </a:r>
            <a:r>
              <a:rPr lang="cs-CZ" sz="1400" dirty="0">
                <a:solidFill>
                  <a:schemeClr val="tx1"/>
                </a:solidFill>
              </a:rPr>
              <a:t>stejný poměr stran jako původní obrázek.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3. V </a:t>
            </a:r>
            <a:r>
              <a:rPr lang="cs-CZ" sz="1400" dirty="0">
                <a:solidFill>
                  <a:schemeClr val="tx1"/>
                </a:solidFill>
              </a:rPr>
              <a:t>oblasti Změna velikosti klikněte na </a:t>
            </a:r>
            <a:r>
              <a:rPr lang="cs-CZ" sz="1400" dirty="0" smtClean="0">
                <a:solidFill>
                  <a:schemeClr val="tx1"/>
                </a:solidFill>
              </a:rPr>
              <a:t>přepínač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rgbClr val="FF0000"/>
                </a:solidFill>
              </a:rPr>
              <a:t>    </a:t>
            </a:r>
            <a:r>
              <a:rPr lang="cs-CZ" sz="1400" dirty="0">
                <a:solidFill>
                  <a:srgbClr val="FF0000"/>
                </a:solidFill>
              </a:rPr>
              <a:t>Pixely </a:t>
            </a:r>
            <a:r>
              <a:rPr lang="cs-CZ" sz="1400" dirty="0">
                <a:solidFill>
                  <a:schemeClr val="tx1"/>
                </a:solidFill>
              </a:rPr>
              <a:t>a pak zadejte novou šířku do pole </a:t>
            </a:r>
            <a:r>
              <a:rPr lang="cs-CZ" sz="1400" dirty="0" smtClean="0">
                <a:solidFill>
                  <a:schemeClr val="tx1"/>
                </a:solidFill>
              </a:rPr>
              <a:t/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Vodorovné </a:t>
            </a:r>
            <a:r>
              <a:rPr lang="cs-CZ" sz="1400" dirty="0">
                <a:solidFill>
                  <a:schemeClr val="tx1"/>
                </a:solidFill>
              </a:rPr>
              <a:t>nebo novou výšku do pole Svislé</a:t>
            </a:r>
            <a:r>
              <a:rPr lang="cs-CZ" sz="1400" dirty="0" smtClean="0">
                <a:solidFill>
                  <a:schemeClr val="tx1"/>
                </a:solidFill>
              </a:rPr>
              <a:t>.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 </a:t>
            </a:r>
            <a:r>
              <a:rPr lang="cs-CZ" sz="1400" dirty="0">
                <a:solidFill>
                  <a:schemeClr val="tx1"/>
                </a:solidFill>
              </a:rPr>
              <a:t>Klikněte na </a:t>
            </a:r>
            <a:r>
              <a:rPr lang="cs-CZ" sz="1400" dirty="0">
                <a:solidFill>
                  <a:srgbClr val="FFC000"/>
                </a:solidFill>
              </a:rPr>
              <a:t>tlačítko OK.</a:t>
            </a:r>
          </a:p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691680" y="2276872"/>
            <a:ext cx="3312368" cy="2952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367644" y="4797152"/>
            <a:ext cx="4572508" cy="8640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8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657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067944" y="1772816"/>
            <a:ext cx="4680520" cy="35283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</a:rPr>
              <a:t>Změna velikosti kreslící plochy se provádí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v </a:t>
            </a:r>
            <a:r>
              <a:rPr lang="cs-CZ" sz="1600" dirty="0">
                <a:solidFill>
                  <a:schemeClr val="tx1"/>
                </a:solidFill>
              </a:rPr>
              <a:t>závislosti na tom, jak chcete změnit velikost kreslicí oblasti: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a)Chcete-li </a:t>
            </a:r>
            <a:r>
              <a:rPr lang="cs-CZ" sz="1600" dirty="0">
                <a:solidFill>
                  <a:schemeClr val="tx1"/>
                </a:solidFill>
              </a:rPr>
              <a:t>kreslicí oblast zvětšit, přetáhněte jeden z malých </a:t>
            </a:r>
            <a:r>
              <a:rPr lang="cs-CZ" sz="1600" dirty="0">
                <a:solidFill>
                  <a:srgbClr val="FF0000"/>
                </a:solidFill>
              </a:rPr>
              <a:t>bílých čtverečků </a:t>
            </a:r>
            <a:r>
              <a:rPr lang="cs-CZ" sz="1600" dirty="0">
                <a:solidFill>
                  <a:schemeClr val="tx1"/>
                </a:solidFill>
              </a:rPr>
              <a:t>na okraji kreslicí oblasti do požadované velikosti.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b)Pokud </a:t>
            </a:r>
            <a:r>
              <a:rPr lang="cs-CZ" sz="1600" dirty="0">
                <a:solidFill>
                  <a:schemeClr val="tx1"/>
                </a:solidFill>
              </a:rPr>
              <a:t>chcete změnit velikost kreslicí oblasti zadáním určité konkrétní velikosti, klikněte na tlačítko Malování a potom klikněte na příkaz </a:t>
            </a:r>
            <a:r>
              <a:rPr lang="cs-CZ" sz="1600" dirty="0">
                <a:solidFill>
                  <a:srgbClr val="00B050"/>
                </a:solidFill>
              </a:rPr>
              <a:t>Vlastnosti</a:t>
            </a:r>
            <a:r>
              <a:rPr lang="cs-CZ" sz="1600" dirty="0">
                <a:solidFill>
                  <a:schemeClr val="tx1"/>
                </a:solidFill>
              </a:rPr>
              <a:t>. Do polí Šířka a Výška zadejte novou šířku a </a:t>
            </a:r>
            <a:r>
              <a:rPr lang="cs-CZ" sz="1600" dirty="0">
                <a:solidFill>
                  <a:srgbClr val="FFC000"/>
                </a:solidFill>
              </a:rPr>
              <a:t>výšku</a:t>
            </a:r>
            <a:r>
              <a:rPr lang="cs-CZ" sz="1600" dirty="0">
                <a:solidFill>
                  <a:schemeClr val="tx1"/>
                </a:solidFill>
              </a:rPr>
              <a:t> a potom klikněte na tlačítko OK.</a:t>
            </a:r>
          </a:p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6012160" y="2996952"/>
            <a:ext cx="1440160" cy="33843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115616" y="1700808"/>
            <a:ext cx="5292588" cy="25922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2267744" y="3933056"/>
            <a:ext cx="5184576" cy="64807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Zpět nebo Předchozí 8">
            <a:hlinkClick r:id="rId4" action="ppaction://hlinksldjump" highlightClick="1"/>
          </p:cNvPr>
          <p:cNvSpPr/>
          <p:nvPr/>
        </p:nvSpPr>
        <p:spPr>
          <a:xfrm>
            <a:off x="7596336" y="587727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3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499992" y="2924944"/>
            <a:ext cx="4392488" cy="26642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</a:rPr>
              <a:t>1. Na </a:t>
            </a:r>
            <a:r>
              <a:rPr lang="cs-CZ" sz="1600" dirty="0">
                <a:solidFill>
                  <a:schemeClr val="tx1"/>
                </a:solidFill>
              </a:rPr>
              <a:t>kartě Domů klikněte na tlačítko </a:t>
            </a:r>
            <a:r>
              <a:rPr lang="cs-CZ" sz="1600" dirty="0" smtClean="0">
                <a:solidFill>
                  <a:schemeClr val="tx1"/>
                </a:solidFill>
              </a:rPr>
              <a:t>Vybrat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a </a:t>
            </a:r>
            <a:r>
              <a:rPr lang="cs-CZ" sz="1600" dirty="0">
                <a:solidFill>
                  <a:schemeClr val="tx1"/>
                </a:solidFill>
              </a:rPr>
              <a:t>potom přetažením ukazatele vyberte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příslušnou </a:t>
            </a:r>
            <a:r>
              <a:rPr lang="cs-CZ" sz="1600" dirty="0">
                <a:solidFill>
                  <a:schemeClr val="tx1"/>
                </a:solidFill>
              </a:rPr>
              <a:t>oblast nebo objekt.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2. Klikněte </a:t>
            </a:r>
            <a:r>
              <a:rPr lang="cs-CZ" sz="1600" dirty="0">
                <a:solidFill>
                  <a:schemeClr val="tx1"/>
                </a:solidFill>
              </a:rPr>
              <a:t>na tlačítko Změnit velikost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3. V </a:t>
            </a:r>
            <a:r>
              <a:rPr lang="cs-CZ" sz="1600" dirty="0">
                <a:solidFill>
                  <a:schemeClr val="tx1"/>
                </a:solidFill>
              </a:rPr>
              <a:t>dialogovém okně Změnit velikost a </a:t>
            </a:r>
            <a:r>
              <a:rPr lang="cs-CZ" sz="1600" dirty="0" smtClean="0">
                <a:solidFill>
                  <a:schemeClr val="tx1"/>
                </a:solidFill>
              </a:rPr>
              <a:t>zkosit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zadejte ve skupinovém rámečku Zkosit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(</a:t>
            </a:r>
            <a:r>
              <a:rPr lang="cs-CZ" sz="1600" dirty="0">
                <a:solidFill>
                  <a:schemeClr val="tx1"/>
                </a:solidFill>
              </a:rPr>
              <a:t>stupně) hodnotu zkosení vybrané oblasti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(</a:t>
            </a:r>
            <a:r>
              <a:rPr lang="cs-CZ" sz="1600" dirty="0">
                <a:solidFill>
                  <a:schemeClr val="tx1"/>
                </a:solidFill>
              </a:rPr>
              <a:t>ve stupních) do polí </a:t>
            </a:r>
            <a:r>
              <a:rPr lang="cs-CZ" sz="1600" dirty="0">
                <a:solidFill>
                  <a:srgbClr val="FF0000"/>
                </a:solidFill>
              </a:rPr>
              <a:t>Vodorovně</a:t>
            </a:r>
            <a:r>
              <a:rPr lang="cs-CZ" sz="1600" dirty="0">
                <a:solidFill>
                  <a:schemeClr val="tx1"/>
                </a:solidFill>
              </a:rPr>
              <a:t> a Svisle </a:t>
            </a:r>
            <a:r>
              <a:rPr lang="cs-CZ" sz="1600" dirty="0" smtClean="0">
                <a:solidFill>
                  <a:schemeClr val="tx1"/>
                </a:solidFill>
              </a:rPr>
              <a:t>a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potom klikněte na tlačítko OK.</a:t>
            </a: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2123728" y="3429000"/>
            <a:ext cx="482453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7812360" y="6309320"/>
            <a:ext cx="792088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4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1112</TotalTime>
  <Words>234</Words>
  <Application>Microsoft Office PowerPoint</Application>
  <PresentationFormat>Předvádění na obrazovce (4:3)</PresentationFormat>
  <Paragraphs>76</Paragraphs>
  <Slides>24</Slides>
  <Notes>0</Notes>
  <HiddenSlides>20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Aerodynamika</vt:lpstr>
      <vt:lpstr>MS Malování II.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Periferie PC</dc:title>
  <dc:creator>zs skolni</dc:creator>
  <cp:lastModifiedBy>zs skolni</cp:lastModifiedBy>
  <cp:revision>102</cp:revision>
  <dcterms:created xsi:type="dcterms:W3CDTF">2011-10-14T09:04:51Z</dcterms:created>
  <dcterms:modified xsi:type="dcterms:W3CDTF">2014-11-24T08:30:02Z</dcterms:modified>
</cp:coreProperties>
</file>