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7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326" r:id="rId11"/>
    <p:sldId id="329" r:id="rId12"/>
    <p:sldId id="328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1340768"/>
            <a:ext cx="8568952" cy="1793167"/>
          </a:xfrm>
        </p:spPr>
        <p:txBody>
          <a:bodyPr/>
          <a:lstStyle/>
          <a:p>
            <a:r>
              <a:rPr lang="cs-CZ" dirty="0" smtClean="0"/>
              <a:t>Zoner Callisto 4 I.</a:t>
            </a:r>
            <a:br>
              <a:rPr lang="cs-CZ" dirty="0" smtClean="0"/>
            </a:br>
            <a:r>
              <a:rPr lang="cs-CZ" sz="2800" dirty="0" smtClean="0"/>
              <a:t>Pracovní prostředí editoru</a:t>
            </a:r>
            <a:br>
              <a:rPr lang="cs-CZ" sz="2800" dirty="0" smtClean="0"/>
            </a:br>
            <a:r>
              <a:rPr lang="cs-CZ" sz="2800" dirty="0" smtClean="0"/>
              <a:t>Základní ovládání</a:t>
            </a:r>
            <a:br>
              <a:rPr lang="cs-CZ" sz="2800" dirty="0" smtClean="0"/>
            </a:br>
            <a:r>
              <a:rPr lang="cs-CZ" sz="2800" dirty="0" smtClean="0"/>
              <a:t>Základní editace objektu</a:t>
            </a:r>
            <a:br>
              <a:rPr lang="cs-CZ" sz="2800" dirty="0" smtClean="0"/>
            </a:br>
            <a:r>
              <a:rPr lang="cs-CZ" sz="2800" dirty="0" smtClean="0"/>
              <a:t>Geometrické tvary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9077" y="5733256"/>
            <a:ext cx="4094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VY_32_INOVACE_59_Zoner_Callisto4_I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79" y="116632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095500"/>
            <a:ext cx="2222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4437112"/>
            <a:ext cx="6840760" cy="16561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Objekt označíme tak, že klikneme na nástroj </a:t>
            </a:r>
            <a:r>
              <a:rPr lang="cs-CZ" dirty="0" smtClean="0">
                <a:solidFill>
                  <a:srgbClr val="FF0000"/>
                </a:solidFill>
              </a:rPr>
              <a:t>Výběr a editace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objektu, a pak klikneme levým tlačítkem na vybraný objekt.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Kolem objektu se vykreslí </a:t>
            </a:r>
            <a:r>
              <a:rPr lang="cs-CZ" dirty="0" smtClean="0">
                <a:solidFill>
                  <a:srgbClr val="FFC000"/>
                </a:solidFill>
              </a:rPr>
              <a:t>čtverečky</a:t>
            </a:r>
            <a:r>
              <a:rPr lang="cs-CZ" dirty="0" smtClean="0">
                <a:solidFill>
                  <a:schemeClr val="tx1"/>
                </a:solidFill>
              </a:rPr>
              <a:t>. Tahem myši za čtvereček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upravíme velikost objektu.  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79512" y="1556792"/>
            <a:ext cx="5544616" cy="324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4103948" y="3356992"/>
            <a:ext cx="468052" cy="20882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8604448" y="6237312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196777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75656" y="5085184"/>
            <a:ext cx="6480720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Přesouvání objektu provedeme pomocí levého tlačítka myši.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Objekt označíme, u šipky myši se vytvoří kříž a tahem myši přesuneme na určené místo.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574044" y="3374994"/>
            <a:ext cx="1997956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7956376" y="6381328"/>
            <a:ext cx="1080120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5013176"/>
            <a:ext cx="7128792" cy="15121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Objekt na stránce označíme přes nástroj </a:t>
            </a:r>
            <a:r>
              <a:rPr lang="cs-CZ" dirty="0" smtClean="0">
                <a:solidFill>
                  <a:srgbClr val="FF0000"/>
                </a:solidFill>
              </a:rPr>
              <a:t>Výběr a editaci</a:t>
            </a:r>
            <a:r>
              <a:rPr lang="cs-CZ" dirty="0" smtClean="0">
                <a:solidFill>
                  <a:schemeClr val="tx1"/>
                </a:solidFill>
              </a:rPr>
              <a:t>. Jednou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klikneme na objekt a objeví se čtverečky, po druhém kliknutí vystoupí </a:t>
            </a:r>
            <a:r>
              <a:rPr lang="cs-CZ" dirty="0" smtClean="0">
                <a:solidFill>
                  <a:srgbClr val="FFC000"/>
                </a:solidFill>
              </a:rPr>
              <a:t>šipky</a:t>
            </a:r>
            <a:r>
              <a:rPr lang="cs-CZ" dirty="0" smtClean="0">
                <a:solidFill>
                  <a:schemeClr val="tx1"/>
                </a:solidFill>
              </a:rPr>
              <a:t>. Pomocí </a:t>
            </a:r>
            <a:r>
              <a:rPr lang="cs-CZ" dirty="0" smtClean="0">
                <a:solidFill>
                  <a:srgbClr val="00B050"/>
                </a:solidFill>
              </a:rPr>
              <a:t>rohových šipek</a:t>
            </a:r>
            <a:r>
              <a:rPr lang="cs-CZ" dirty="0" smtClean="0">
                <a:solidFill>
                  <a:schemeClr val="tx1"/>
                </a:solidFill>
              </a:rPr>
              <a:t>, pak můžeme otáčet s objektem. Šipky po </a:t>
            </a:r>
            <a:r>
              <a:rPr lang="cs-CZ" dirty="0" smtClean="0">
                <a:solidFill>
                  <a:srgbClr val="7030A0"/>
                </a:solidFill>
              </a:rPr>
              <a:t>stranách</a:t>
            </a:r>
            <a:r>
              <a:rPr lang="cs-CZ" dirty="0" smtClean="0">
                <a:solidFill>
                  <a:schemeClr val="tx1"/>
                </a:solidFill>
              </a:rPr>
              <a:t> slouží ke skosení objektu.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79512" y="1556792"/>
            <a:ext cx="5616624" cy="3744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339752" y="4221088"/>
            <a:ext cx="1152128" cy="165618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995936" y="4293096"/>
            <a:ext cx="1656184" cy="15841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491880" y="3429000"/>
            <a:ext cx="144016" cy="26642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lačítko akce: Zpět nebo Předchozí 11">
            <a:hlinkClick r:id="rId3" action="ppaction://hlinksldjump" highlightClick="1"/>
          </p:cNvPr>
          <p:cNvSpPr/>
          <p:nvPr/>
        </p:nvSpPr>
        <p:spPr>
          <a:xfrm>
            <a:off x="7884368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9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028384" y="6309320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11560" y="5013176"/>
            <a:ext cx="5976664" cy="17281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7030A0"/>
                </a:solidFill>
              </a:rPr>
              <a:t>Nástrojem </a:t>
            </a:r>
            <a:r>
              <a:rPr lang="cs-CZ" dirty="0" smtClean="0">
                <a:solidFill>
                  <a:srgbClr val="FF0000"/>
                </a:solidFill>
              </a:rPr>
              <a:t>Tvarování objektů </a:t>
            </a:r>
            <a:r>
              <a:rPr lang="cs-CZ" dirty="0" smtClean="0">
                <a:solidFill>
                  <a:srgbClr val="7030A0"/>
                </a:solidFill>
              </a:rPr>
              <a:t>můžeme upravovat zvolený objekt :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1. změnit velikost objektu protažením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2. otáčet objekt tažením myši za </a:t>
            </a:r>
            <a:r>
              <a:rPr lang="cs-CZ" dirty="0" smtClean="0">
                <a:solidFill>
                  <a:srgbClr val="FFC000"/>
                </a:solidFill>
              </a:rPr>
              <a:t>hrot </a:t>
            </a:r>
            <a:r>
              <a:rPr lang="cs-CZ" dirty="0" smtClean="0">
                <a:solidFill>
                  <a:srgbClr val="7030A0"/>
                </a:solidFill>
              </a:rPr>
              <a:t>šipky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3. zkosení objektu pomocí vypnutí </a:t>
            </a:r>
            <a:r>
              <a:rPr lang="cs-CZ" dirty="0" smtClean="0">
                <a:solidFill>
                  <a:srgbClr val="00B050"/>
                </a:solidFill>
              </a:rPr>
              <a:t>nástroje</a:t>
            </a:r>
            <a:r>
              <a:rPr lang="cs-CZ" dirty="0" smtClean="0">
                <a:solidFill>
                  <a:srgbClr val="7030A0"/>
                </a:solidFill>
              </a:rPr>
              <a:t> alternativní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    nabídky.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79512" y="1772816"/>
            <a:ext cx="2376264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427984" y="3717032"/>
            <a:ext cx="936104" cy="23042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251520" y="908720"/>
            <a:ext cx="4320480" cy="5400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5856" y="4005064"/>
            <a:ext cx="5760640" cy="22322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FF0000"/>
                </a:solidFill>
              </a:rPr>
              <a:t>Vodící lišta </a:t>
            </a:r>
            <a:r>
              <a:rPr lang="cs-CZ" dirty="0" smtClean="0">
                <a:solidFill>
                  <a:schemeClr val="tx1"/>
                </a:solidFill>
              </a:rPr>
              <a:t>je čára, která pomáhá se zarovnáváním.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Stačí ji vytáhnout myší z horního pravítka. Skrýt ji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můžeme klávesou L nebo vrátit myší do horního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pravítka.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Objekty</a:t>
            </a:r>
            <a:r>
              <a:rPr lang="cs-CZ" dirty="0" smtClean="0">
                <a:solidFill>
                  <a:schemeClr val="tx1"/>
                </a:solidFill>
              </a:rPr>
              <a:t> se uchytí k vodicí liště přes ,,magnetický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efekt“.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827584" y="3933056"/>
            <a:ext cx="280831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259632" y="1412776"/>
            <a:ext cx="0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1259632" y="3933056"/>
            <a:ext cx="2520280" cy="15841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7524328" y="6381328"/>
            <a:ext cx="93610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5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9124" y="169089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Tvorbu a práci s geometrickými tvary můžeme rozdělit na práci s: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2" action="ppaction://hlinksldjump"/>
              </a:rPr>
              <a:t>Obdélník a čtverec</a:t>
            </a:r>
            <a:br>
              <a:rPr lang="cs-CZ" dirty="0" smtClean="0">
                <a:hlinkClick r:id="rId2" action="ppaction://hlinksldjump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 action="ppaction://hlinksldjump"/>
              </a:rPr>
              <a:t>Kružnice a elipsa</a:t>
            </a:r>
            <a:br>
              <a:rPr lang="cs-CZ" dirty="0" smtClean="0">
                <a:hlinkClick r:id="rId3" action="ppaction://hlinksldjump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 action="ppaction://hlinksldjump"/>
              </a:rPr>
              <a:t>Mnohoúhelníky a hvězdy </a:t>
            </a:r>
            <a:endParaRPr lang="cs-CZ" dirty="0"/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092280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8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084168" y="1700808"/>
            <a:ext cx="2808312" cy="43204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Základní geometrické tvary obdélník a čtverec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vybereme  z panelu </a:t>
            </a:r>
            <a:r>
              <a:rPr lang="cs-CZ" dirty="0" smtClean="0">
                <a:solidFill>
                  <a:srgbClr val="FF0000"/>
                </a:solidFill>
              </a:rPr>
              <a:t>nástrojů</a:t>
            </a:r>
            <a:r>
              <a:rPr lang="cs-CZ" dirty="0" smtClean="0">
                <a:solidFill>
                  <a:schemeClr val="tx1"/>
                </a:solidFill>
              </a:rPr>
              <a:t> a přichytíme k vodící lince.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Úpravu tvaru provedeme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 nabídky </a:t>
            </a:r>
            <a:r>
              <a:rPr lang="cs-CZ" dirty="0" smtClean="0">
                <a:solidFill>
                  <a:srgbClr val="00B050"/>
                </a:solidFill>
              </a:rPr>
              <a:t>alternativního panelu.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Obdélník  změníme na čtverec držením klávesy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CTRL.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79512" y="1844824"/>
            <a:ext cx="6192688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3419872" y="548680"/>
            <a:ext cx="3888432" cy="39604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275856" y="548680"/>
            <a:ext cx="144016" cy="18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491880" y="548680"/>
            <a:ext cx="936104" cy="237626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707904" y="548680"/>
            <a:ext cx="1728192" cy="3600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707904" y="548680"/>
            <a:ext cx="252028" cy="3600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lačítko akce: Dopředu nebo Další 16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1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56729"/>
            <a:ext cx="24511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11960" y="4149080"/>
            <a:ext cx="4392488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Obdélník a čtverec můžeme upravovat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i podle nabídky </a:t>
            </a:r>
            <a:r>
              <a:rPr lang="cs-CZ" dirty="0" smtClean="0">
                <a:solidFill>
                  <a:srgbClr val="FF0000"/>
                </a:solidFill>
              </a:rPr>
              <a:t>Obdélník</a:t>
            </a:r>
            <a:r>
              <a:rPr lang="cs-CZ" dirty="0" smtClean="0">
                <a:solidFill>
                  <a:schemeClr val="tx1"/>
                </a:solidFill>
              </a:rPr>
              <a:t>, kdy si můžeme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nastavit i tvar </a:t>
            </a:r>
            <a:r>
              <a:rPr lang="cs-CZ" dirty="0" smtClean="0">
                <a:solidFill>
                  <a:srgbClr val="FFC000"/>
                </a:solidFill>
              </a:rPr>
              <a:t>sražení</a:t>
            </a:r>
            <a:r>
              <a:rPr lang="cs-CZ" dirty="0" smtClean="0">
                <a:solidFill>
                  <a:schemeClr val="tx1"/>
                </a:solidFill>
              </a:rPr>
              <a:t> rohů.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Úpravu rohů provedeme i z </a:t>
            </a:r>
            <a:r>
              <a:rPr lang="cs-CZ" dirty="0" smtClean="0">
                <a:solidFill>
                  <a:srgbClr val="00B050"/>
                </a:solidFill>
              </a:rPr>
              <a:t>nástroje 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Tvarování objektů.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491880" y="1484784"/>
            <a:ext cx="2664296" cy="3384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3707904" y="2708920"/>
            <a:ext cx="2304256" cy="23762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884368" y="6093296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0154"/>
            <a:ext cx="1440160" cy="162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81297"/>
            <a:ext cx="1507047" cy="12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148064" y="2396541"/>
            <a:ext cx="1368152" cy="29766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5436096" y="3884878"/>
            <a:ext cx="2448272" cy="14883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4365104"/>
            <a:ext cx="5832648" cy="2088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Vkládat objekt kružnice nebo elipsa můžeme dvěma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způsoby: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cs-CZ" dirty="0" smtClean="0">
                <a:solidFill>
                  <a:srgbClr val="FF0000"/>
                </a:solidFill>
              </a:rPr>
              <a:t>tažením</a:t>
            </a:r>
            <a:r>
              <a:rPr lang="cs-CZ" dirty="0" smtClean="0">
                <a:solidFill>
                  <a:schemeClr val="tx1"/>
                </a:solidFill>
              </a:rPr>
              <a:t> po ploše jako u obdélníku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pomocí alternativního nástroje </a:t>
            </a:r>
            <a:r>
              <a:rPr lang="cs-CZ" dirty="0" smtClean="0">
                <a:solidFill>
                  <a:srgbClr val="FFC000"/>
                </a:solidFill>
              </a:rPr>
              <a:t>Ze středu</a:t>
            </a:r>
            <a:r>
              <a:rPr lang="cs-CZ" dirty="0" smtClean="0">
                <a:solidFill>
                  <a:schemeClr val="tx1"/>
                </a:solidFill>
              </a:rPr>
              <a:t>, když si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nastavíme </a:t>
            </a:r>
            <a:r>
              <a:rPr lang="cs-CZ" dirty="0" smtClean="0">
                <a:solidFill>
                  <a:srgbClr val="00B050"/>
                </a:solidFill>
              </a:rPr>
              <a:t>kříž</a:t>
            </a:r>
            <a:r>
              <a:rPr lang="cs-CZ" dirty="0" smtClean="0">
                <a:solidFill>
                  <a:schemeClr val="tx1"/>
                </a:solidFill>
              </a:rPr>
              <a:t> z vodících linek.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51520" y="1988840"/>
            <a:ext cx="1152128" cy="3420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51520" y="1844824"/>
            <a:ext cx="338437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395536" y="620688"/>
            <a:ext cx="3816424" cy="496855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95536" y="548680"/>
            <a:ext cx="4320480" cy="31503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123728" y="3699030"/>
            <a:ext cx="2448272" cy="21782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lačítko akce: Zpět nebo Předchozí 14">
            <a:hlinkClick r:id="rId3" action="ppaction://hlinksldjump" highlightClick="1"/>
          </p:cNvPr>
          <p:cNvSpPr/>
          <p:nvPr/>
        </p:nvSpPr>
        <p:spPr>
          <a:xfrm>
            <a:off x="7596336" y="6093296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6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22940"/>
            <a:ext cx="916225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24412" y="4290943"/>
            <a:ext cx="6405736" cy="2088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Hvězdy a mnohoúhelníky vkládáme podobně jako elipsy dvěma způsoby: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ze Základního panelu vybereme tvar Hvězda,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klikneme na Výběr a zvolíme parametry z Alternativního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 smtClean="0">
                <a:solidFill>
                  <a:srgbClr val="FF0000"/>
                </a:solidFill>
              </a:rPr>
              <a:t>panelu</a:t>
            </a:r>
            <a:r>
              <a:rPr lang="cs-CZ" dirty="0" smtClean="0">
                <a:solidFill>
                  <a:schemeClr val="tx1"/>
                </a:solidFill>
              </a:rPr>
              <a:t>.(výhoda-můžeme zvolit </a:t>
            </a:r>
            <a:r>
              <a:rPr lang="cs-CZ" dirty="0" smtClean="0">
                <a:solidFill>
                  <a:srgbClr val="00B050"/>
                </a:solidFill>
              </a:rPr>
              <a:t>umístění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Vyvoláním okna Hvězda zadáme </a:t>
            </a:r>
            <a:r>
              <a:rPr lang="cs-CZ" dirty="0" smtClean="0">
                <a:solidFill>
                  <a:srgbClr val="FFC000"/>
                </a:solidFill>
              </a:rPr>
              <a:t>parametry</a:t>
            </a:r>
            <a:r>
              <a:rPr lang="cs-CZ" dirty="0" smtClean="0">
                <a:solidFill>
                  <a:schemeClr val="tx1"/>
                </a:solidFill>
              </a:rPr>
              <a:t> do nabídky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(výhodou je zadání přesných rozměrů)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5076056" y="3657600"/>
            <a:ext cx="1728192" cy="18596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475656" y="620689"/>
            <a:ext cx="1800200" cy="48965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907704" y="620689"/>
            <a:ext cx="1512168" cy="4896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2519772" y="3799931"/>
            <a:ext cx="4716524" cy="20882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>
          <a:xfrm>
            <a:off x="8261827" y="6104835"/>
            <a:ext cx="720080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6606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</a:t>
            </a:r>
            <a:r>
              <a:rPr lang="cs-CZ" sz="2000" dirty="0" smtClean="0">
                <a:solidFill>
                  <a:srgbClr val="002060"/>
                </a:solidFill>
              </a:rPr>
              <a:t> Zoner Callisto 4. Způsob </a:t>
            </a:r>
            <a:r>
              <a:rPr lang="cs-CZ" sz="2000" dirty="0">
                <a:solidFill>
                  <a:srgbClr val="002060"/>
                </a:solidFill>
              </a:rPr>
              <a:t>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039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728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Použité snímky: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 využitím MS Windows 7 </a:t>
            </a:r>
            <a:r>
              <a:rPr lang="cs-CZ" dirty="0" smtClean="0"/>
              <a:t>, </a:t>
            </a:r>
            <a:r>
              <a:rPr lang="cs-CZ" dirty="0"/>
              <a:t>MS </a:t>
            </a:r>
            <a:r>
              <a:rPr lang="cs-CZ" dirty="0" smtClean="0"/>
              <a:t>Office a Zoner Callisto 4 </a:t>
            </a:r>
            <a:r>
              <a:rPr lang="cs-CZ" dirty="0"/>
              <a:t>upravil autor.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Zoner Callisto 4 je český grafický editor s poměrně nízkými hardwarovými požadavky, ale vysokou grafickou úrovní tvorby. Pro práci s editorem se musíme seznámit s :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hlinkClick r:id="rId2" action="ppaction://hlinksldjump"/>
              </a:rPr>
              <a:t>Pracovní prostředí editoru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/>
              <a:t>Základní ovládání - </a:t>
            </a:r>
            <a:r>
              <a:rPr lang="cs-CZ" sz="2000" b="1" dirty="0" smtClean="0">
                <a:hlinkClick r:id="rId3" action="ppaction://hlinksldjump"/>
              </a:rPr>
              <a:t>Měřítko zobrazení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		    - </a:t>
            </a:r>
            <a:r>
              <a:rPr lang="cs-CZ" sz="2000" b="1" dirty="0" smtClean="0">
                <a:hlinkClick r:id="rId4" action="ppaction://hlinksldjump"/>
              </a:rPr>
              <a:t>Rozdělení pracovní plochy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		    - </a:t>
            </a:r>
            <a:r>
              <a:rPr lang="cs-CZ" sz="2000" b="1" dirty="0" smtClean="0">
                <a:hlinkClick r:id="rId5" action="ppaction://hlinksldjump"/>
              </a:rPr>
              <a:t>Vkládání objektů</a:t>
            </a:r>
            <a:r>
              <a:rPr lang="cs-CZ" dirty="0" smtClean="0">
                <a:hlinkClick r:id="rId5" action="ppaction://hlinksldjump"/>
              </a:rPr>
              <a:t/>
            </a:r>
            <a:br>
              <a:rPr lang="cs-CZ" dirty="0" smtClean="0">
                <a:hlinkClick r:id="rId5" action="ppaction://hlinksldjump"/>
              </a:rPr>
            </a:br>
            <a:r>
              <a:rPr lang="cs-CZ" dirty="0" smtClean="0"/>
              <a:t>		    -  </a:t>
            </a:r>
            <a:r>
              <a:rPr lang="cs-CZ" sz="2000" b="1" dirty="0" smtClean="0">
                <a:hlinkClick r:id="rId6" action="ppaction://hlinksldjump"/>
              </a:rPr>
              <a:t>Vodicí lišta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Základní editace objektu  – </a:t>
            </a:r>
            <a:r>
              <a:rPr lang="cs-CZ" sz="2000" b="1" dirty="0" smtClean="0">
                <a:hlinkClick r:id="rId7" action="ppaction://hlinksldjump"/>
              </a:rPr>
              <a:t>Nástroj Výběr a editace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			     - </a:t>
            </a:r>
            <a:r>
              <a:rPr lang="cs-CZ" sz="2000" b="1" dirty="0" smtClean="0">
                <a:hlinkClick r:id="rId8" action="ppaction://hlinksldjump"/>
              </a:rPr>
              <a:t>Nástroj Tvarování objektů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>
                <a:hlinkClick r:id="rId9" action="ppaction://hlinksldjump"/>
              </a:rPr>
              <a:t>Tvorba a práce s geometrickým tvarem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761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Čárový popisek 1 1"/>
          <p:cNvSpPr/>
          <p:nvPr/>
        </p:nvSpPr>
        <p:spPr>
          <a:xfrm>
            <a:off x="2472468" y="1085587"/>
            <a:ext cx="4176464" cy="466035"/>
          </a:xfrm>
          <a:prstGeom prst="borderCallout1">
            <a:avLst>
              <a:gd name="adj1" fmla="val -10229"/>
              <a:gd name="adj2" fmla="val -565"/>
              <a:gd name="adj3" fmla="val -151485"/>
              <a:gd name="adj4" fmla="val -4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Nabídka menu s roletovou nabídkou</a:t>
            </a:r>
            <a:endParaRPr lang="cs-CZ" dirty="0"/>
          </a:p>
        </p:txBody>
      </p:sp>
      <p:sp>
        <p:nvSpPr>
          <p:cNvPr id="3" name="Čárový popisek 1 2"/>
          <p:cNvSpPr/>
          <p:nvPr/>
        </p:nvSpPr>
        <p:spPr>
          <a:xfrm>
            <a:off x="2040360" y="1573784"/>
            <a:ext cx="4752528" cy="808172"/>
          </a:xfrm>
          <a:prstGeom prst="borderCallout1">
            <a:avLst>
              <a:gd name="adj1" fmla="val 540"/>
              <a:gd name="adj2" fmla="val 691"/>
              <a:gd name="adj3" fmla="val -112826"/>
              <a:gd name="adj4" fmla="val -33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Alternativní panel nástrojů</a:t>
            </a:r>
            <a:r>
              <a:rPr lang="cs-CZ" dirty="0" smtClean="0"/>
              <a:t>- mění se podle vybraného nástroje ze  základního panelu </a:t>
            </a:r>
            <a:br>
              <a:rPr lang="cs-CZ" dirty="0" smtClean="0"/>
            </a:br>
            <a:r>
              <a:rPr lang="cs-CZ" dirty="0" smtClean="0"/>
              <a:t>nástrojů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Čárový popisek 1 3"/>
          <p:cNvSpPr/>
          <p:nvPr/>
        </p:nvSpPr>
        <p:spPr>
          <a:xfrm>
            <a:off x="467544" y="2778603"/>
            <a:ext cx="3312368" cy="720080"/>
          </a:xfrm>
          <a:prstGeom prst="borderCallout1">
            <a:avLst>
              <a:gd name="adj1" fmla="val 6461"/>
              <a:gd name="adj2" fmla="val 127"/>
              <a:gd name="adj3" fmla="val -170146"/>
              <a:gd name="adj4" fmla="val -8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Základní panel nástrojů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6648932" y="2778603"/>
            <a:ext cx="2315556" cy="726597"/>
          </a:xfrm>
          <a:prstGeom prst="borderCallout1">
            <a:avLst>
              <a:gd name="adj1" fmla="val -1548"/>
              <a:gd name="adj2" fmla="val -690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Arch papíru A4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2976524" y="5552409"/>
            <a:ext cx="3168352" cy="576064"/>
          </a:xfrm>
          <a:prstGeom prst="borderCallout1">
            <a:avLst>
              <a:gd name="adj1" fmla="val -4292"/>
              <a:gd name="adj2" fmla="val 46"/>
              <a:gd name="adj3" fmla="val 181626"/>
              <a:gd name="adj4" fmla="val -9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Barevná paleta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2976524" y="4762932"/>
            <a:ext cx="3168352" cy="720080"/>
          </a:xfrm>
          <a:prstGeom prst="borderCallout1">
            <a:avLst>
              <a:gd name="adj1" fmla="val -5828"/>
              <a:gd name="adj2" fmla="val 46"/>
              <a:gd name="adj3" fmla="val 282497"/>
              <a:gd name="adj4" fmla="val -31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Stavový řádek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6516216" y="5483012"/>
            <a:ext cx="2304256" cy="645461"/>
          </a:xfrm>
          <a:prstGeom prst="borderCallout1">
            <a:avLst>
              <a:gd name="adj1" fmla="val 7326"/>
              <a:gd name="adj2" fmla="val 1908"/>
              <a:gd name="adj3" fmla="val 149059"/>
              <a:gd name="adj4" fmla="val -38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Posuvník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899592" y="3861048"/>
            <a:ext cx="2520280" cy="648072"/>
          </a:xfrm>
          <a:prstGeom prst="borderCallout1">
            <a:avLst>
              <a:gd name="adj1" fmla="val -1732"/>
              <a:gd name="adj2" fmla="val 445"/>
              <a:gd name="adj3" fmla="val 160291"/>
              <a:gd name="adj4" fmla="val -21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Pravítko</a:t>
            </a:r>
            <a:endParaRPr lang="cs-CZ" dirty="0"/>
          </a:p>
        </p:txBody>
      </p: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8100392" y="6381328"/>
            <a:ext cx="720080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1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305292"/>
            <a:ext cx="80648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 práci v editoru potřebujeme i upravovat  velikost obrázku. K tomu používáme  nástroj </a:t>
            </a:r>
            <a:r>
              <a:rPr lang="cs-CZ" dirty="0" smtClean="0">
                <a:solidFill>
                  <a:srgbClr val="FF0000"/>
                </a:solidFill>
              </a:rPr>
              <a:t>Měřítko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Čárový popisek 1 4"/>
          <p:cNvSpPr/>
          <p:nvPr/>
        </p:nvSpPr>
        <p:spPr>
          <a:xfrm>
            <a:off x="539552" y="1196752"/>
            <a:ext cx="4464496" cy="1872208"/>
          </a:xfrm>
          <a:prstGeom prst="borderCallout1">
            <a:avLst>
              <a:gd name="adj1" fmla="val 57744"/>
              <a:gd name="adj2" fmla="val 1907"/>
              <a:gd name="adj3" fmla="val 102062"/>
              <a:gd name="adj4" fmla="val -8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400" b="1" dirty="0" smtClean="0"/>
              <a:t>Zvětšení </a:t>
            </a:r>
            <a:r>
              <a:rPr lang="cs-CZ" sz="1400" b="1" dirty="0"/>
              <a:t>měřítka (</a:t>
            </a:r>
            <a:r>
              <a:rPr lang="cs-CZ" sz="1400" b="1" dirty="0" err="1"/>
              <a:t>Ctrl+mezerník</a:t>
            </a:r>
            <a:r>
              <a:rPr lang="cs-CZ" sz="1400" b="1" dirty="0"/>
              <a:t>, W , </a:t>
            </a:r>
            <a:r>
              <a:rPr lang="cs-CZ" sz="1400" b="1" dirty="0" err="1"/>
              <a:t>num</a:t>
            </a:r>
            <a:r>
              <a:rPr lang="cs-CZ" sz="1400" b="1" dirty="0"/>
              <a:t>. </a:t>
            </a:r>
            <a:r>
              <a:rPr lang="cs-CZ" sz="1400" b="1" dirty="0" smtClean="0"/>
              <a:t>+)</a:t>
            </a:r>
            <a:br>
              <a:rPr lang="cs-CZ" sz="1400" b="1" dirty="0" smtClean="0"/>
            </a:br>
            <a:r>
              <a:rPr lang="cs-CZ" sz="1400" dirty="0" smtClean="0"/>
              <a:t> </a:t>
            </a:r>
            <a:r>
              <a:rPr lang="cs-CZ" sz="1400" dirty="0"/>
              <a:t>– provedete klepnutím myší na toto tlačítko a natažením rámce přes oblast, kterou chcete roztáhnout do okna pracovní plochy. Pokud místo tažení jen myší do plochy klepnete, měřítko se zdvojnásobí tak, že střed okna bude v místě tohoto klepnutí. Oba tyto postupy lze provádět do určité míry opakovaně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43508" y="836712"/>
            <a:ext cx="5508612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39552" y="3068960"/>
            <a:ext cx="44644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Zmenšení měřítka (</a:t>
            </a:r>
            <a:r>
              <a:rPr lang="cs-CZ" sz="1400" dirty="0" err="1"/>
              <a:t>Ctrl+Shift+mezerník</a:t>
            </a:r>
            <a:r>
              <a:rPr lang="cs-CZ" sz="1400" dirty="0"/>
              <a:t>, Q, </a:t>
            </a:r>
            <a:r>
              <a:rPr lang="cs-CZ" sz="1400" dirty="0" err="1"/>
              <a:t>num</a:t>
            </a:r>
            <a:r>
              <a:rPr lang="cs-CZ" sz="1400" dirty="0"/>
              <a:t>. -) – po klepnutí myší na toto tlačítko se zmenší měřítko zobrazení na polovinu, i tuto akci lze několikrát opakovat.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143508" y="3284984"/>
            <a:ext cx="3960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39552" y="4221088"/>
            <a:ext cx="44644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Předchozí měřítko (D)– klepnutím na toto tlačítko se nastaví poslední měřítko zobrazení použité jako poslední před současným měřítkem, tedy před poslední provedenou změnou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3508" y="3537012"/>
            <a:ext cx="396044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39552" y="5301208"/>
            <a:ext cx="44644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Celá stránka (E, </a:t>
            </a:r>
            <a:r>
              <a:rPr lang="cs-CZ" sz="1400" dirty="0" err="1"/>
              <a:t>num</a:t>
            </a:r>
            <a:r>
              <a:rPr lang="cs-CZ" sz="1400" dirty="0"/>
              <a:t> *)– zobrazí v pracovní ploše celou tiskovou stránku.</a:t>
            </a:r>
          </a:p>
        </p:txBody>
      </p:sp>
      <p:cxnSp>
        <p:nvCxnSpPr>
          <p:cNvPr id="15" name="Přímá spojnice se šipkou 14"/>
          <p:cNvCxnSpPr>
            <a:stCxn id="13" idx="1"/>
          </p:cNvCxnSpPr>
          <p:nvPr/>
        </p:nvCxnSpPr>
        <p:spPr>
          <a:xfrm flipH="1" flipV="1">
            <a:off x="143508" y="3789040"/>
            <a:ext cx="396044" cy="1764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39552" y="5949280"/>
            <a:ext cx="570166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Pracovní plocha – poskytne přehled o celé pracovní ploše, toto je nejmenší možné měřítko a použijete jej jen při přesunech větších objektů, odložených na pracovní ploše, na stránku a zpět.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 flipH="1" flipV="1">
            <a:off x="143508" y="4509120"/>
            <a:ext cx="39604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lačítko akce: Zpět nebo Předchozí 18">
            <a:hlinkClick r:id="rId3" action="ppaction://hlinksldjump" highlightClick="1"/>
          </p:cNvPr>
          <p:cNvSpPr/>
          <p:nvPr/>
        </p:nvSpPr>
        <p:spPr>
          <a:xfrm>
            <a:off x="7884368" y="5553236"/>
            <a:ext cx="720080" cy="5400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80"/>
            <a:ext cx="9144000" cy="6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9841" y="2636912"/>
            <a:ext cx="4896544" cy="26642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FF0000"/>
                </a:solidFill>
              </a:rPr>
              <a:t>Rozdělení okna pracovní plochy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Volba </a:t>
            </a:r>
            <a:r>
              <a:rPr lang="cs-CZ" dirty="0">
                <a:solidFill>
                  <a:schemeClr val="tx1"/>
                </a:solidFill>
              </a:rPr>
              <a:t>v menu </a:t>
            </a:r>
            <a:r>
              <a:rPr lang="cs-CZ" dirty="0">
                <a:solidFill>
                  <a:srgbClr val="00B050"/>
                </a:solidFill>
              </a:rPr>
              <a:t>Okno</a:t>
            </a:r>
            <a:r>
              <a:rPr lang="cs-CZ" dirty="0">
                <a:solidFill>
                  <a:schemeClr val="tx1"/>
                </a:solidFill>
              </a:rPr>
              <a:t> | Rozdělit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Pomocí této volby můžete rozdělit okno aktivního dokumentu na více </a:t>
            </a:r>
            <a:r>
              <a:rPr lang="cs-CZ" dirty="0">
                <a:solidFill>
                  <a:schemeClr val="tx1"/>
                </a:solidFill>
                <a:hlinkClick r:id="rId3" action="ppaction://hlinksldjump"/>
              </a:rPr>
              <a:t>pohledů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267744" y="404664"/>
            <a:ext cx="1728192" cy="30700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275856" y="764704"/>
            <a:ext cx="1008112" cy="2710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7956376" y="5733256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4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"/>
            <a:ext cx="91928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792088" cy="680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628800"/>
            <a:ext cx="3528392" cy="16561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Zrušení rozdělení se provede tažením myši z </a:t>
            </a:r>
            <a:r>
              <a:rPr lang="cs-CZ" dirty="0" smtClean="0">
                <a:solidFill>
                  <a:srgbClr val="FF0000"/>
                </a:solidFill>
              </a:rPr>
              <a:t>kříže</a:t>
            </a:r>
            <a:r>
              <a:rPr lang="cs-CZ" dirty="0" smtClean="0">
                <a:solidFill>
                  <a:schemeClr val="tx1"/>
                </a:solidFill>
              </a:rPr>
              <a:t> rozdělení mimo </a:t>
            </a:r>
            <a:r>
              <a:rPr lang="cs-CZ" dirty="0" smtClean="0">
                <a:solidFill>
                  <a:srgbClr val="7030A0"/>
                </a:solidFill>
              </a:rPr>
              <a:t>okraj</a:t>
            </a:r>
            <a:r>
              <a:rPr lang="cs-CZ" dirty="0" smtClean="0">
                <a:solidFill>
                  <a:schemeClr val="tx1"/>
                </a:solidFill>
              </a:rPr>
              <a:t>  pracovní plochy.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15816" y="2456892"/>
            <a:ext cx="1680602" cy="1260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79512" y="2780928"/>
            <a:ext cx="1512168" cy="93610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179512" y="3717032"/>
            <a:ext cx="4416906" cy="14401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63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0510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5431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5856" y="4149080"/>
            <a:ext cx="5868144" cy="259228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Vkládání objektů provádíme dvěma způsoby: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1. Tažením – v Panelu nástrojů vybereme požadovaný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               </a:t>
            </a:r>
            <a:r>
              <a:rPr lang="cs-CZ" dirty="0" smtClean="0">
                <a:solidFill>
                  <a:srgbClr val="FF0000"/>
                </a:solidFill>
              </a:rPr>
              <a:t>nástroj</a:t>
            </a:r>
            <a:r>
              <a:rPr lang="cs-CZ" dirty="0" smtClean="0">
                <a:solidFill>
                  <a:schemeClr val="tx1"/>
                </a:solidFill>
              </a:rPr>
              <a:t> a tažením myši dosáhneme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               požadovaný tvar.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Číselným zadáním rozměrů- v Panelu nástrojů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              vybereme </a:t>
            </a:r>
            <a:r>
              <a:rPr lang="cs-CZ" dirty="0" smtClean="0">
                <a:solidFill>
                  <a:srgbClr val="FFFF00"/>
                </a:solidFill>
              </a:rPr>
              <a:t>nástroj</a:t>
            </a:r>
            <a:r>
              <a:rPr lang="cs-CZ" dirty="0" smtClean="0">
                <a:solidFill>
                  <a:schemeClr val="tx1"/>
                </a:solidFill>
              </a:rPr>
              <a:t> a klikneme na plochu,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	      objeví se okno s možnostmi zadání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              rozměrů. Vhodné pro objekty stejných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	      rozměrů a tvarů rohů.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4576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971600" y="2240012"/>
            <a:ext cx="3960440" cy="2490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115616" y="2240012"/>
            <a:ext cx="2520280" cy="252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11560" y="2240012"/>
            <a:ext cx="5256584" cy="34212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11560" y="2240012"/>
            <a:ext cx="737493" cy="16210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6" action="ppaction://hlinksldjump" highlightClick="1"/>
          </p:cNvPr>
          <p:cNvSpPr/>
          <p:nvPr/>
        </p:nvSpPr>
        <p:spPr>
          <a:xfrm>
            <a:off x="7884368" y="3485443"/>
            <a:ext cx="936104" cy="59162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6632"/>
            <a:ext cx="89289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Nástroj Výběr a editace objektů poskytuje tyto základní funkce práce s objektem</a:t>
            </a:r>
            <a:r>
              <a:rPr lang="cs-CZ" sz="2400" dirty="0" smtClean="0">
                <a:solidFill>
                  <a:srgbClr val="FF0000"/>
                </a:solidFill>
              </a:rPr>
              <a:t> 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 action="ppaction://hlinksldjump"/>
              </a:rPr>
              <a:t>Označování, změna velikosti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 action="ppaction://hlinksldjump"/>
              </a:rPr>
              <a:t>Přesouvání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 action="ppaction://hlinksldjump"/>
              </a:rPr>
              <a:t>Rotace a zkosení objektu</a:t>
            </a:r>
            <a:endParaRPr lang="cs-CZ" dirty="0"/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236296" y="6309320"/>
            <a:ext cx="936104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1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1057</TotalTime>
  <Words>336</Words>
  <Application>Microsoft Office PowerPoint</Application>
  <PresentationFormat>Předvádění na obrazovce (4:3)</PresentationFormat>
  <Paragraphs>45</Paragraphs>
  <Slides>20</Slides>
  <Notes>0</Notes>
  <HiddenSlides>16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Aerodynamika</vt:lpstr>
      <vt:lpstr>Zoner Callisto 4 I. Pracovní prostředí editoru Základní ovládání Základní editace objektu Geometrické tvary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105</cp:revision>
  <dcterms:created xsi:type="dcterms:W3CDTF">2011-10-14T09:04:51Z</dcterms:created>
  <dcterms:modified xsi:type="dcterms:W3CDTF">2014-11-24T08:30:19Z</dcterms:modified>
</cp:coreProperties>
</file>