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991B96B-E192-4619-94C3-9068C14730A7}" type="datetimeFigureOut">
              <a:rPr lang="cs-CZ" smtClean="0"/>
              <a:t>18.12.2012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11C62A5-0123-4B31-9229-22111843D42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y_HB3g1FJ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bA5I1oyJH8&amp;feature=fvwre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NjR2_BQAHTs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bZwC-FmlOE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IsQPdC9YnY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2348880"/>
            <a:ext cx="7786867" cy="2576577"/>
          </a:xfrm>
        </p:spPr>
        <p:txBody>
          <a:bodyPr/>
          <a:lstStyle/>
          <a:p>
            <a:r>
              <a:rPr lang="cs-CZ" sz="6000" dirty="0"/>
              <a:t>V</a:t>
            </a:r>
            <a:r>
              <a:rPr lang="cs-CZ" sz="6000" dirty="0" smtClean="0"/>
              <a:t>ývoj vážné hudby</a:t>
            </a:r>
            <a:br>
              <a:rPr lang="cs-CZ" sz="6000" dirty="0" smtClean="0"/>
            </a:br>
            <a:endParaRPr lang="cs-CZ" sz="6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04664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979712" y="4725144"/>
            <a:ext cx="4460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VY_32_INOVACE_01_Základy vážné hudby</a:t>
            </a:r>
          </a:p>
        </p:txBody>
      </p:sp>
    </p:spTree>
    <p:extLst>
      <p:ext uri="{BB962C8B-B14F-4D97-AF65-F5344CB8AC3E}">
        <p14:creationId xmlns:p14="http://schemas.microsoft.com/office/powerpoint/2010/main" val="35971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052736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 rozvojem filmové tvorby ve 20. století se skladatelé vážné hudby věnují skládání hudby k filmům a vzniká</a:t>
            </a:r>
            <a:br>
              <a:rPr lang="cs-CZ" sz="2400" b="1" dirty="0" smtClean="0"/>
            </a:br>
            <a:r>
              <a:rPr lang="cs-CZ" sz="2400" b="1" dirty="0" smtClean="0"/>
              <a:t>samostatná hudební forma </a:t>
            </a:r>
            <a:r>
              <a:rPr lang="cs-CZ" sz="2400" b="1" dirty="0" smtClean="0">
                <a:solidFill>
                  <a:schemeClr val="accent6"/>
                </a:solidFill>
              </a:rPr>
              <a:t>- </a:t>
            </a:r>
            <a:r>
              <a:rPr lang="cs-CZ" sz="3200" b="1" dirty="0" smtClean="0">
                <a:solidFill>
                  <a:schemeClr val="accent6"/>
                </a:solidFill>
              </a:rPr>
              <a:t>Filmová hudba</a:t>
            </a:r>
            <a:endParaRPr lang="cs-CZ" sz="2400" b="1" dirty="0"/>
          </a:p>
        </p:txBody>
      </p:sp>
      <p:sp>
        <p:nvSpPr>
          <p:cNvPr id="2" name="Obdélník 1"/>
          <p:cNvSpPr/>
          <p:nvPr/>
        </p:nvSpPr>
        <p:spPr>
          <a:xfrm>
            <a:off x="1835696" y="42210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Autor :       </a:t>
            </a:r>
            <a:r>
              <a:rPr lang="cs-CZ" dirty="0"/>
              <a:t>Trýzna  Stanislav</a:t>
            </a:r>
            <a:br>
              <a:rPr lang="cs-CZ" dirty="0"/>
            </a:br>
            <a:r>
              <a:rPr lang="cs-CZ" b="1" dirty="0"/>
              <a:t>Školní rok </a:t>
            </a:r>
            <a:r>
              <a:rPr lang="cs-CZ" b="1"/>
              <a:t>:</a:t>
            </a:r>
            <a:r>
              <a:rPr lang="cs-CZ" b="1" smtClean="0"/>
              <a:t>2010/2011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Určeno pro : devátý ročník</a:t>
            </a:r>
            <a:br>
              <a:rPr lang="cs-CZ" b="1" dirty="0"/>
            </a:br>
            <a:r>
              <a:rPr lang="cs-CZ" b="1" dirty="0"/>
              <a:t>Předmět: hudební výchova</a:t>
            </a:r>
            <a:br>
              <a:rPr lang="cs-CZ" b="1" dirty="0"/>
            </a:br>
            <a:r>
              <a:rPr lang="cs-CZ" b="1" dirty="0"/>
              <a:t>Téma : základní orientace </a:t>
            </a:r>
            <a:r>
              <a:rPr lang="cs-CZ" b="1" dirty="0" smtClean="0"/>
              <a:t>v periodizaci</a:t>
            </a:r>
            <a:br>
              <a:rPr lang="cs-CZ" b="1" dirty="0" smtClean="0"/>
            </a:br>
            <a:r>
              <a:rPr lang="cs-CZ" b="1" dirty="0" smtClean="0"/>
              <a:t>            vážné hudby</a:t>
            </a: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Způsob použití ve výuce:  </a:t>
            </a:r>
            <a:r>
              <a:rPr lang="cs-CZ" dirty="0"/>
              <a:t>výuková prezentace</a:t>
            </a:r>
          </a:p>
        </p:txBody>
      </p:sp>
    </p:spTree>
    <p:extLst>
      <p:ext uri="{BB962C8B-B14F-4D97-AF65-F5344CB8AC3E}">
        <p14:creationId xmlns:p14="http://schemas.microsoft.com/office/powerpoint/2010/main" val="15861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6"/>
            <a:ext cx="87484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B050"/>
                </a:solidFill>
              </a:rPr>
              <a:t>Periodizace dějin evropské </a:t>
            </a:r>
            <a:r>
              <a:rPr lang="cs-CZ" sz="2400" dirty="0" smtClean="0">
                <a:solidFill>
                  <a:srgbClr val="00B050"/>
                </a:solidFill>
              </a:rPr>
              <a:t>hudby :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Středověká hudba</a:t>
            </a:r>
            <a:r>
              <a:rPr lang="cs-CZ" sz="2400" dirty="0"/>
              <a:t>	</a:t>
            </a:r>
          </a:p>
          <a:p>
            <a:r>
              <a:rPr lang="cs-CZ" sz="2400" dirty="0" smtClean="0"/>
              <a:t>• Období </a:t>
            </a:r>
            <a:r>
              <a:rPr lang="cs-CZ" sz="2400" dirty="0"/>
              <a:t>jednohlasého zpěvu - monodie (6.-10. století)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/>
              <a:t>Období raného vícehlasu (11.-12. století)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 err="1"/>
              <a:t>Notredamská</a:t>
            </a:r>
            <a:r>
              <a:rPr lang="cs-CZ" sz="2400" dirty="0"/>
              <a:t> škola (1150-1250)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 err="1"/>
              <a:t>Ars</a:t>
            </a:r>
            <a:r>
              <a:rPr lang="cs-CZ" sz="2400" dirty="0"/>
              <a:t> </a:t>
            </a:r>
            <a:r>
              <a:rPr lang="cs-CZ" sz="2400" dirty="0" err="1"/>
              <a:t>antiqua</a:t>
            </a:r>
            <a:r>
              <a:rPr lang="cs-CZ" sz="2400" dirty="0"/>
              <a:t> (1250-1320)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 err="1"/>
              <a:t>Ars</a:t>
            </a:r>
            <a:r>
              <a:rPr lang="cs-CZ" sz="2400" dirty="0"/>
              <a:t> nova (1320-1430)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Novověká hudba</a:t>
            </a:r>
            <a:r>
              <a:rPr lang="cs-CZ" sz="2400" dirty="0"/>
              <a:t>	</a:t>
            </a:r>
          </a:p>
          <a:p>
            <a:r>
              <a:rPr lang="cs-CZ" sz="2400" dirty="0" smtClean="0"/>
              <a:t>• Renesance </a:t>
            </a:r>
            <a:r>
              <a:rPr lang="cs-CZ" sz="2400" dirty="0"/>
              <a:t>(1430-1600)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/>
              <a:t>Baroko (1600-1750)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/>
              <a:t>Klasicismus (1750-1820)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• </a:t>
            </a:r>
            <a:r>
              <a:rPr lang="cs-CZ" sz="2400" dirty="0"/>
              <a:t>Romantismus (1820-1900</a:t>
            </a:r>
            <a:r>
              <a:rPr lang="cs-CZ" sz="2400" dirty="0" smtClean="0"/>
              <a:t>) od r.1880 - Impresionismus</a:t>
            </a: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Hudba 20. století</a:t>
            </a:r>
            <a:r>
              <a:rPr lang="cs-CZ" sz="2400" dirty="0"/>
              <a:t>	</a:t>
            </a:r>
          </a:p>
          <a:p>
            <a:r>
              <a:rPr lang="cs-CZ" sz="2400" dirty="0"/>
              <a:t>Modernismus • Avantgarda • </a:t>
            </a:r>
            <a:r>
              <a:rPr lang="cs-CZ" sz="2400" dirty="0" smtClean="0"/>
              <a:t> </a:t>
            </a:r>
            <a:r>
              <a:rPr lang="cs-CZ" sz="2400" dirty="0" err="1"/>
              <a:t>Serialismus</a:t>
            </a:r>
            <a:r>
              <a:rPr lang="cs-CZ" sz="2400" dirty="0"/>
              <a:t> • Minimalismus</a:t>
            </a:r>
          </a:p>
          <a:p>
            <a:r>
              <a:rPr lang="cs-CZ" sz="2400" dirty="0">
                <a:solidFill>
                  <a:srgbClr val="FF0000"/>
                </a:solidFill>
              </a:rPr>
              <a:t>Soudobá vážná hudba </a:t>
            </a:r>
            <a:r>
              <a:rPr lang="cs-CZ" sz="2400" dirty="0"/>
              <a:t>(od 1975 do dneška)</a:t>
            </a:r>
          </a:p>
        </p:txBody>
      </p:sp>
    </p:spTree>
    <p:extLst>
      <p:ext uri="{BB962C8B-B14F-4D97-AF65-F5344CB8AC3E}">
        <p14:creationId xmlns:p14="http://schemas.microsoft.com/office/powerpoint/2010/main" val="6433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3520" y="836712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Vážná hudba</a:t>
            </a:r>
            <a:r>
              <a:rPr lang="cs-CZ" sz="3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sz="3600" dirty="0"/>
              <a:t>je široké a značně</a:t>
            </a:r>
          </a:p>
          <a:p>
            <a:pPr>
              <a:defRPr/>
            </a:pPr>
            <a:r>
              <a:rPr lang="cs-CZ" sz="3600" dirty="0"/>
              <a:t>nespolehlivé označení pro evropskou </a:t>
            </a:r>
          </a:p>
          <a:p>
            <a:pPr>
              <a:defRPr/>
            </a:pPr>
            <a:r>
              <a:rPr lang="cs-CZ" sz="3600" dirty="0"/>
              <a:t>hudební tradici a hudební formy z ní </a:t>
            </a:r>
          </a:p>
          <a:p>
            <a:pPr>
              <a:defRPr/>
            </a:pPr>
            <a:r>
              <a:rPr lang="cs-CZ" sz="3600" dirty="0"/>
              <a:t>odvozené, za nímž je v dnešní době </a:t>
            </a:r>
          </a:p>
          <a:p>
            <a:pPr>
              <a:defRPr/>
            </a:pPr>
            <a:r>
              <a:rPr lang="cs-CZ" sz="3600" dirty="0"/>
              <a:t>považováno zejména období renesance, </a:t>
            </a:r>
            <a:r>
              <a:rPr lang="cs-CZ" sz="3600" dirty="0" smtClean="0"/>
              <a:t>baroka</a:t>
            </a:r>
            <a:r>
              <a:rPr lang="cs-CZ" sz="3600" dirty="0"/>
              <a:t>, klasicismu a romantismu. </a:t>
            </a:r>
          </a:p>
        </p:txBody>
      </p:sp>
    </p:spTree>
    <p:extLst>
      <p:ext uri="{BB962C8B-B14F-4D97-AF65-F5344CB8AC3E}">
        <p14:creationId xmlns:p14="http://schemas.microsoft.com/office/powerpoint/2010/main" val="357474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764705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u="sng" dirty="0">
                <a:solidFill>
                  <a:schemeClr val="accent5">
                    <a:lumMod val="75000"/>
                  </a:schemeClr>
                </a:solidFill>
              </a:rPr>
              <a:t>Renesance</a:t>
            </a:r>
          </a:p>
          <a:p>
            <a:pPr>
              <a:defRPr/>
            </a:pPr>
            <a:r>
              <a:rPr lang="cs-CZ" sz="2800" dirty="0"/>
              <a:t>Z hudby mizí disonance a stoupá důraz na </a:t>
            </a:r>
          </a:p>
          <a:p>
            <a:pPr>
              <a:defRPr/>
            </a:pPr>
            <a:r>
              <a:rPr lang="cs-CZ" sz="2800" dirty="0"/>
              <a:t>harmonii. Umělecké dílo není a nemůže být </a:t>
            </a:r>
            <a:r>
              <a:rPr lang="cs-CZ" sz="2800" dirty="0" smtClean="0"/>
              <a:t>shlukem </a:t>
            </a:r>
            <a:r>
              <a:rPr lang="cs-CZ" sz="2800" dirty="0"/>
              <a:t>dílčích detailů, ale musí tvořit </a:t>
            </a:r>
          </a:p>
          <a:p>
            <a:pPr>
              <a:defRPr/>
            </a:pPr>
            <a:r>
              <a:rPr lang="cs-CZ" sz="2800" dirty="0"/>
              <a:t>komplexní propracovaný celek, jehož části </a:t>
            </a:r>
          </a:p>
          <a:p>
            <a:pPr>
              <a:defRPr/>
            </a:pPr>
            <a:r>
              <a:rPr lang="cs-CZ" sz="2800" dirty="0"/>
              <a:t>se navzájem doplňují, vytvářejí rovnováhu, </a:t>
            </a:r>
          </a:p>
          <a:p>
            <a:pPr>
              <a:defRPr/>
            </a:pPr>
            <a:r>
              <a:rPr lang="cs-CZ" sz="2800" dirty="0"/>
              <a:t>harmonii. Pro renesanční hudbu je </a:t>
            </a:r>
            <a:r>
              <a:rPr lang="cs-CZ" sz="2800" dirty="0" smtClean="0"/>
              <a:t>charakteristický vzájemný </a:t>
            </a:r>
            <a:r>
              <a:rPr lang="cs-CZ" sz="2800" dirty="0"/>
              <a:t>vztah všech částí díla. </a:t>
            </a:r>
          </a:p>
        </p:txBody>
      </p:sp>
      <p:sp>
        <p:nvSpPr>
          <p:cNvPr id="3" name="Tlačítko akce: Zvuk 2">
            <a:hlinkClick r:id="rId2" highlightClick="1"/>
          </p:cNvPr>
          <p:cNvSpPr/>
          <p:nvPr/>
        </p:nvSpPr>
        <p:spPr>
          <a:xfrm>
            <a:off x="4283968" y="4941168"/>
            <a:ext cx="936104" cy="648072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3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1139143"/>
            <a:ext cx="8424936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Barokní hudba </a:t>
            </a:r>
            <a:r>
              <a:rPr lang="cs-CZ" sz="2800" dirty="0" smtClean="0"/>
              <a:t>je charakteristická polaritou hlasů a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/>
              <a:t>vrcholnou nástrojovou i pěveckou virtuozitou v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/>
              <a:t>rychlých částech v kontrastu s melodikou volných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/>
              <a:t>vět. Hlasy provádějí základní melodii v kontrapunktu a ostatní hlasy slouží jako harmonická výplň. Pro barokní hudbu je typická dramatičnost (vliv Třicetileté války), velkolepost (náboženství a prostory barokních chrámů) 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smtClean="0"/>
              <a:t>zpěvnost</a:t>
            </a:r>
            <a:r>
              <a:rPr lang="cs-CZ" sz="2800" dirty="0"/>
              <a:t>, zcela záměrná líbivost a emocionální působivost </a:t>
            </a:r>
            <a:r>
              <a:rPr lang="cs-CZ" sz="2800" dirty="0" smtClean="0"/>
              <a:t>– </a:t>
            </a:r>
            <a:r>
              <a:rPr lang="cs-CZ" sz="2800" dirty="0"/>
              <a:t>hlavním úkolem barokní hudby je přenášet pocity na </a:t>
            </a:r>
            <a:r>
              <a:rPr lang="cs-CZ" sz="2800" dirty="0" smtClean="0"/>
              <a:t>posluchače</a:t>
            </a:r>
            <a:r>
              <a:rPr lang="cs-CZ" sz="2800" dirty="0"/>
              <a:t>. </a:t>
            </a:r>
          </a:p>
        </p:txBody>
      </p:sp>
      <p:sp>
        <p:nvSpPr>
          <p:cNvPr id="3" name="Tlačítko akce: Zvuk 2">
            <a:hlinkClick r:id="rId2" highlightClick="1"/>
          </p:cNvPr>
          <p:cNvSpPr/>
          <p:nvPr/>
        </p:nvSpPr>
        <p:spPr>
          <a:xfrm>
            <a:off x="3923928" y="5661248"/>
            <a:ext cx="1152128" cy="648072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7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05273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Klasicismus</a:t>
            </a:r>
            <a:r>
              <a:rPr lang="cs-CZ" sz="2800" dirty="0" smtClean="0"/>
              <a:t> je proti baroku </a:t>
            </a:r>
            <a:r>
              <a:rPr lang="cs-CZ" sz="2800" dirty="0"/>
              <a:t>a renesanci </a:t>
            </a:r>
            <a:r>
              <a:rPr lang="cs-CZ" sz="2800" dirty="0" smtClean="0"/>
              <a:t>klidnější</a:t>
            </a:r>
            <a:r>
              <a:rPr lang="cs-CZ" sz="2800" dirty="0"/>
              <a:t>. Je ovlivněn racionalismem a antikou. Snaží se o melodicky a harmonicky přehledné dílo. Nový instrumentální sloh upouští zcela od kontrapunktické stavby a oživuje homofonní strukturu </a:t>
            </a:r>
            <a:r>
              <a:rPr lang="cs-CZ" sz="2800" dirty="0" smtClean="0"/>
              <a:t> svobodnou</a:t>
            </a:r>
            <a:r>
              <a:rPr lang="cs-CZ" sz="2800" dirty="0"/>
              <a:t>, melodickou, harmonickou a tematickou prací. Vznikají dokonalé formy instrumentální skladby, které zůstaly v hlavních rysech nedotčeny až do konce 19. století a žijí dodnes. </a:t>
            </a:r>
          </a:p>
        </p:txBody>
      </p:sp>
      <p:sp>
        <p:nvSpPr>
          <p:cNvPr id="3" name="Tlačítko akce: Zvuk 2">
            <a:hlinkClick r:id="rId3" highlightClick="1">
              <a:snd r:embed="rId2" name="applause.wav"/>
            </a:hlinkClick>
          </p:cNvPr>
          <p:cNvSpPr/>
          <p:nvPr/>
        </p:nvSpPr>
        <p:spPr>
          <a:xfrm>
            <a:off x="4427984" y="5589240"/>
            <a:ext cx="1080120" cy="720080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4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286000" y="1305342"/>
            <a:ext cx="5094312" cy="4643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908720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dirty="0">
                <a:solidFill>
                  <a:schemeClr val="accent6"/>
                </a:solidFill>
                <a:latin typeface="+mj-lt"/>
              </a:rPr>
              <a:t>Romantická hudba </a:t>
            </a:r>
            <a:r>
              <a:rPr lang="cs-CZ" sz="2800" b="1" i="1" dirty="0">
                <a:latin typeface="+mj-lt"/>
              </a:rPr>
              <a:t>je charakteristická zdůrazněnou emocionalitou, rozšířením a postupně i překročením tradiční harmonie, silnějším přijímáním impulsů z evropské lidové hudby a častým spojováním hudby s mimohudebními, obvykle literárními myšlenkami (programní hudba). Orchestr byl během 19. století neustále rozšiřován, aby umožnil jak vyjádřit stále jemnější citové odstíny, tak i vyvolat mohutný dojem při plném nasazení všech nástrojů.</a:t>
            </a:r>
            <a:endParaRPr lang="cs-CZ" sz="2800" dirty="0">
              <a:latin typeface="+mj-lt"/>
            </a:endParaRPr>
          </a:p>
        </p:txBody>
      </p:sp>
      <p:sp>
        <p:nvSpPr>
          <p:cNvPr id="2" name="Tlačítko akce: Zvuk 1">
            <a:hlinkClick r:id="rId2" highlightClick="1"/>
          </p:cNvPr>
          <p:cNvSpPr/>
          <p:nvPr/>
        </p:nvSpPr>
        <p:spPr>
          <a:xfrm>
            <a:off x="4932040" y="5949280"/>
            <a:ext cx="1368152" cy="648072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4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971600" y="1268761"/>
            <a:ext cx="5886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chemeClr val="accent6"/>
                </a:solidFill>
              </a:rPr>
              <a:t>Impresionističtí</a:t>
            </a:r>
            <a:r>
              <a:rPr lang="cs-CZ" sz="2800" dirty="0"/>
              <a:t> skladatelé se podobně jako </a:t>
            </a:r>
            <a:r>
              <a:rPr lang="cs-CZ" sz="2800" dirty="0" smtClean="0"/>
              <a:t>impresionističtí </a:t>
            </a:r>
            <a:r>
              <a:rPr lang="cs-CZ" sz="2800" dirty="0"/>
              <a:t>malíři pokoušeli svým dílem </a:t>
            </a:r>
          </a:p>
          <a:p>
            <a:pPr>
              <a:defRPr/>
            </a:pPr>
            <a:r>
              <a:rPr lang="cs-CZ" sz="2800" dirty="0"/>
              <a:t>zachytit prchavé </a:t>
            </a:r>
            <a:r>
              <a:rPr lang="cs-CZ" sz="2800" dirty="0" smtClean="0"/>
              <a:t>pocity a nálady</a:t>
            </a:r>
            <a:endParaRPr lang="cs-CZ" sz="2800" dirty="0"/>
          </a:p>
          <a:p>
            <a:pPr>
              <a:defRPr/>
            </a:pPr>
            <a:endParaRPr lang="cs-CZ" sz="2800" b="1" dirty="0"/>
          </a:p>
          <a:p>
            <a:pPr>
              <a:defRPr/>
            </a:pPr>
            <a:r>
              <a:rPr lang="cs-CZ" sz="2800" b="1" dirty="0"/>
              <a:t>Významní skladatelé</a:t>
            </a:r>
          </a:p>
          <a:p>
            <a:pPr>
              <a:defRPr/>
            </a:pPr>
            <a:r>
              <a:rPr lang="cs-CZ" sz="2800" dirty="0">
                <a:hlinkClick r:id="rId2"/>
              </a:rPr>
              <a:t>Claude Debussy </a:t>
            </a:r>
            <a:r>
              <a:rPr lang="cs-CZ" sz="2800" dirty="0"/>
              <a:t>(1862 – 1918) </a:t>
            </a:r>
          </a:p>
          <a:p>
            <a:pPr>
              <a:defRPr/>
            </a:pPr>
            <a:r>
              <a:rPr lang="cs-CZ" sz="2800" dirty="0"/>
              <a:t>Maurice </a:t>
            </a:r>
            <a:r>
              <a:rPr lang="cs-CZ" sz="2800" dirty="0" err="1"/>
              <a:t>Ravel</a:t>
            </a:r>
            <a:r>
              <a:rPr lang="cs-CZ" sz="2800" dirty="0"/>
              <a:t> (1875 – 1937) </a:t>
            </a:r>
          </a:p>
        </p:txBody>
      </p:sp>
    </p:spTree>
    <p:extLst>
      <p:ext uri="{BB962C8B-B14F-4D97-AF65-F5344CB8AC3E}">
        <p14:creationId xmlns:p14="http://schemas.microsoft.com/office/powerpoint/2010/main" val="7154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980728"/>
            <a:ext cx="8280920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chemeClr val="accent6"/>
                </a:solidFill>
              </a:rPr>
              <a:t>Hudební avantgarda </a:t>
            </a:r>
            <a:r>
              <a:rPr lang="cs-CZ" sz="2400" dirty="0"/>
              <a:t>je podobně jako ostatní avantgardy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charakteristická revoltou proti tradičním postupům a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hledáním </a:t>
            </a:r>
            <a:r>
              <a:rPr lang="cs-CZ" sz="2400" dirty="0"/>
              <a:t>odvážných nových forem. Americký skladatel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John </a:t>
            </a:r>
            <a:r>
              <a:rPr lang="cs-CZ" sz="2400" dirty="0" err="1"/>
              <a:t>Cage</a:t>
            </a:r>
            <a:r>
              <a:rPr lang="cs-CZ" sz="2400" dirty="0"/>
              <a:t> například napsal skladbu 4'33", která za dobu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čtyř a půl minuty nabídne posluchači tři části, v nichž nezazní </a:t>
            </a:r>
            <a:r>
              <a:rPr lang="cs-CZ" sz="2400" dirty="0" smtClean="0"/>
              <a:t>jediná nota</a:t>
            </a:r>
            <a:r>
              <a:rPr lang="cs-CZ" sz="2400" dirty="0"/>
              <a:t>, jediný zvuk.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Hudba Maďara </a:t>
            </a:r>
            <a:r>
              <a:rPr lang="cs-CZ" sz="2400" dirty="0" err="1"/>
              <a:t>György</a:t>
            </a:r>
            <a:r>
              <a:rPr lang="cs-CZ" sz="2400" dirty="0"/>
              <a:t> </a:t>
            </a:r>
            <a:r>
              <a:rPr lang="cs-CZ" sz="2400" dirty="0" err="1"/>
              <a:t>Ligetiho</a:t>
            </a:r>
            <a:r>
              <a:rPr lang="cs-CZ" sz="2400" dirty="0"/>
              <a:t> je velice známá díky filmu </a:t>
            </a:r>
            <a:r>
              <a:rPr lang="cs-CZ" sz="2400" dirty="0" err="1"/>
              <a:t>Stanleyho</a:t>
            </a:r>
            <a:r>
              <a:rPr lang="cs-CZ" sz="2400" dirty="0"/>
              <a:t> </a:t>
            </a:r>
            <a:r>
              <a:rPr lang="cs-CZ" sz="2400" dirty="0" err="1" smtClean="0"/>
              <a:t>Kubricka</a:t>
            </a:r>
            <a:r>
              <a:rPr lang="cs-CZ" sz="2400" dirty="0" smtClean="0"/>
              <a:t> </a:t>
            </a:r>
            <a:r>
              <a:rPr lang="cs-CZ" sz="2400" dirty="0"/>
              <a:t>2001: Vesmírná odysea, ve kterém byla použita.</a:t>
            </a:r>
            <a:endParaRPr lang="cs-CZ" sz="2400" b="1" dirty="0"/>
          </a:p>
          <a:p>
            <a:pPr>
              <a:lnSpc>
                <a:spcPct val="80000"/>
              </a:lnSpc>
              <a:defRPr/>
            </a:pPr>
            <a:r>
              <a:rPr lang="cs-CZ" sz="2400" b="1" dirty="0"/>
              <a:t>Významní skladatelé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/>
              <a:t>John </a:t>
            </a:r>
            <a:r>
              <a:rPr lang="cs-CZ" sz="2400" dirty="0" err="1"/>
              <a:t>Cage</a:t>
            </a:r>
            <a:r>
              <a:rPr lang="cs-CZ" sz="2400" dirty="0"/>
              <a:t> (1912 – 1992)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err="1"/>
              <a:t>György</a:t>
            </a:r>
            <a:r>
              <a:rPr lang="cs-CZ" sz="2400" dirty="0"/>
              <a:t> </a:t>
            </a:r>
            <a:r>
              <a:rPr lang="cs-CZ" sz="2400" dirty="0" err="1"/>
              <a:t>Ligeti</a:t>
            </a:r>
            <a:r>
              <a:rPr lang="cs-CZ" sz="2400" dirty="0"/>
              <a:t> (1923 – 2006) </a:t>
            </a:r>
          </a:p>
          <a:p>
            <a:pPr>
              <a:lnSpc>
                <a:spcPct val="80000"/>
              </a:lnSpc>
              <a:defRPr/>
            </a:pPr>
            <a:r>
              <a:rPr lang="cs-CZ" sz="2400" dirty="0" err="1"/>
              <a:t>Pierre</a:t>
            </a:r>
            <a:r>
              <a:rPr lang="cs-CZ" sz="2400" dirty="0"/>
              <a:t> </a:t>
            </a:r>
            <a:r>
              <a:rPr lang="cs-CZ" sz="2400" dirty="0" err="1"/>
              <a:t>Boulez</a:t>
            </a:r>
            <a:r>
              <a:rPr lang="cs-CZ" sz="2400" dirty="0"/>
              <a:t> (* 1925) </a:t>
            </a:r>
          </a:p>
        </p:txBody>
      </p:sp>
    </p:spTree>
    <p:extLst>
      <p:ext uri="{BB962C8B-B14F-4D97-AF65-F5344CB8AC3E}">
        <p14:creationId xmlns:p14="http://schemas.microsoft.com/office/powerpoint/2010/main" val="401129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165</TotalTime>
  <Words>446</Words>
  <Application>Microsoft Office PowerPoint</Application>
  <PresentationFormat>Předvádění na obrazovce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Vývoj vážné hudby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vážné hudby</dc:title>
  <dc:creator>tana</dc:creator>
  <cp:lastModifiedBy>Admin Školní</cp:lastModifiedBy>
  <cp:revision>21</cp:revision>
  <dcterms:created xsi:type="dcterms:W3CDTF">2011-08-29T11:29:55Z</dcterms:created>
  <dcterms:modified xsi:type="dcterms:W3CDTF">2012-12-18T09:31:35Z</dcterms:modified>
</cp:coreProperties>
</file>