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3" r:id="rId7"/>
    <p:sldId id="262" r:id="rId8"/>
    <p:sldId id="264" r:id="rId9"/>
    <p:sldId id="265" r:id="rId10"/>
    <p:sldId id="266" r:id="rId11"/>
    <p:sldId id="267" r:id="rId12"/>
    <p:sldId id="261" r:id="rId13"/>
    <p:sldId id="268"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8D3BF-46B6-49E4-84FB-23AC2EBF9C77}" type="datetimeFigureOut">
              <a:rPr lang="cs-CZ" smtClean="0"/>
              <a:t>18.12.2012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83480-7C46-4C06-853E-CB13F05A17FB}" type="slidenum">
              <a:rPr lang="cs-CZ" smtClean="0"/>
              <a:t>‹#›</a:t>
            </a:fld>
            <a:endParaRPr lang="cs-CZ"/>
          </a:p>
        </p:txBody>
      </p:sp>
    </p:spTree>
    <p:extLst>
      <p:ext uri="{BB962C8B-B14F-4D97-AF65-F5344CB8AC3E}">
        <p14:creationId xmlns:p14="http://schemas.microsoft.com/office/powerpoint/2010/main" val="61863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s.wikipedia.org/wiki/Soubor:Old_violin.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s.wikipedia.org/wiki/Soubor:Standard_timpani_setup.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oogle.cz/imgres?q=harfa+hudebn%C3%AD+n%C3%A1stroj&amp;hl=cs&amp;gbv=2&amp;biw=1308&amp;bih=751&amp;tbm=isch&amp;tbnid=DlaUarMgE1s7RM:&amp;imgrefurl=http://hudebninastroje1.webnode.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s.wikipedia.org/wiki/Soubor:Bratsche.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s.wikipedia.org/wiki/Soubor:Cello_front_side.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ogle.cz/imgres?q=piano&amp;hl=cs&amp;biw=1308&amp;bih=751&amp;gbv=2&amp;tbm=isch&amp;tbnid=qUWfdeoe70oyZM:&amp;imgrefurl=http://www.klavir.tym.cz/&amp;docid=tgxclCFDVLOe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s.wikipedia.org/wiki/Soubor:FoxBassoon.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s.wikipedia.org/wiki/Wikipedista:Gmaxwel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s.wikipedia.org/wiki/Soubor:Western_concert_flute_2.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s.wikipedia.org/wiki/Soubor:French_horn_front.p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s.wikipedia.org/wiki/Soubor:Clarinets_german.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hlinkClick r:id="rId3"/>
              </a:rPr>
              <a:t>http://cs.wikipedia.org/wiki/</a:t>
            </a:r>
            <a:r>
              <a:rPr lang="cs-CZ" dirty="0" err="1" smtClean="0">
                <a:hlinkClick r:id="rId3"/>
              </a:rPr>
              <a:t>Soubor:Old_violin.jpg</a:t>
            </a:r>
            <a:r>
              <a:rPr lang="cs-CZ" dirty="0" smtClean="0"/>
              <a:t>, autor:</a:t>
            </a:r>
            <a:r>
              <a:rPr lang="cs-CZ" sz="1200" b="0" i="0" kern="1200" dirty="0" smtClean="0">
                <a:solidFill>
                  <a:schemeClr val="tx1"/>
                </a:solidFill>
                <a:effectLst/>
                <a:latin typeface="+mn-lt"/>
                <a:ea typeface="+mn-ea"/>
                <a:cs typeface="+mn-cs"/>
              </a:rPr>
              <a:t>Frinck51</a:t>
            </a:r>
          </a:p>
          <a:p>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2</a:t>
            </a:fld>
            <a:endParaRPr lang="cs-CZ"/>
          </a:p>
        </p:txBody>
      </p:sp>
    </p:spTree>
    <p:extLst>
      <p:ext uri="{BB962C8B-B14F-4D97-AF65-F5344CB8AC3E}">
        <p14:creationId xmlns:p14="http://schemas.microsoft.com/office/powerpoint/2010/main" val="217636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hlinkClick r:id="rId3"/>
              </a:rPr>
              <a:t>http://cs.wikipedia.org/wiki/</a:t>
            </a:r>
            <a:r>
              <a:rPr lang="cs-CZ" dirty="0" err="1" smtClean="0">
                <a:hlinkClick r:id="rId3"/>
              </a:rPr>
              <a:t>Soubor:Standard_timpani_setup.jpg</a:t>
            </a:r>
            <a:r>
              <a:rPr lang="cs-CZ" dirty="0" smtClean="0"/>
              <a:t>, autor : </a:t>
            </a:r>
            <a:r>
              <a:rPr lang="cs-CZ" sz="1200" b="0" i="0" kern="1200" dirty="0" err="1" smtClean="0">
                <a:solidFill>
                  <a:schemeClr val="tx1"/>
                </a:solidFill>
                <a:effectLst/>
                <a:latin typeface="+mn-lt"/>
                <a:ea typeface="+mn-ea"/>
                <a:cs typeface="+mn-cs"/>
              </a:rPr>
              <a:t>Flamurai</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11</a:t>
            </a:fld>
            <a:endParaRPr lang="cs-CZ"/>
          </a:p>
        </p:txBody>
      </p:sp>
    </p:spTree>
    <p:extLst>
      <p:ext uri="{BB962C8B-B14F-4D97-AF65-F5344CB8AC3E}">
        <p14:creationId xmlns:p14="http://schemas.microsoft.com/office/powerpoint/2010/main" val="96719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http://www.google.cz/</a:t>
            </a:r>
            <a:r>
              <a:rPr lang="cs-CZ" dirty="0" err="1" smtClean="0">
                <a:hlinkClick r:id="rId3"/>
              </a:rPr>
              <a:t>imgres?q</a:t>
            </a:r>
            <a:r>
              <a:rPr lang="cs-CZ" dirty="0" smtClean="0">
                <a:hlinkClick r:id="rId3"/>
              </a:rPr>
              <a:t>=</a:t>
            </a:r>
            <a:r>
              <a:rPr lang="cs-CZ" dirty="0" err="1" smtClean="0">
                <a:hlinkClick r:id="rId3"/>
              </a:rPr>
              <a:t>harfa+hudební+nástroj&amp;hl</a:t>
            </a:r>
            <a:r>
              <a:rPr lang="cs-CZ" dirty="0" smtClean="0">
                <a:hlinkClick r:id="rId3"/>
              </a:rPr>
              <a:t>=</a:t>
            </a:r>
            <a:r>
              <a:rPr lang="cs-CZ" dirty="0" err="1" smtClean="0">
                <a:hlinkClick r:id="rId3"/>
              </a:rPr>
              <a:t>cs&amp;gbv</a:t>
            </a:r>
            <a:r>
              <a:rPr lang="cs-CZ" dirty="0" smtClean="0">
                <a:hlinkClick r:id="rId3"/>
              </a:rPr>
              <a:t>=2&amp;biw=1308&amp;bih=751&amp;tbm=</a:t>
            </a:r>
            <a:r>
              <a:rPr lang="cs-CZ" dirty="0" err="1" smtClean="0">
                <a:hlinkClick r:id="rId3"/>
              </a:rPr>
              <a:t>isch&amp;tbnid</a:t>
            </a:r>
            <a:r>
              <a:rPr lang="cs-CZ" dirty="0" smtClean="0">
                <a:hlinkClick r:id="rId3"/>
              </a:rPr>
              <a:t>=DlaUarMgE1s7RM:&amp;</a:t>
            </a:r>
            <a:r>
              <a:rPr lang="cs-CZ" dirty="0" err="1" smtClean="0">
                <a:hlinkClick r:id="rId3"/>
              </a:rPr>
              <a:t>imgrefurl</a:t>
            </a:r>
            <a:r>
              <a:rPr lang="cs-CZ" smtClean="0">
                <a:hlinkClick r:id="rId3"/>
              </a:rPr>
              <a:t>=http://hudebninastroje1.webnode.c</a:t>
            </a:r>
            <a:endParaRPr lang="cs-CZ"/>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12</a:t>
            </a:fld>
            <a:endParaRPr lang="cs-CZ"/>
          </a:p>
        </p:txBody>
      </p:sp>
    </p:spTree>
    <p:extLst>
      <p:ext uri="{BB962C8B-B14F-4D97-AF65-F5344CB8AC3E}">
        <p14:creationId xmlns:p14="http://schemas.microsoft.com/office/powerpoint/2010/main" val="189627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http://cs.wikipedia.org/wiki/Soubor:Bratsche.jpg</a:t>
            </a:r>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3</a:t>
            </a:fld>
            <a:endParaRPr lang="cs-CZ"/>
          </a:p>
        </p:txBody>
      </p:sp>
    </p:spTree>
    <p:extLst>
      <p:ext uri="{BB962C8B-B14F-4D97-AF65-F5344CB8AC3E}">
        <p14:creationId xmlns:p14="http://schemas.microsoft.com/office/powerpoint/2010/main" val="69356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http://cs.wikipedia.org/wiki/</a:t>
            </a:r>
            <a:r>
              <a:rPr lang="cs-CZ" dirty="0" err="1" smtClean="0">
                <a:hlinkClick r:id="rId3"/>
              </a:rPr>
              <a:t>Soubor:Cello_front_side.png</a:t>
            </a:r>
            <a:r>
              <a:rPr lang="cs-CZ" dirty="0" smtClean="0"/>
              <a:t>, </a:t>
            </a:r>
            <a:r>
              <a:rPr lang="cs-CZ" dirty="0" err="1" smtClean="0"/>
              <a:t>autor:</a:t>
            </a:r>
            <a:r>
              <a:rPr lang="cs-CZ" sz="1200" b="0" i="0" kern="1200" dirty="0" err="1" smtClean="0">
                <a:solidFill>
                  <a:schemeClr val="tx1"/>
                </a:solidFill>
                <a:effectLst/>
                <a:latin typeface="+mn-lt"/>
                <a:ea typeface="+mn-ea"/>
                <a:cs typeface="+mn-cs"/>
              </a:rPr>
              <a:t>Georg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Feitscher</a:t>
            </a:r>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4</a:t>
            </a:fld>
            <a:endParaRPr lang="cs-CZ"/>
          </a:p>
        </p:txBody>
      </p:sp>
    </p:spTree>
    <p:extLst>
      <p:ext uri="{BB962C8B-B14F-4D97-AF65-F5344CB8AC3E}">
        <p14:creationId xmlns:p14="http://schemas.microsoft.com/office/powerpoint/2010/main" val="117297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http://www.google.cz/imgres?q=piano&amp;hl=cs&amp;biw=1308&amp;bih=751&amp;gbv=2&amp;tbm=isch&amp;tbnid=qUWfdeoe70oyZM:&amp;imgrefurl=http://www.klavir.tym.cz/&amp;docid=tgxclCFDVLOea</a:t>
            </a:r>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5</a:t>
            </a:fld>
            <a:endParaRPr lang="cs-CZ"/>
          </a:p>
        </p:txBody>
      </p:sp>
    </p:spTree>
    <p:extLst>
      <p:ext uri="{BB962C8B-B14F-4D97-AF65-F5344CB8AC3E}">
        <p14:creationId xmlns:p14="http://schemas.microsoft.com/office/powerpoint/2010/main" val="256143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hlinkClick r:id="rId3"/>
              </a:rPr>
              <a:t>http://cs.wikipedia.org/wiki/</a:t>
            </a:r>
            <a:r>
              <a:rPr lang="cs-CZ" dirty="0" err="1" smtClean="0">
                <a:hlinkClick r:id="rId3"/>
              </a:rPr>
              <a:t>Soubor:FoxBassoon.jpg</a:t>
            </a:r>
            <a:r>
              <a:rPr lang="cs-CZ" dirty="0" smtClean="0"/>
              <a:t>, autor: </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Wikipedista:Gmaxwell"/>
              </a:rPr>
              <a:t>Gregory </a:t>
            </a:r>
            <a:r>
              <a:rPr lang="cs-CZ" sz="1200" b="0" i="0" kern="1200" dirty="0" smtClean="0">
                <a:solidFill>
                  <a:schemeClr val="tx1"/>
                </a:solidFill>
                <a:effectLst/>
                <a:latin typeface="+mn-lt"/>
                <a:ea typeface="+mn-ea"/>
                <a:cs typeface="+mn-cs"/>
              </a:rPr>
              <a:t>maxwell</a:t>
            </a:r>
          </a:p>
          <a:p>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6</a:t>
            </a:fld>
            <a:endParaRPr lang="cs-CZ"/>
          </a:p>
        </p:txBody>
      </p:sp>
    </p:spTree>
    <p:extLst>
      <p:ext uri="{BB962C8B-B14F-4D97-AF65-F5344CB8AC3E}">
        <p14:creationId xmlns:p14="http://schemas.microsoft.com/office/powerpoint/2010/main" val="111879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http://t1.gstatic.com/images?q=tbn:ANd9GcQAXmlqI4uWqBX8OvKLyEUbN2t4cyKHpFOvNKjrAXQ1yOb9WjIj</a:t>
            </a:r>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7</a:t>
            </a:fld>
            <a:endParaRPr lang="cs-CZ"/>
          </a:p>
        </p:txBody>
      </p:sp>
    </p:spTree>
    <p:extLst>
      <p:ext uri="{BB962C8B-B14F-4D97-AF65-F5344CB8AC3E}">
        <p14:creationId xmlns:p14="http://schemas.microsoft.com/office/powerpoint/2010/main" val="363659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http://cs.wikipedia.org/wiki/Soubor:Western_concert_flute_2.JPG</a:t>
            </a:r>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8</a:t>
            </a:fld>
            <a:endParaRPr lang="cs-CZ"/>
          </a:p>
        </p:txBody>
      </p:sp>
    </p:spTree>
    <p:extLst>
      <p:ext uri="{BB962C8B-B14F-4D97-AF65-F5344CB8AC3E}">
        <p14:creationId xmlns:p14="http://schemas.microsoft.com/office/powerpoint/2010/main" val="301351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http://cs.wikipedia.org/wiki/Soubor:French_horn_front.png</a:t>
            </a:r>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9</a:t>
            </a:fld>
            <a:endParaRPr lang="cs-CZ"/>
          </a:p>
        </p:txBody>
      </p:sp>
    </p:spTree>
    <p:extLst>
      <p:ext uri="{BB962C8B-B14F-4D97-AF65-F5344CB8AC3E}">
        <p14:creationId xmlns:p14="http://schemas.microsoft.com/office/powerpoint/2010/main" val="87360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hlinkClick r:id="rId3"/>
              </a:rPr>
              <a:t>http://cs.wikipedia.org/wiki/</a:t>
            </a:r>
            <a:r>
              <a:rPr lang="cs-CZ" dirty="0" err="1" smtClean="0">
                <a:hlinkClick r:id="rId3"/>
              </a:rPr>
              <a:t>Soubor:Clarinets_german.jpg</a:t>
            </a:r>
            <a:r>
              <a:rPr lang="cs-CZ" dirty="0" smtClean="0"/>
              <a:t>, autor :</a:t>
            </a:r>
            <a:r>
              <a:rPr lang="cs-CZ" sz="1200" b="0" i="0" kern="1200" dirty="0" err="1" smtClean="0">
                <a:solidFill>
                  <a:schemeClr val="tx1"/>
                </a:solidFill>
                <a:effectLst/>
                <a:latin typeface="+mn-lt"/>
                <a:ea typeface="+mn-ea"/>
                <a:cs typeface="+mn-cs"/>
              </a:rPr>
              <a:t>Mezzofortist</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1B883480-7C46-4C06-853E-CB13F05A17FB}" type="slidenum">
              <a:rPr lang="cs-CZ" smtClean="0"/>
              <a:t>10</a:t>
            </a:fld>
            <a:endParaRPr lang="cs-CZ"/>
          </a:p>
        </p:txBody>
      </p:sp>
    </p:spTree>
    <p:extLst>
      <p:ext uri="{BB962C8B-B14F-4D97-AF65-F5344CB8AC3E}">
        <p14:creationId xmlns:p14="http://schemas.microsoft.com/office/powerpoint/2010/main" val="202569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35040CE3-2ECF-4CCD-8299-60904C436358}" type="datetimeFigureOut">
              <a:rPr lang="cs-CZ" smtClean="0"/>
              <a:t>18.12.2012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15E18A8-838A-4D90-9ACA-36A299B50D1B}"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5040CE3-2ECF-4CCD-8299-60904C436358}" type="datetimeFigureOut">
              <a:rPr lang="cs-CZ" smtClean="0"/>
              <a:t>18.12.2012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15E18A8-838A-4D90-9ACA-36A299B50D1B}"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5040CE3-2ECF-4CCD-8299-60904C436358}" type="datetimeFigureOut">
              <a:rPr lang="cs-CZ" smtClean="0"/>
              <a:t>18.12.2012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15E18A8-838A-4D90-9ACA-36A299B50D1B}"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040CE3-2ECF-4CCD-8299-60904C436358}" type="datetimeFigureOut">
              <a:rPr lang="cs-CZ" smtClean="0"/>
              <a:t>18.12.2012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15E18A8-838A-4D90-9ACA-36A299B50D1B}"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5040CE3-2ECF-4CCD-8299-60904C436358}" type="datetimeFigureOut">
              <a:rPr lang="cs-CZ" smtClean="0"/>
              <a:t>18.12.2012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15E18A8-838A-4D90-9ACA-36A299B50D1B}"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040CE3-2ECF-4CCD-8299-60904C436358}" type="datetimeFigureOut">
              <a:rPr lang="cs-CZ" smtClean="0"/>
              <a:t>18.12.2012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15E18A8-838A-4D90-9ACA-36A299B50D1B}"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35040CE3-2ECF-4CCD-8299-60904C436358}" type="datetimeFigureOut">
              <a:rPr lang="cs-CZ" smtClean="0"/>
              <a:t>18.12.2012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15E18A8-838A-4D90-9ACA-36A299B50D1B}"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35040CE3-2ECF-4CCD-8299-60904C436358}" type="datetimeFigureOut">
              <a:rPr lang="cs-CZ" smtClean="0"/>
              <a:t>18.12.2012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15E18A8-838A-4D90-9ACA-36A299B50D1B}"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40CE3-2ECF-4CCD-8299-60904C436358}" type="datetimeFigureOut">
              <a:rPr lang="cs-CZ" smtClean="0"/>
              <a:t>18.12.2012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15E18A8-838A-4D90-9ACA-36A299B50D1B}"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5040CE3-2ECF-4CCD-8299-60904C436358}" type="datetimeFigureOut">
              <a:rPr lang="cs-CZ" smtClean="0"/>
              <a:t>18.12.2012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15E18A8-838A-4D90-9ACA-36A299B50D1B}"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5040CE3-2ECF-4CCD-8299-60904C436358}" type="datetimeFigureOut">
              <a:rPr lang="cs-CZ" smtClean="0"/>
              <a:t>18.12.2012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15E18A8-838A-4D90-9ACA-36A299B50D1B}"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5040CE3-2ECF-4CCD-8299-60904C436358}" type="datetimeFigureOut">
              <a:rPr lang="cs-CZ" smtClean="0"/>
              <a:t>18.12.2012</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15E18A8-838A-4D90-9ACA-36A299B50D1B}"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marL="182880" indent="0">
              <a:buNone/>
            </a:pPr>
            <a:r>
              <a:rPr lang="cs-CZ" dirty="0" smtClean="0"/>
              <a:t>Hudební nástroje</a:t>
            </a:r>
            <a:br>
              <a:rPr lang="cs-CZ" dirty="0" smtClean="0"/>
            </a:br>
            <a:r>
              <a:rPr lang="cs-CZ" sz="3200" dirty="0" smtClean="0"/>
              <a:t>ve vážné hudbě</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4664"/>
            <a:ext cx="6081712"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2530159" y="5589240"/>
            <a:ext cx="4083682" cy="369332"/>
          </a:xfrm>
          <a:prstGeom prst="rect">
            <a:avLst/>
          </a:prstGeom>
        </p:spPr>
        <p:txBody>
          <a:bodyPr wrap="none">
            <a:spAutoFit/>
          </a:bodyPr>
          <a:lstStyle/>
          <a:p>
            <a:r>
              <a:rPr lang="cs-CZ" dirty="0"/>
              <a:t>VY_32_INOVACE_02_Hudební nástroje</a:t>
            </a:r>
          </a:p>
        </p:txBody>
      </p:sp>
    </p:spTree>
    <p:extLst>
      <p:ext uri="{BB962C8B-B14F-4D97-AF65-F5344CB8AC3E}">
        <p14:creationId xmlns:p14="http://schemas.microsoft.com/office/powerpoint/2010/main" val="100776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323528" y="1010486"/>
            <a:ext cx="4248473" cy="3858674"/>
          </a:xfrm>
        </p:spPr>
        <p:txBody>
          <a:bodyPr>
            <a:noAutofit/>
          </a:bodyPr>
          <a:lstStyle/>
          <a:p>
            <a:r>
              <a:rPr lang="cs-CZ" sz="1800" b="1" dirty="0"/>
              <a:t>Klarinet</a:t>
            </a:r>
            <a:r>
              <a:rPr lang="cs-CZ" sz="1800" dirty="0"/>
              <a:t> je </a:t>
            </a:r>
            <a:r>
              <a:rPr lang="cs-CZ" sz="1800" dirty="0" err="1"/>
              <a:t>jednoplátkový</a:t>
            </a:r>
            <a:r>
              <a:rPr lang="cs-CZ" sz="1800" dirty="0"/>
              <a:t> dřevěný hudební nástroj. Název pochází z italského </a:t>
            </a:r>
            <a:r>
              <a:rPr lang="cs-CZ" sz="1800" i="1" dirty="0" err="1"/>
              <a:t>clarinetto</a:t>
            </a:r>
            <a:r>
              <a:rPr lang="cs-CZ" sz="1800" dirty="0"/>
              <a:t> - malá trubka, neboť jeho zvuk ve vyšších polohách připomíná zvuk trubky (clarina). Z klarinetu se vyvinuly další nástroje, například saxofon. Klarinet má široké využití v sólové i komorní hudbě, je standardní součástí komorních i symfonických orchestrů a hraje důležitou roli v mnoha hudebních žánrech: klasická hudba, jazz, dechovka, folk a další.</a:t>
            </a:r>
          </a:p>
        </p:txBody>
      </p:sp>
      <p:sp>
        <p:nvSpPr>
          <p:cNvPr id="4" name="Nadpis 3"/>
          <p:cNvSpPr>
            <a:spLocks noGrp="1"/>
          </p:cNvSpPr>
          <p:nvPr>
            <p:ph type="title"/>
          </p:nvPr>
        </p:nvSpPr>
        <p:spPr>
          <a:xfrm>
            <a:off x="727268" y="5157191"/>
            <a:ext cx="6383538" cy="1080121"/>
          </a:xfrm>
        </p:spPr>
        <p:txBody>
          <a:bodyPr/>
          <a:lstStyle/>
          <a:p>
            <a:r>
              <a:rPr lang="cs-CZ" dirty="0" smtClean="0">
                <a:solidFill>
                  <a:schemeClr val="accent6"/>
                </a:solidFill>
              </a:rPr>
              <a:t>Klarinet</a:t>
            </a:r>
            <a:endParaRPr lang="cs-CZ" dirty="0">
              <a:solidFill>
                <a:schemeClr val="accent6"/>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47216"/>
            <a:ext cx="2736304" cy="585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966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323528" y="548680"/>
            <a:ext cx="4248473" cy="3960440"/>
          </a:xfrm>
        </p:spPr>
        <p:txBody>
          <a:bodyPr>
            <a:noAutofit/>
          </a:bodyPr>
          <a:lstStyle/>
          <a:p>
            <a:r>
              <a:rPr lang="cs-CZ" sz="2000" b="1" dirty="0"/>
              <a:t>Tympán</a:t>
            </a:r>
            <a:r>
              <a:rPr lang="cs-CZ" sz="2000" dirty="0"/>
              <a:t> nebo </a:t>
            </a:r>
            <a:r>
              <a:rPr lang="cs-CZ" sz="2000" b="1" dirty="0"/>
              <a:t>tympány</a:t>
            </a:r>
            <a:r>
              <a:rPr lang="cs-CZ" sz="2000" dirty="0"/>
              <a:t> (česky též </a:t>
            </a:r>
            <a:r>
              <a:rPr lang="cs-CZ" sz="2000" i="1" dirty="0"/>
              <a:t>kotel</a:t>
            </a:r>
            <a:r>
              <a:rPr lang="cs-CZ" sz="2000" dirty="0"/>
              <a:t>, </a:t>
            </a:r>
            <a:r>
              <a:rPr lang="cs-CZ" sz="2000" i="1" dirty="0"/>
              <a:t>kotle</a:t>
            </a:r>
            <a:r>
              <a:rPr lang="cs-CZ" sz="2000" dirty="0"/>
              <a:t>) je rytmický blanozvučný bicí nástroj v symfonickém orchestru (slovo je odvozeno z italského výrazu </a:t>
            </a:r>
            <a:r>
              <a:rPr lang="cs-CZ" sz="2000" i="1" dirty="0" err="1"/>
              <a:t>timpano</a:t>
            </a:r>
            <a:r>
              <a:rPr lang="cs-CZ" sz="2000" dirty="0"/>
              <a:t>; má původ v antické </a:t>
            </a:r>
            <a:r>
              <a:rPr lang="cs-CZ" sz="2000" dirty="0" smtClean="0"/>
              <a:t>řečtině.</a:t>
            </a:r>
            <a:br>
              <a:rPr lang="cs-CZ" sz="2000" dirty="0" smtClean="0"/>
            </a:br>
            <a:r>
              <a:rPr lang="cs-CZ" sz="2000" dirty="0" smtClean="0"/>
              <a:t>  </a:t>
            </a:r>
            <a:r>
              <a:rPr lang="cs-CZ" sz="2000" dirty="0"/>
              <a:t>Skládá se z kůže (hlavně telecí nebo kozí) napnuté na měděné polokouli, přičemž se do kůže tluče paličkami. V dnešní době se místo kůže používají i plasty.</a:t>
            </a:r>
          </a:p>
        </p:txBody>
      </p:sp>
      <p:sp>
        <p:nvSpPr>
          <p:cNvPr id="4" name="Nadpis 3"/>
          <p:cNvSpPr>
            <a:spLocks noGrp="1"/>
          </p:cNvSpPr>
          <p:nvPr>
            <p:ph type="title"/>
          </p:nvPr>
        </p:nvSpPr>
        <p:spPr/>
        <p:txBody>
          <a:bodyPr/>
          <a:lstStyle/>
          <a:p>
            <a:r>
              <a:rPr lang="cs-CZ" dirty="0" smtClean="0">
                <a:solidFill>
                  <a:schemeClr val="accent6"/>
                </a:solidFill>
              </a:rPr>
              <a:t>Tympány</a:t>
            </a:r>
            <a:endParaRPr lang="cs-CZ" dirty="0">
              <a:solidFill>
                <a:schemeClr val="accent6"/>
              </a:solidFill>
            </a:endParaRPr>
          </a:p>
        </p:txBody>
      </p:sp>
      <p:pic>
        <p:nvPicPr>
          <p:cNvPr id="7170" name="Picture 2" descr="C:\Users\tana\Pictures\Standard_timpani_setup.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60" r="660"/>
          <a:stretch>
            <a:fillRect/>
          </a:stretch>
        </p:blipFill>
        <p:spPr bwMode="auto">
          <a:xfrm>
            <a:off x="4475174" y="1143000"/>
            <a:ext cx="4417305" cy="437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47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877887" y="1010486"/>
            <a:ext cx="3694114" cy="3426626"/>
          </a:xfrm>
        </p:spPr>
        <p:txBody>
          <a:bodyPr>
            <a:normAutofit/>
          </a:bodyPr>
          <a:lstStyle/>
          <a:p>
            <a:r>
              <a:rPr lang="cs-CZ" sz="2000" b="1" dirty="0"/>
              <a:t>Harfa</a:t>
            </a:r>
            <a:r>
              <a:rPr lang="cs-CZ" sz="2000" dirty="0"/>
              <a:t> je strunný hudební nástroj, jedná se o jeden z nejstarších hudebních nástrojů vůbec. Harfy se liší od ostatních složených </a:t>
            </a:r>
            <a:r>
              <a:rPr lang="cs-CZ" sz="2000" dirty="0" err="1"/>
              <a:t>chordofonů</a:t>
            </a:r>
            <a:r>
              <a:rPr lang="cs-CZ" sz="2000" dirty="0"/>
              <a:t> tím, že jsou jejich struny na rezonátor kolmé; například kytara, housle či citera mají struny s rezonátorem rovnoběžné</a:t>
            </a:r>
          </a:p>
        </p:txBody>
      </p:sp>
      <p:sp>
        <p:nvSpPr>
          <p:cNvPr id="4" name="Nadpis 3"/>
          <p:cNvSpPr>
            <a:spLocks noGrp="1"/>
          </p:cNvSpPr>
          <p:nvPr>
            <p:ph type="title"/>
          </p:nvPr>
        </p:nvSpPr>
        <p:spPr/>
        <p:txBody>
          <a:bodyPr/>
          <a:lstStyle/>
          <a:p>
            <a:r>
              <a:rPr lang="cs-CZ" dirty="0" smtClean="0">
                <a:solidFill>
                  <a:schemeClr val="accent6"/>
                </a:solidFill>
              </a:rPr>
              <a:t>Harfa</a:t>
            </a:r>
            <a:endParaRPr lang="cs-CZ" dirty="0">
              <a:solidFill>
                <a:schemeClr val="accent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53380"/>
            <a:ext cx="3505572" cy="495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573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97300" y="188640"/>
            <a:ext cx="6912768" cy="1569660"/>
          </a:xfrm>
          <a:prstGeom prst="rect">
            <a:avLst/>
          </a:prstGeom>
          <a:noFill/>
        </p:spPr>
        <p:txBody>
          <a:bodyPr wrap="square" rtlCol="0">
            <a:spAutoFit/>
          </a:bodyPr>
          <a:lstStyle/>
          <a:p>
            <a:r>
              <a:rPr lang="cs-CZ" sz="3200" dirty="0" smtClean="0">
                <a:solidFill>
                  <a:schemeClr val="accent6"/>
                </a:solidFill>
              </a:rPr>
              <a:t>Další hudební nástroje jsou do orchestru včleněny  podle skladeb</a:t>
            </a:r>
            <a:br>
              <a:rPr lang="cs-CZ" sz="3200" dirty="0" smtClean="0">
                <a:solidFill>
                  <a:schemeClr val="accent6"/>
                </a:solidFill>
              </a:rPr>
            </a:br>
            <a:r>
              <a:rPr lang="cs-CZ" sz="3200" dirty="0" smtClean="0">
                <a:solidFill>
                  <a:schemeClr val="accent6"/>
                </a:solidFill>
              </a:rPr>
              <a:t>a záměru autora </a:t>
            </a:r>
            <a:endParaRPr lang="cs-CZ" sz="3200" dirty="0">
              <a:solidFill>
                <a:schemeClr val="accent6"/>
              </a:solidFill>
            </a:endParaRPr>
          </a:p>
        </p:txBody>
      </p:sp>
      <p:sp>
        <p:nvSpPr>
          <p:cNvPr id="4" name="Obdélník 3"/>
          <p:cNvSpPr/>
          <p:nvPr/>
        </p:nvSpPr>
        <p:spPr>
          <a:xfrm>
            <a:off x="1835696" y="4149080"/>
            <a:ext cx="4572000" cy="2308324"/>
          </a:xfrm>
          <a:prstGeom prst="rect">
            <a:avLst/>
          </a:prstGeom>
        </p:spPr>
        <p:txBody>
          <a:bodyPr>
            <a:spAutoFit/>
          </a:bodyPr>
          <a:lstStyle/>
          <a:p>
            <a:r>
              <a:rPr lang="cs-CZ" dirty="0"/>
              <a:t>Autor :       Trýzna  Stanislav</a:t>
            </a:r>
            <a:br>
              <a:rPr lang="cs-CZ" dirty="0"/>
            </a:br>
            <a:r>
              <a:rPr lang="cs-CZ" dirty="0"/>
              <a:t>Školní rok </a:t>
            </a:r>
            <a:r>
              <a:rPr lang="cs-CZ"/>
              <a:t>:</a:t>
            </a:r>
            <a:r>
              <a:rPr lang="cs-CZ" smtClean="0"/>
              <a:t>2010/2011</a:t>
            </a:r>
            <a:r>
              <a:rPr lang="cs-CZ" dirty="0"/>
              <a:t/>
            </a:r>
            <a:br>
              <a:rPr lang="cs-CZ" dirty="0"/>
            </a:br>
            <a:r>
              <a:rPr lang="cs-CZ" dirty="0"/>
              <a:t>Určeno pro : devátý ročník</a:t>
            </a:r>
            <a:br>
              <a:rPr lang="cs-CZ" dirty="0"/>
            </a:br>
            <a:r>
              <a:rPr lang="cs-CZ" dirty="0"/>
              <a:t>Předmět: hudební výchova</a:t>
            </a:r>
            <a:br>
              <a:rPr lang="cs-CZ" dirty="0"/>
            </a:br>
            <a:r>
              <a:rPr lang="cs-CZ" dirty="0"/>
              <a:t>Téma : základní orientace v hudebních </a:t>
            </a:r>
            <a:r>
              <a:rPr lang="cs-CZ" dirty="0" smtClean="0"/>
              <a:t>   nástrojích</a:t>
            </a:r>
            <a:r>
              <a:rPr lang="cs-CZ" dirty="0"/>
              <a:t/>
            </a:r>
            <a:br>
              <a:rPr lang="cs-CZ" dirty="0"/>
            </a:br>
            <a:r>
              <a:rPr lang="cs-CZ" dirty="0"/>
              <a:t>Způsob použití ve výuce:  výuková prezentace</a:t>
            </a:r>
          </a:p>
        </p:txBody>
      </p:sp>
    </p:spTree>
    <p:extLst>
      <p:ext uri="{BB962C8B-B14F-4D97-AF65-F5344CB8AC3E}">
        <p14:creationId xmlns:p14="http://schemas.microsoft.com/office/powerpoint/2010/main" val="2359411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683568" y="334836"/>
            <a:ext cx="3888433" cy="3886252"/>
          </a:xfrm>
        </p:spPr>
        <p:txBody>
          <a:bodyPr>
            <a:noAutofit/>
          </a:bodyPr>
          <a:lstStyle/>
          <a:p>
            <a:r>
              <a:rPr lang="cs-CZ" sz="2000" b="1" dirty="0"/>
              <a:t>Housle</a:t>
            </a:r>
            <a:r>
              <a:rPr lang="cs-CZ" sz="2000" dirty="0"/>
              <a:t> jsou strunný smyčcový nástroj se čtyřmi strunami laděnými v čistých kvintách: g, d¹, a¹, e². Mají hlubokou tradici v evropské klasické hudbě, většina skladatelů jim věnovala důležitou část svého díla. Jsou nejmenší z rodiny houslových nástrojů, která ještě mimo jiné obsahuje violu a violoncello</a:t>
            </a:r>
          </a:p>
        </p:txBody>
      </p:sp>
      <p:sp>
        <p:nvSpPr>
          <p:cNvPr id="4" name="Nadpis 3"/>
          <p:cNvSpPr>
            <a:spLocks noGrp="1"/>
          </p:cNvSpPr>
          <p:nvPr>
            <p:ph type="title"/>
          </p:nvPr>
        </p:nvSpPr>
        <p:spPr>
          <a:xfrm>
            <a:off x="755576" y="4149080"/>
            <a:ext cx="6383538" cy="1143000"/>
          </a:xfrm>
        </p:spPr>
        <p:txBody>
          <a:bodyPr/>
          <a:lstStyle/>
          <a:p>
            <a:r>
              <a:rPr lang="cs-CZ" dirty="0" smtClean="0">
                <a:solidFill>
                  <a:schemeClr val="accent6"/>
                </a:solidFill>
              </a:rPr>
              <a:t>Housle</a:t>
            </a:r>
            <a:endParaRPr lang="cs-CZ" dirty="0">
              <a:solidFill>
                <a:schemeClr val="accent6"/>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0648"/>
            <a:ext cx="40767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812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877886" y="1010486"/>
            <a:ext cx="3910137" cy="2922570"/>
          </a:xfrm>
        </p:spPr>
        <p:txBody>
          <a:bodyPr>
            <a:normAutofit/>
          </a:bodyPr>
          <a:lstStyle/>
          <a:p>
            <a:r>
              <a:rPr lang="cs-CZ" sz="2000" b="1" dirty="0"/>
              <a:t>Viola</a:t>
            </a:r>
            <a:r>
              <a:rPr lang="cs-CZ" sz="2000" dirty="0"/>
              <a:t> je strunný smyčcový hudební nástroj se čtyřmi strunami laděnými v čistých kvintách: c, g, d¹, a¹. V orchestru a smyčcových souborech slouží jako střední altový hlas, přičemž vyšší hlasy hrají housle a nižší violoncella a kontrabasy.</a:t>
            </a:r>
          </a:p>
        </p:txBody>
      </p:sp>
      <p:sp>
        <p:nvSpPr>
          <p:cNvPr id="4" name="Nadpis 3"/>
          <p:cNvSpPr>
            <a:spLocks noGrp="1"/>
          </p:cNvSpPr>
          <p:nvPr>
            <p:ph type="title"/>
          </p:nvPr>
        </p:nvSpPr>
        <p:spPr/>
        <p:txBody>
          <a:bodyPr/>
          <a:lstStyle/>
          <a:p>
            <a:r>
              <a:rPr lang="cs-CZ" dirty="0" smtClean="0">
                <a:solidFill>
                  <a:schemeClr val="accent6"/>
                </a:solidFill>
              </a:rPr>
              <a:t>Viola</a:t>
            </a:r>
            <a:endParaRPr lang="cs-CZ" dirty="0">
              <a:solidFill>
                <a:schemeClr val="accent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92696"/>
            <a:ext cx="362902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517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877887" y="1010486"/>
            <a:ext cx="3694114" cy="3354618"/>
          </a:xfrm>
        </p:spPr>
        <p:txBody>
          <a:bodyPr>
            <a:normAutofit/>
          </a:bodyPr>
          <a:lstStyle/>
          <a:p>
            <a:r>
              <a:rPr lang="cs-CZ" sz="2400" b="1" dirty="0"/>
              <a:t>Violoncello</a:t>
            </a:r>
            <a:r>
              <a:rPr lang="cs-CZ" sz="2400" dirty="0"/>
              <a:t>, zkráceně také </a:t>
            </a:r>
            <a:r>
              <a:rPr lang="cs-CZ" sz="2400" b="1" dirty="0"/>
              <a:t>cello</a:t>
            </a:r>
            <a:r>
              <a:rPr lang="cs-CZ" sz="2400" dirty="0"/>
              <a:t> je strunný smyčcový nástroj se strunami laděnými v čistých kvintách: C, G, d, a, tedy o oktávu níže než viola.</a:t>
            </a:r>
          </a:p>
        </p:txBody>
      </p:sp>
      <p:sp>
        <p:nvSpPr>
          <p:cNvPr id="4" name="Nadpis 3"/>
          <p:cNvSpPr>
            <a:spLocks noGrp="1"/>
          </p:cNvSpPr>
          <p:nvPr>
            <p:ph type="title"/>
          </p:nvPr>
        </p:nvSpPr>
        <p:spPr/>
        <p:txBody>
          <a:bodyPr/>
          <a:lstStyle/>
          <a:p>
            <a:r>
              <a:rPr lang="cs-CZ" dirty="0" smtClean="0">
                <a:solidFill>
                  <a:schemeClr val="accent6"/>
                </a:solidFill>
              </a:rPr>
              <a:t>Violoncello</a:t>
            </a:r>
            <a:endParaRPr lang="cs-CZ" dirty="0">
              <a:solidFill>
                <a:schemeClr val="accent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32656"/>
            <a:ext cx="417646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92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179512" y="476672"/>
            <a:ext cx="4536504" cy="4248472"/>
          </a:xfrm>
        </p:spPr>
        <p:txBody>
          <a:bodyPr>
            <a:noAutofit/>
          </a:bodyPr>
          <a:lstStyle/>
          <a:p>
            <a:r>
              <a:rPr lang="cs-CZ" sz="1800" b="1" dirty="0"/>
              <a:t>Klavír</a:t>
            </a:r>
            <a:r>
              <a:rPr lang="cs-CZ" sz="1800" dirty="0"/>
              <a:t> (z lat. </a:t>
            </a:r>
            <a:r>
              <a:rPr lang="cs-CZ" sz="1800" i="1" dirty="0" err="1"/>
              <a:t>claves</a:t>
            </a:r>
            <a:r>
              <a:rPr lang="cs-CZ" sz="1800" dirty="0"/>
              <a:t> = klíče, klávesy) je strunný úderový hudební nástroj (zvaný též </a:t>
            </a:r>
            <a:r>
              <a:rPr lang="cs-CZ" sz="1800" i="1" dirty="0"/>
              <a:t>piano</a:t>
            </a:r>
            <a:r>
              <a:rPr lang="cs-CZ" sz="1800" dirty="0"/>
              <a:t> nebo </a:t>
            </a:r>
            <a:r>
              <a:rPr lang="cs-CZ" sz="1800" i="1" dirty="0" err="1"/>
              <a:t>fortepiano</a:t>
            </a:r>
            <a:r>
              <a:rPr lang="cs-CZ" sz="1800" dirty="0"/>
              <a:t>, zastarale též </a:t>
            </a:r>
            <a:r>
              <a:rPr lang="cs-CZ" sz="1800" i="1" dirty="0" err="1"/>
              <a:t>pianoforte</a:t>
            </a:r>
            <a:r>
              <a:rPr lang="cs-CZ" sz="1800" dirty="0"/>
              <a:t>). Jeho zvuk vzniká chvěním strun rozkmitaných úderem dřevěných kladívek. Klavír může být používán jako sólový i doprovodný nástroj, či jako součást orchestru. Velký klavír, určený zejména pro koncertní účely, se označuje jako </a:t>
            </a:r>
            <a:r>
              <a:rPr lang="cs-CZ" sz="1800" i="1" dirty="0"/>
              <a:t>(koncertní) křídlo</a:t>
            </a:r>
            <a:r>
              <a:rPr lang="cs-CZ" sz="1800" dirty="0"/>
              <a:t> (podle tvaru rezonanční skříně; struny jsou v něm umístěny vodorovně), běžný, menší klavír, jehož rezonanční skříň (a tedy i struny) je umístěna svisle, jako </a:t>
            </a:r>
            <a:r>
              <a:rPr lang="cs-CZ" sz="1800" i="1" dirty="0" smtClean="0"/>
              <a:t>pianino</a:t>
            </a:r>
            <a:r>
              <a:rPr lang="cs-CZ" sz="1800" dirty="0" smtClean="0"/>
              <a:t>. </a:t>
            </a:r>
            <a:endParaRPr lang="cs-CZ" sz="1800" dirty="0"/>
          </a:p>
        </p:txBody>
      </p:sp>
      <p:sp>
        <p:nvSpPr>
          <p:cNvPr id="4" name="Nadpis 3"/>
          <p:cNvSpPr>
            <a:spLocks noGrp="1"/>
          </p:cNvSpPr>
          <p:nvPr>
            <p:ph type="title"/>
          </p:nvPr>
        </p:nvSpPr>
        <p:spPr>
          <a:xfrm>
            <a:off x="727268" y="5445224"/>
            <a:ext cx="6383538" cy="1008111"/>
          </a:xfrm>
        </p:spPr>
        <p:txBody>
          <a:bodyPr/>
          <a:lstStyle/>
          <a:p>
            <a:r>
              <a:rPr lang="cs-CZ" dirty="0" smtClean="0">
                <a:solidFill>
                  <a:schemeClr val="accent6"/>
                </a:solidFill>
              </a:rPr>
              <a:t>Klavír</a:t>
            </a:r>
            <a:endParaRPr lang="cs-CZ" dirty="0">
              <a:solidFill>
                <a:schemeClr val="accent6"/>
              </a:solidFill>
            </a:endParaRPr>
          </a:p>
        </p:txBody>
      </p:sp>
      <p:pic>
        <p:nvPicPr>
          <p:cNvPr id="4098"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139" b="17139"/>
          <a:stretch>
            <a:fillRect/>
          </a:stretch>
        </p:blipFill>
        <p:spPr bwMode="auto">
          <a:xfrm>
            <a:off x="4475174" y="1340768"/>
            <a:ext cx="466882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461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877887" y="1010486"/>
            <a:ext cx="3694114" cy="2994578"/>
          </a:xfrm>
        </p:spPr>
        <p:txBody>
          <a:bodyPr>
            <a:noAutofit/>
          </a:bodyPr>
          <a:lstStyle/>
          <a:p>
            <a:r>
              <a:rPr lang="cs-CZ" sz="2400" b="1" dirty="0"/>
              <a:t>Fagot</a:t>
            </a:r>
            <a:r>
              <a:rPr lang="cs-CZ" sz="2400" dirty="0"/>
              <a:t> je dechový dřevěný hudební nástroj se strojkem z dvojitého třtinového plátku. Vznikl v Itálii v 16. století, jeho název pochází z italského </a:t>
            </a:r>
            <a:r>
              <a:rPr lang="cs-CZ" sz="2400" i="1" dirty="0" err="1"/>
              <a:t>fagotto</a:t>
            </a:r>
            <a:r>
              <a:rPr lang="cs-CZ" sz="2400" dirty="0"/>
              <a:t> – svazek, otep. Zpravidla je vyroben z javorového dřeva.</a:t>
            </a:r>
          </a:p>
        </p:txBody>
      </p:sp>
      <p:sp>
        <p:nvSpPr>
          <p:cNvPr id="4" name="Nadpis 3"/>
          <p:cNvSpPr>
            <a:spLocks noGrp="1"/>
          </p:cNvSpPr>
          <p:nvPr>
            <p:ph type="title"/>
          </p:nvPr>
        </p:nvSpPr>
        <p:spPr/>
        <p:txBody>
          <a:bodyPr/>
          <a:lstStyle/>
          <a:p>
            <a:r>
              <a:rPr lang="cs-CZ" dirty="0" smtClean="0">
                <a:solidFill>
                  <a:schemeClr val="accent6"/>
                </a:solidFill>
              </a:rPr>
              <a:t>Fagot</a:t>
            </a:r>
            <a:endParaRPr lang="cs-CZ" dirty="0">
              <a:solidFill>
                <a:schemeClr val="accent6"/>
              </a:solidFill>
            </a:endParaRPr>
          </a:p>
        </p:txBody>
      </p:sp>
      <p:pic>
        <p:nvPicPr>
          <p:cNvPr id="11266" name="Picture 2" descr="C:\Users\tana\Documents\FoxBass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0"/>
            <a:ext cx="29980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65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251520" y="188640"/>
            <a:ext cx="4896544" cy="5184576"/>
          </a:xfrm>
        </p:spPr>
        <p:txBody>
          <a:bodyPr>
            <a:noAutofit/>
          </a:bodyPr>
          <a:lstStyle/>
          <a:p>
            <a:r>
              <a:rPr lang="cs-CZ" sz="2000" b="1" dirty="0"/>
              <a:t>Varhany</a:t>
            </a:r>
            <a:r>
              <a:rPr lang="cs-CZ" sz="2000" dirty="0"/>
              <a:t> (někdy označované za „královský nástroj“) jsou největší a mechanicky nejsložitější hudební nástroj, respektive jsou strojem užívaným v hudbě (</a:t>
            </a:r>
            <a:r>
              <a:rPr lang="cs-CZ" sz="2000" b="1" dirty="0"/>
              <a:t>varhanní stroj</a:t>
            </a:r>
            <a:r>
              <a:rPr lang="cs-CZ" sz="2000" dirty="0"/>
              <a:t>). Tóny se v něm tvoří v dřevěných nebo kovových píšťalách buď chvěním vzduchových sloupců, nebo chvěním kovových jazýčků (podle druhu píšťal). Stlačený vzduch se do píšťal vhání obvykle měchem. Moderní varhany mohou mít až sedm manuálů (klaviatur), dvě </a:t>
            </a:r>
            <a:r>
              <a:rPr lang="cs-CZ" sz="2000" dirty="0" err="1"/>
              <a:t>pedálnice</a:t>
            </a:r>
            <a:r>
              <a:rPr lang="cs-CZ" sz="2000" dirty="0"/>
              <a:t> (klaviatury pro </a:t>
            </a:r>
            <a:r>
              <a:rPr lang="cs-CZ" sz="2000" dirty="0" smtClean="0"/>
              <a:t>nohy desítky </a:t>
            </a:r>
            <a:r>
              <a:rPr lang="cs-CZ" sz="2000" dirty="0"/>
              <a:t>rejstříků a až 10 000 píšťal velikosti od 11 mm do 10 m.</a:t>
            </a:r>
          </a:p>
        </p:txBody>
      </p:sp>
      <p:sp>
        <p:nvSpPr>
          <p:cNvPr id="4" name="Nadpis 3"/>
          <p:cNvSpPr>
            <a:spLocks noGrp="1"/>
          </p:cNvSpPr>
          <p:nvPr>
            <p:ph type="title"/>
          </p:nvPr>
        </p:nvSpPr>
        <p:spPr>
          <a:xfrm>
            <a:off x="727268" y="5229199"/>
            <a:ext cx="6383538" cy="1152129"/>
          </a:xfrm>
        </p:spPr>
        <p:txBody>
          <a:bodyPr/>
          <a:lstStyle/>
          <a:p>
            <a:r>
              <a:rPr lang="cs-CZ" dirty="0">
                <a:solidFill>
                  <a:schemeClr val="accent6"/>
                </a:solidFill>
              </a:rPr>
              <a:t>V</a:t>
            </a:r>
            <a:r>
              <a:rPr lang="cs-CZ" dirty="0" smtClean="0">
                <a:solidFill>
                  <a:schemeClr val="accent6"/>
                </a:solidFill>
              </a:rPr>
              <a:t>arhany</a:t>
            </a:r>
            <a:endParaRPr lang="cs-CZ" dirty="0">
              <a:solidFill>
                <a:schemeClr val="accent6"/>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20688"/>
            <a:ext cx="374441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229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467545" y="692696"/>
            <a:ext cx="4104456" cy="2592288"/>
          </a:xfrm>
        </p:spPr>
        <p:txBody>
          <a:bodyPr>
            <a:normAutofit fontScale="85000" lnSpcReduction="10000"/>
          </a:bodyPr>
          <a:lstStyle/>
          <a:p>
            <a:r>
              <a:rPr lang="cs-CZ" sz="2000" b="1" dirty="0"/>
              <a:t>Příčná flétna</a:t>
            </a:r>
            <a:r>
              <a:rPr lang="cs-CZ" sz="2000" dirty="0"/>
              <a:t> je dechový dřevěný nástroj (ačkoli se dnes příčné flétny vyrábějí téměř výhradně z kovu, její stavba a zvukové vlastnosti ji stále řadí k dřevěným dechovým nástrojům). Je tradičně zastoupena ve všech symfonických, dechových i komorních orchestrech, velké využití má i komorní hudbě, v menší míře se používá i v jazzu.</a:t>
            </a:r>
          </a:p>
        </p:txBody>
      </p:sp>
      <p:sp>
        <p:nvSpPr>
          <p:cNvPr id="4" name="Nadpis 3"/>
          <p:cNvSpPr>
            <a:spLocks noGrp="1"/>
          </p:cNvSpPr>
          <p:nvPr>
            <p:ph type="title"/>
          </p:nvPr>
        </p:nvSpPr>
        <p:spPr>
          <a:xfrm>
            <a:off x="4716016" y="404665"/>
            <a:ext cx="4427984" cy="864095"/>
          </a:xfrm>
        </p:spPr>
        <p:txBody>
          <a:bodyPr/>
          <a:lstStyle/>
          <a:p>
            <a:r>
              <a:rPr lang="cs-CZ" dirty="0" smtClean="0">
                <a:solidFill>
                  <a:schemeClr val="accent6"/>
                </a:solidFill>
              </a:rPr>
              <a:t>Příčná flétna</a:t>
            </a:r>
            <a:endParaRPr lang="cs-CZ" dirty="0">
              <a:solidFill>
                <a:schemeClr val="accent6"/>
              </a:solidFill>
            </a:endParaRPr>
          </a:p>
        </p:txBody>
      </p:sp>
      <p:pic>
        <p:nvPicPr>
          <p:cNvPr id="10242" name="Picture 2" descr="C:\Users\tana\Documents\Western_concert_flut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971600" y="3734513"/>
            <a:ext cx="529103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27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877887" y="476672"/>
            <a:ext cx="3694114" cy="4032448"/>
          </a:xfrm>
        </p:spPr>
        <p:txBody>
          <a:bodyPr>
            <a:normAutofit/>
          </a:bodyPr>
          <a:lstStyle/>
          <a:p>
            <a:r>
              <a:rPr lang="cs-CZ" sz="1800" b="1" dirty="0"/>
              <a:t>Lesní roh</a:t>
            </a:r>
            <a:r>
              <a:rPr lang="cs-CZ" sz="1800" dirty="0"/>
              <a:t> je žesťový hudební nástroj s kónickou trubicí, pevné místo v orchestrech má již od 18. století.</a:t>
            </a:r>
          </a:p>
          <a:p>
            <a:r>
              <a:rPr lang="cs-CZ" sz="1800" dirty="0"/>
              <a:t>Vyvinul se z loveckých nástrojů používaných pro hraní fanfár a signálů při lovu zvěře. Od přelomu 17. a 18. století se používá v orchestrech. Přibližně od roku 1814 je opatřován ventily, což umožňuje hrát celý chromatický rozsah tónů.</a:t>
            </a:r>
          </a:p>
          <a:p>
            <a:endParaRPr lang="cs-CZ" sz="1800" dirty="0"/>
          </a:p>
        </p:txBody>
      </p:sp>
      <p:sp>
        <p:nvSpPr>
          <p:cNvPr id="4" name="Nadpis 3"/>
          <p:cNvSpPr>
            <a:spLocks noGrp="1"/>
          </p:cNvSpPr>
          <p:nvPr>
            <p:ph type="title"/>
          </p:nvPr>
        </p:nvSpPr>
        <p:spPr/>
        <p:txBody>
          <a:bodyPr/>
          <a:lstStyle/>
          <a:p>
            <a:r>
              <a:rPr lang="cs-CZ" dirty="0" smtClean="0">
                <a:solidFill>
                  <a:schemeClr val="accent6"/>
                </a:solidFill>
              </a:rPr>
              <a:t>Lesní roh</a:t>
            </a:r>
            <a:endParaRPr lang="cs-CZ" dirty="0">
              <a:solidFill>
                <a:schemeClr val="accent6"/>
              </a:solidFill>
            </a:endParaRPr>
          </a:p>
        </p:txBody>
      </p:sp>
      <p:pic>
        <p:nvPicPr>
          <p:cNvPr id="9218" name="Picture 2" descr="C:\Users\tana\Pictures\French_horn_front.p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202" r="3202"/>
          <a:stretch>
            <a:fillRect/>
          </a:stretch>
        </p:blipFill>
        <p:spPr bwMode="auto">
          <a:xfrm>
            <a:off x="4475175" y="1143000"/>
            <a:ext cx="4114800" cy="423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92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TotalTime>
  <Words>726</Words>
  <Application>Microsoft Office PowerPoint</Application>
  <PresentationFormat>Předvádění na obrazovce (4:3)</PresentationFormat>
  <Paragraphs>49</Paragraphs>
  <Slides>13</Slides>
  <Notes>11</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Aerodynamika</vt:lpstr>
      <vt:lpstr>Hudební nástroje ve vážné hudbě</vt:lpstr>
      <vt:lpstr>Housle</vt:lpstr>
      <vt:lpstr>Viola</vt:lpstr>
      <vt:lpstr>Violoncello</vt:lpstr>
      <vt:lpstr>Klavír</vt:lpstr>
      <vt:lpstr>Fagot</vt:lpstr>
      <vt:lpstr>Varhany</vt:lpstr>
      <vt:lpstr>Příčná flétna</vt:lpstr>
      <vt:lpstr>Lesní roh</vt:lpstr>
      <vt:lpstr>Klarinet</vt:lpstr>
      <vt:lpstr>Tympány</vt:lpstr>
      <vt:lpstr>Harfa</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Hudební nástroje ve vážné hudbě</dc:title>
  <dc:creator>tana</dc:creator>
  <cp:lastModifiedBy>Admin Školní</cp:lastModifiedBy>
  <cp:revision>19</cp:revision>
  <dcterms:created xsi:type="dcterms:W3CDTF">2011-08-29T15:16:21Z</dcterms:created>
  <dcterms:modified xsi:type="dcterms:W3CDTF">2012-12-18T09:32:04Z</dcterms:modified>
</cp:coreProperties>
</file>