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7" r:id="rId7"/>
    <p:sldId id="262" r:id="rId8"/>
    <p:sldId id="263" r:id="rId9"/>
    <p:sldId id="268" r:id="rId10"/>
    <p:sldId id="264" r:id="rId11"/>
    <p:sldId id="265" r:id="rId12"/>
    <p:sldId id="266" r:id="rId13"/>
    <p:sldId id="269" r:id="rId1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540" autoAdjust="0"/>
  </p:normalViewPr>
  <p:slideViewPr>
    <p:cSldViewPr>
      <p:cViewPr varScale="1">
        <p:scale>
          <a:sx n="42" d="100"/>
          <a:sy n="42" d="100"/>
        </p:scale>
        <p:origin x="-129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C63292-B57E-43C4-A2B9-F40BFC104FC6}" type="datetimeFigureOut">
              <a:rPr lang="cs-CZ" smtClean="0"/>
              <a:t>18.12.2012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9AB943-29FC-4D57-9E7F-BD09D0DE845F}" type="slidenum">
              <a:rPr lang="cs-CZ" smtClean="0"/>
              <a:t>‹#›</a:t>
            </a:fld>
            <a:endParaRPr lang="cs-CZ"/>
          </a:p>
        </p:txBody>
      </p:sp>
    </p:spTree>
    <p:extLst>
      <p:ext uri="{BB962C8B-B14F-4D97-AF65-F5344CB8AC3E}">
        <p14:creationId xmlns:p14="http://schemas.microsoft.com/office/powerpoint/2010/main" val="3130237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cs.wikipedia.org/wiki/Soubor:Orchestr.pn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hlinkClick r:id="rId3"/>
              </a:rPr>
              <a:t>http://cs.wikipedia.org/wiki/Soubor:Orchestr.png</a:t>
            </a:r>
            <a:endParaRPr lang="cs-CZ" dirty="0"/>
          </a:p>
        </p:txBody>
      </p:sp>
      <p:sp>
        <p:nvSpPr>
          <p:cNvPr id="4" name="Zástupný symbol pro číslo snímku 3"/>
          <p:cNvSpPr>
            <a:spLocks noGrp="1"/>
          </p:cNvSpPr>
          <p:nvPr>
            <p:ph type="sldNum" sz="quarter" idx="10"/>
          </p:nvPr>
        </p:nvSpPr>
        <p:spPr/>
        <p:txBody>
          <a:bodyPr/>
          <a:lstStyle/>
          <a:p>
            <a:fld id="{289AB943-29FC-4D57-9E7F-BD09D0DE845F}" type="slidenum">
              <a:rPr lang="cs-CZ" smtClean="0"/>
              <a:t>3</a:t>
            </a:fld>
            <a:endParaRPr lang="cs-CZ"/>
          </a:p>
        </p:txBody>
      </p:sp>
    </p:spTree>
    <p:extLst>
      <p:ext uri="{BB962C8B-B14F-4D97-AF65-F5344CB8AC3E}">
        <p14:creationId xmlns:p14="http://schemas.microsoft.com/office/powerpoint/2010/main" val="6601191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http://cdn1.ticketsinventory.com/images/last_photos/concert/P/pittsburgh-symphony-orchestra/pittsburgh-symphony-orchestra-tickets-pittsburgh_13034095725728.png</a:t>
            </a:r>
            <a:endParaRPr lang="cs-CZ" dirty="0"/>
          </a:p>
        </p:txBody>
      </p:sp>
      <p:sp>
        <p:nvSpPr>
          <p:cNvPr id="4" name="Zástupný symbol pro číslo snímku 3"/>
          <p:cNvSpPr>
            <a:spLocks noGrp="1"/>
          </p:cNvSpPr>
          <p:nvPr>
            <p:ph type="sldNum" sz="quarter" idx="10"/>
          </p:nvPr>
        </p:nvSpPr>
        <p:spPr/>
        <p:txBody>
          <a:bodyPr/>
          <a:lstStyle/>
          <a:p>
            <a:fld id="{289AB943-29FC-4D57-9E7F-BD09D0DE845F}" type="slidenum">
              <a:rPr lang="cs-CZ" smtClean="0"/>
              <a:t>4</a:t>
            </a:fld>
            <a:endParaRPr lang="cs-CZ"/>
          </a:p>
        </p:txBody>
      </p:sp>
    </p:spTree>
    <p:extLst>
      <p:ext uri="{BB962C8B-B14F-4D97-AF65-F5344CB8AC3E}">
        <p14:creationId xmlns:p14="http://schemas.microsoft.com/office/powerpoint/2010/main" val="2960787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http://img.cz.prg.cmestatic.com/media/images/750x750/Sep2010/678505.jpg?d41d</a:t>
            </a:r>
            <a:endParaRPr lang="cs-CZ" dirty="0"/>
          </a:p>
        </p:txBody>
      </p:sp>
      <p:sp>
        <p:nvSpPr>
          <p:cNvPr id="4" name="Zástupný symbol pro číslo snímku 3"/>
          <p:cNvSpPr>
            <a:spLocks noGrp="1"/>
          </p:cNvSpPr>
          <p:nvPr>
            <p:ph type="sldNum" sz="quarter" idx="10"/>
          </p:nvPr>
        </p:nvSpPr>
        <p:spPr/>
        <p:txBody>
          <a:bodyPr/>
          <a:lstStyle/>
          <a:p>
            <a:fld id="{289AB943-29FC-4D57-9E7F-BD09D0DE845F}" type="slidenum">
              <a:rPr lang="cs-CZ" smtClean="0"/>
              <a:t>9</a:t>
            </a:fld>
            <a:endParaRPr lang="cs-CZ"/>
          </a:p>
        </p:txBody>
      </p:sp>
    </p:spTree>
    <p:extLst>
      <p:ext uri="{BB962C8B-B14F-4D97-AF65-F5344CB8AC3E}">
        <p14:creationId xmlns:p14="http://schemas.microsoft.com/office/powerpoint/2010/main" val="1234278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289AB943-29FC-4D57-9E7F-BD09D0DE845F}" type="slidenum">
              <a:rPr lang="cs-CZ" smtClean="0"/>
              <a:t>11</a:t>
            </a:fld>
            <a:endParaRPr lang="cs-CZ"/>
          </a:p>
        </p:txBody>
      </p:sp>
    </p:spTree>
    <p:extLst>
      <p:ext uri="{BB962C8B-B14F-4D97-AF65-F5344CB8AC3E}">
        <p14:creationId xmlns:p14="http://schemas.microsoft.com/office/powerpoint/2010/main" val="2469820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6"/>
            <a:ext cx="5637011"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76D4CCD2-0D47-44AD-8371-F0B47CCD36A2}" type="datetimeFigureOut">
              <a:rPr lang="cs-CZ" smtClean="0"/>
              <a:t>18.12.2012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F3E4E2A-65A5-46FF-8095-D87D75AC8D57}" type="slidenum">
              <a:rPr lang="cs-CZ" smtClean="0"/>
              <a:t>‹#›</a:t>
            </a:fld>
            <a:endParaRPr lang="cs-CZ"/>
          </a:p>
        </p:txBody>
      </p:sp>
      <p:sp>
        <p:nvSpPr>
          <p:cNvPr id="2" name="Title 1"/>
          <p:cNvSpPr>
            <a:spLocks noGrp="1"/>
          </p:cNvSpPr>
          <p:nvPr>
            <p:ph type="ctrTitle"/>
          </p:nvPr>
        </p:nvSpPr>
        <p:spPr>
          <a:xfrm>
            <a:off x="817582" y="3132291"/>
            <a:ext cx="7175351" cy="1793167"/>
          </a:xfrm>
          <a:effectLst/>
        </p:spPr>
        <p:txBody>
          <a:bodyPr>
            <a:noAutofit/>
          </a:bodyPr>
          <a:lstStyle>
            <a:lvl1pPr marL="640080" indent="-457200" algn="l">
              <a:defRPr sz="5400"/>
            </a:lvl1p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76D4CCD2-0D47-44AD-8371-F0B47CCD36A2}" type="datetimeFigureOut">
              <a:rPr lang="cs-CZ" smtClean="0"/>
              <a:t>18.12.2012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F3E4E2A-65A5-46FF-8095-D87D75AC8D5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9" y="376517"/>
            <a:ext cx="2057400" cy="5238339"/>
          </a:xfrm>
          <a:effectLst/>
        </p:spPr>
        <p:txBody>
          <a:bodyPr vert="eaVert"/>
          <a:lstStyle>
            <a:lvl1pPr algn="l">
              <a:defRPr/>
            </a:lvl1pPr>
          </a:lstStyle>
          <a:p>
            <a:r>
              <a:rPr lang="cs-CZ" smtClean="0"/>
              <a:t>Kliknutím lze upravit styl.</a:t>
            </a:r>
            <a:endParaRPr lang="en-US"/>
          </a:p>
        </p:txBody>
      </p:sp>
      <p:sp>
        <p:nvSpPr>
          <p:cNvPr id="3" name="Vertical Text Placeholder 2"/>
          <p:cNvSpPr>
            <a:spLocks noGrp="1"/>
          </p:cNvSpPr>
          <p:nvPr>
            <p:ph type="body" orient="vert" idx="1"/>
          </p:nvPr>
        </p:nvSpPr>
        <p:spPr>
          <a:xfrm>
            <a:off x="3324114" y="731520"/>
            <a:ext cx="4829287" cy="489472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76D4CCD2-0D47-44AD-8371-F0B47CCD36A2}" type="datetimeFigureOut">
              <a:rPr lang="cs-CZ" smtClean="0"/>
              <a:t>18.12.2012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F3E4E2A-65A5-46FF-8095-D87D75AC8D5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6D4CCD2-0D47-44AD-8371-F0B47CCD36A2}" type="datetimeFigureOut">
              <a:rPr lang="cs-CZ" smtClean="0"/>
              <a:t>18.12.2012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F3E4E2A-65A5-46FF-8095-D87D75AC8D57}"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7" cy="2423346"/>
          </a:xfrm>
          <a:effectLst/>
        </p:spPr>
        <p:txBody>
          <a:bodyPr anchor="b"/>
          <a:lstStyle>
            <a:lvl1pPr algn="r">
              <a:defRPr sz="4600" b="1"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2022438" y="4607512"/>
            <a:ext cx="5970495"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76D4CCD2-0D47-44AD-8371-F0B47CCD36A2}" type="datetimeFigureOut">
              <a:rPr lang="cs-CZ" smtClean="0"/>
              <a:t>18.12.2012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F3E4E2A-65A5-46FF-8095-D87D75AC8D5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6D4CCD2-0D47-44AD-8371-F0B47CCD36A2}" type="datetimeFigureOut">
              <a:rPr lang="cs-CZ" smtClean="0"/>
              <a:t>18.12.2012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F3E4E2A-65A5-46FF-8095-D87D75AC8D57}" type="slidenum">
              <a:rPr lang="cs-CZ" smtClean="0"/>
              <a:t>‹#›</a:t>
            </a:fld>
            <a:endParaRPr lang="cs-CZ"/>
          </a:p>
        </p:txBody>
      </p:sp>
      <p:sp>
        <p:nvSpPr>
          <p:cNvPr id="8" name="Title 7"/>
          <p:cNvSpPr>
            <a:spLocks noGrp="1"/>
          </p:cNvSpPr>
          <p:nvPr>
            <p:ph type="title"/>
          </p:nvPr>
        </p:nvSpPr>
        <p:spPr/>
        <p:txBody>
          <a:bodyPr/>
          <a:lstStyle/>
          <a:p>
            <a:r>
              <a:rPr lang="cs-CZ" smtClean="0"/>
              <a:t>Kliknutím lze upravit styl.</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7303"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cs-CZ" smtClean="0"/>
              <a:t>Kliknutím lze upravit styly předlohy textu.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76D4CCD2-0D47-44AD-8371-F0B47CCD36A2}" type="datetimeFigureOut">
              <a:rPr lang="cs-CZ" smtClean="0"/>
              <a:t>18.12.2012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F3E4E2A-65A5-46FF-8095-D87D75AC8D57}" type="slidenum">
              <a:rPr lang="cs-CZ" smtClean="0"/>
              <a:t>‹#›</a:t>
            </a:fld>
            <a:endParaRPr lang="cs-CZ"/>
          </a:p>
        </p:txBody>
      </p:sp>
      <p:sp>
        <p:nvSpPr>
          <p:cNvPr id="10" name="Title 9"/>
          <p:cNvSpPr>
            <a:spLocks noGrp="1"/>
          </p:cNvSpPr>
          <p:nvPr>
            <p:ph type="title"/>
          </p:nvPr>
        </p:nvSpPr>
        <p:spPr/>
        <p:txBody>
          <a:body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76D4CCD2-0D47-44AD-8371-F0B47CCD36A2}" type="datetimeFigureOut">
              <a:rPr lang="cs-CZ" smtClean="0"/>
              <a:t>18.12.2012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F3E4E2A-65A5-46FF-8095-D87D75AC8D5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D4CCD2-0D47-44AD-8371-F0B47CCD36A2}" type="datetimeFigureOut">
              <a:rPr lang="cs-CZ" smtClean="0"/>
              <a:t>18.12.2012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F3E4E2A-65A5-46FF-8095-D87D75AC8D5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096" y="2209801"/>
            <a:ext cx="3636085" cy="1258493"/>
          </a:xfrm>
          <a:effectLst/>
        </p:spPr>
        <p:txBody>
          <a:bodyPr anchor="b">
            <a:noAutofit/>
          </a:bodyPr>
          <a:lstStyle>
            <a:lvl1pPr marL="228600" indent="-228600" algn="l">
              <a:defRPr sz="2800" b="1">
                <a:effectLst/>
              </a:defRPr>
            </a:lvl1pPr>
          </a:lstStyle>
          <a:p>
            <a:r>
              <a:rPr lang="cs-CZ" smtClean="0"/>
              <a:t>Kliknutím lze upravit styl.</a:t>
            </a:r>
            <a:endParaRPr lang="en-US" dirty="0"/>
          </a:p>
        </p:txBody>
      </p:sp>
      <p:sp>
        <p:nvSpPr>
          <p:cNvPr id="3" name="Content Placeholder 2"/>
          <p:cNvSpPr>
            <a:spLocks noGrp="1"/>
          </p:cNvSpPr>
          <p:nvPr>
            <p:ph idx="1"/>
          </p:nvPr>
        </p:nvSpPr>
        <p:spPr>
          <a:xfrm>
            <a:off x="4593516" y="731521"/>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1075766" y="3497803"/>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6D4CCD2-0D47-44AD-8371-F0B47CCD36A2}" type="datetimeFigureOut">
              <a:rPr lang="cs-CZ" smtClean="0"/>
              <a:t>18.12.2012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F3E4E2A-65A5-46FF-8095-D87D75AC8D57}" type="slidenum">
              <a:rPr lang="cs-CZ" smtClean="0"/>
              <a:t>‹#›</a:t>
            </a:fld>
            <a:endParaRPr lang="cs-CZ"/>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77887" y="1010487"/>
            <a:ext cx="369411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76D4CCD2-0D47-44AD-8371-F0B47CCD36A2}" type="datetimeFigureOut">
              <a:rPr lang="cs-CZ" smtClean="0"/>
              <a:t>18.12.2012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F3E4E2A-65A5-46FF-8095-D87D75AC8D57}" type="slidenum">
              <a:rPr lang="cs-CZ" smtClean="0"/>
              <a:t>‹#›</a:t>
            </a:fld>
            <a:endParaRPr lang="cs-CZ"/>
          </a:p>
        </p:txBody>
      </p:sp>
      <p:sp>
        <p:nvSpPr>
          <p:cNvPr id="2" name="Title 1"/>
          <p:cNvSpPr>
            <a:spLocks noGrp="1"/>
          </p:cNvSpPr>
          <p:nvPr>
            <p:ph type="title"/>
          </p:nvPr>
        </p:nvSpPr>
        <p:spPr>
          <a:xfrm>
            <a:off x="727268" y="4464421"/>
            <a:ext cx="6383539" cy="1143000"/>
          </a:xfrm>
        </p:spPr>
        <p:txBody>
          <a:bodyPr anchor="b">
            <a:noAutofit/>
          </a:bodyPr>
          <a:lstStyle>
            <a:lvl1pPr algn="l">
              <a:defRPr sz="4600" b="1"/>
            </a:lvl1pPr>
          </a:lstStyle>
          <a:p>
            <a:r>
              <a:rPr lang="cs-CZ" smtClean="0"/>
              <a:t>Kliknutím lze upravit styl.</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90" y="4372168"/>
            <a:ext cx="6512511" cy="1143000"/>
          </a:xfrm>
          <a:prstGeom prst="rect">
            <a:avLst/>
          </a:prstGeom>
          <a:effectLst/>
        </p:spPr>
        <p:txBody>
          <a:bodyPr vert="horz" lIns="91440" tIns="45720" rIns="91440" bIns="45720" rtlCol="0" anchor="t" anchorCtr="0">
            <a:noAutofit/>
          </a:bodyPr>
          <a:lstStyle/>
          <a:p>
            <a:r>
              <a:rPr lang="cs-CZ" smtClean="0"/>
              <a:t>Kliknutím lze upravit styl.</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6172200" y="6172201"/>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6D4CCD2-0D47-44AD-8371-F0B47CCD36A2}" type="datetimeFigureOut">
              <a:rPr lang="cs-CZ" smtClean="0"/>
              <a:t>18.12.2012</a:t>
            </a:fld>
            <a:endParaRPr lang="cs-CZ"/>
          </a:p>
        </p:txBody>
      </p:sp>
      <p:sp>
        <p:nvSpPr>
          <p:cNvPr id="5" name="Footer Placeholder 4"/>
          <p:cNvSpPr>
            <a:spLocks noGrp="1"/>
          </p:cNvSpPr>
          <p:nvPr>
            <p:ph type="ftr" sz="quarter" idx="3"/>
          </p:nvPr>
        </p:nvSpPr>
        <p:spPr>
          <a:xfrm>
            <a:off x="457201" y="6172201"/>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cs-CZ"/>
          </a:p>
        </p:txBody>
      </p:sp>
      <p:sp>
        <p:nvSpPr>
          <p:cNvPr id="6" name="Slide Number Placeholder 5"/>
          <p:cNvSpPr>
            <a:spLocks noGrp="1"/>
          </p:cNvSpPr>
          <p:nvPr>
            <p:ph type="sldNum" sz="quarter" idx="4"/>
          </p:nvPr>
        </p:nvSpPr>
        <p:spPr>
          <a:xfrm>
            <a:off x="3810000" y="6172201"/>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F3E4E2A-65A5-46FF-8095-D87D75AC8D57}"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pojihoceskychzamcich.net/piko.jp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Hudební tělesa</a:t>
            </a:r>
            <a:endParaRPr lang="cs-CZ"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1680" y="620688"/>
            <a:ext cx="6081712" cy="14859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5" name="Obdélník 4"/>
          <p:cNvSpPr/>
          <p:nvPr/>
        </p:nvSpPr>
        <p:spPr>
          <a:xfrm>
            <a:off x="2806111" y="5085184"/>
            <a:ext cx="3852850" cy="369332"/>
          </a:xfrm>
          <a:prstGeom prst="rect">
            <a:avLst/>
          </a:prstGeom>
        </p:spPr>
        <p:txBody>
          <a:bodyPr wrap="none">
            <a:spAutoFit/>
          </a:bodyPr>
          <a:lstStyle/>
          <a:p>
            <a:r>
              <a:rPr lang="cs-CZ" dirty="0"/>
              <a:t>VY_32_INOVACE_03_Hudební tělesa</a:t>
            </a:r>
          </a:p>
        </p:txBody>
      </p:sp>
    </p:spTree>
    <p:extLst>
      <p:ext uri="{BB962C8B-B14F-4D97-AF65-F5344CB8AC3E}">
        <p14:creationId xmlns:p14="http://schemas.microsoft.com/office/powerpoint/2010/main" val="19798879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971600" y="764705"/>
            <a:ext cx="7056784" cy="3785652"/>
          </a:xfrm>
          <a:prstGeom prst="rect">
            <a:avLst/>
          </a:prstGeom>
        </p:spPr>
        <p:txBody>
          <a:bodyPr wrap="square">
            <a:spAutoFit/>
          </a:bodyPr>
          <a:lstStyle/>
          <a:p>
            <a:r>
              <a:rPr lang="cs-CZ" sz="2400" dirty="0" smtClean="0">
                <a:solidFill>
                  <a:srgbClr val="FF0000"/>
                </a:solidFill>
              </a:rPr>
              <a:t>Kvinteto</a:t>
            </a:r>
            <a:r>
              <a:rPr lang="cs-CZ" sz="2400" dirty="0" smtClean="0"/>
              <a:t/>
            </a:r>
            <a:br>
              <a:rPr lang="cs-CZ" sz="2400" dirty="0" smtClean="0"/>
            </a:br>
            <a:r>
              <a:rPr lang="cs-CZ" sz="2400" dirty="0" smtClean="0"/>
              <a:t>Patří sem soubory složené z pěti hráčů:</a:t>
            </a:r>
          </a:p>
          <a:p>
            <a:endParaRPr lang="cs-CZ" sz="2400" dirty="0" smtClean="0"/>
          </a:p>
          <a:p>
            <a:r>
              <a:rPr lang="cs-CZ" sz="2400" dirty="0" smtClean="0">
                <a:solidFill>
                  <a:srgbClr val="FF0000"/>
                </a:solidFill>
              </a:rPr>
              <a:t>klavírní kvinteto </a:t>
            </a:r>
            <a:r>
              <a:rPr lang="cs-CZ" sz="2400" dirty="0" smtClean="0"/>
              <a:t>– více možností: </a:t>
            </a:r>
          </a:p>
          <a:p>
            <a:r>
              <a:rPr lang="cs-CZ" sz="2400" dirty="0" smtClean="0"/>
              <a:t>klavír, 2 housle, viola a violoncello</a:t>
            </a:r>
          </a:p>
          <a:p>
            <a:r>
              <a:rPr lang="cs-CZ" sz="2400" dirty="0" smtClean="0"/>
              <a:t>klavír, hoboj, klarinet, fagot a lesní roh</a:t>
            </a:r>
          </a:p>
          <a:p>
            <a:r>
              <a:rPr lang="cs-CZ" sz="2400" dirty="0" smtClean="0">
                <a:solidFill>
                  <a:srgbClr val="FF0000"/>
                </a:solidFill>
              </a:rPr>
              <a:t>smyčcové kvinteto </a:t>
            </a:r>
            <a:r>
              <a:rPr lang="cs-CZ" sz="2400" dirty="0" smtClean="0"/>
              <a:t>– 2 housle, 2 violy a violoncello</a:t>
            </a:r>
          </a:p>
          <a:p>
            <a:r>
              <a:rPr lang="cs-CZ" sz="2400" dirty="0" smtClean="0">
                <a:solidFill>
                  <a:srgbClr val="FF0000"/>
                </a:solidFill>
              </a:rPr>
              <a:t>dechové kvinteto </a:t>
            </a:r>
            <a:r>
              <a:rPr lang="cs-CZ" sz="2400" dirty="0" smtClean="0"/>
              <a:t>– flétna, hoboj, lesní roh, klarinet a fagot</a:t>
            </a:r>
            <a:endParaRPr lang="cs-CZ" sz="2400" dirty="0"/>
          </a:p>
        </p:txBody>
      </p:sp>
    </p:spTree>
    <p:extLst>
      <p:ext uri="{BB962C8B-B14F-4D97-AF65-F5344CB8AC3E}">
        <p14:creationId xmlns:p14="http://schemas.microsoft.com/office/powerpoint/2010/main" val="1852000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115616" y="1052736"/>
            <a:ext cx="7128792" cy="4401205"/>
          </a:xfrm>
          <a:prstGeom prst="rect">
            <a:avLst/>
          </a:prstGeom>
        </p:spPr>
        <p:txBody>
          <a:bodyPr wrap="square">
            <a:spAutoFit/>
          </a:bodyPr>
          <a:lstStyle/>
          <a:p>
            <a:r>
              <a:rPr lang="cs-CZ" sz="2800" dirty="0" smtClean="0"/>
              <a:t> </a:t>
            </a:r>
            <a:r>
              <a:rPr lang="cs-CZ" sz="2800" dirty="0" smtClean="0">
                <a:solidFill>
                  <a:srgbClr val="FF0000"/>
                </a:solidFill>
              </a:rPr>
              <a:t>Další soubory</a:t>
            </a:r>
            <a:r>
              <a:rPr lang="cs-CZ" sz="2800" dirty="0" smtClean="0"/>
              <a:t/>
            </a:r>
            <a:br>
              <a:rPr lang="cs-CZ" sz="2800" dirty="0" smtClean="0"/>
            </a:br>
            <a:r>
              <a:rPr lang="cs-CZ" sz="2800" dirty="0" smtClean="0"/>
              <a:t>Tato hudební tělesa mohou mít rozličné obsazení, přizpůsobující se konkrétní interpretované skladbě. Podle počtu hráčů</a:t>
            </a:r>
            <a:br>
              <a:rPr lang="cs-CZ" sz="2800" dirty="0" smtClean="0"/>
            </a:br>
            <a:r>
              <a:rPr lang="cs-CZ" sz="2800" dirty="0" smtClean="0"/>
              <a:t>se nazývá:</a:t>
            </a:r>
            <a:br>
              <a:rPr lang="cs-CZ" sz="2800" dirty="0" smtClean="0"/>
            </a:br>
            <a:r>
              <a:rPr lang="cs-CZ" sz="2800" dirty="0" smtClean="0">
                <a:solidFill>
                  <a:srgbClr val="FF0000"/>
                </a:solidFill>
              </a:rPr>
              <a:t>sexteto</a:t>
            </a:r>
            <a:r>
              <a:rPr lang="cs-CZ" sz="2800" dirty="0" smtClean="0"/>
              <a:t> – 6 hráčů</a:t>
            </a:r>
          </a:p>
          <a:p>
            <a:r>
              <a:rPr lang="cs-CZ" sz="2800" dirty="0" smtClean="0">
                <a:solidFill>
                  <a:srgbClr val="FF0000"/>
                </a:solidFill>
              </a:rPr>
              <a:t>septeto</a:t>
            </a:r>
            <a:r>
              <a:rPr lang="cs-CZ" sz="2800" dirty="0" smtClean="0"/>
              <a:t> – 7 hráčů</a:t>
            </a:r>
          </a:p>
          <a:p>
            <a:r>
              <a:rPr lang="cs-CZ" sz="2800" dirty="0">
                <a:solidFill>
                  <a:srgbClr val="FF0000"/>
                </a:solidFill>
              </a:rPr>
              <a:t>o</a:t>
            </a:r>
            <a:r>
              <a:rPr lang="cs-CZ" sz="2800" dirty="0" smtClean="0">
                <a:solidFill>
                  <a:srgbClr val="FF0000"/>
                </a:solidFill>
              </a:rPr>
              <a:t>kteto </a:t>
            </a:r>
            <a:r>
              <a:rPr lang="cs-CZ" sz="2800" dirty="0" smtClean="0"/>
              <a:t> – 8 hráčů</a:t>
            </a:r>
          </a:p>
          <a:p>
            <a:r>
              <a:rPr lang="cs-CZ" sz="2800" dirty="0" smtClean="0">
                <a:solidFill>
                  <a:srgbClr val="FF0000"/>
                </a:solidFill>
              </a:rPr>
              <a:t>noneto</a:t>
            </a:r>
            <a:r>
              <a:rPr lang="cs-CZ" sz="2800" dirty="0" smtClean="0"/>
              <a:t>  – 9 hráčů</a:t>
            </a:r>
          </a:p>
          <a:p>
            <a:endParaRPr lang="cs-CZ" sz="2800" dirty="0" smtClean="0"/>
          </a:p>
        </p:txBody>
      </p:sp>
    </p:spTree>
    <p:extLst>
      <p:ext uri="{BB962C8B-B14F-4D97-AF65-F5344CB8AC3E}">
        <p14:creationId xmlns:p14="http://schemas.microsoft.com/office/powerpoint/2010/main" val="20123324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971600" y="787581"/>
            <a:ext cx="6462464" cy="3539430"/>
          </a:xfrm>
          <a:prstGeom prst="rect">
            <a:avLst/>
          </a:prstGeom>
        </p:spPr>
        <p:txBody>
          <a:bodyPr wrap="square">
            <a:spAutoFit/>
          </a:bodyPr>
          <a:lstStyle/>
          <a:p>
            <a:r>
              <a:rPr lang="cs-CZ" sz="2800" dirty="0" smtClean="0">
                <a:solidFill>
                  <a:srgbClr val="FF0000"/>
                </a:solidFill>
                <a:hlinkClick r:id="rId2"/>
              </a:rPr>
              <a:t>Komorní orchestr </a:t>
            </a:r>
            <a:r>
              <a:rPr lang="cs-CZ" sz="2800" dirty="0" smtClean="0">
                <a:hlinkClick r:id="" action="ppaction://noaction"/>
              </a:rPr>
              <a:t/>
            </a:r>
            <a:br>
              <a:rPr lang="cs-CZ" sz="2800" dirty="0" smtClean="0">
                <a:hlinkClick r:id="" action="ppaction://noaction"/>
              </a:rPr>
            </a:br>
            <a:r>
              <a:rPr lang="cs-CZ" sz="2800" dirty="0" smtClean="0"/>
              <a:t>Komorní hudbu mohou hrát i větší komorní orchestry, jedná se fakticky o přechod mezi komorní a orchestrální hudbou, počet členů velkého komorního orchestru bývá různý, v krajním případě může dosahovat až 35 hráčů.</a:t>
            </a:r>
            <a:endParaRPr lang="cs-CZ" sz="2800" dirty="0"/>
          </a:p>
        </p:txBody>
      </p:sp>
    </p:spTree>
    <p:extLst>
      <p:ext uri="{BB962C8B-B14F-4D97-AF65-F5344CB8AC3E}">
        <p14:creationId xmlns:p14="http://schemas.microsoft.com/office/powerpoint/2010/main" val="1013112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195736" y="4293096"/>
            <a:ext cx="4572000" cy="2308324"/>
          </a:xfrm>
          <a:prstGeom prst="rect">
            <a:avLst/>
          </a:prstGeom>
        </p:spPr>
        <p:txBody>
          <a:bodyPr>
            <a:spAutoFit/>
          </a:bodyPr>
          <a:lstStyle/>
          <a:p>
            <a:r>
              <a:rPr lang="cs-CZ" dirty="0"/>
              <a:t>Autor :       Trýzna  Stanislav</a:t>
            </a:r>
            <a:br>
              <a:rPr lang="cs-CZ" dirty="0"/>
            </a:br>
            <a:r>
              <a:rPr lang="cs-CZ" dirty="0"/>
              <a:t>Školní rok </a:t>
            </a:r>
            <a:r>
              <a:rPr lang="cs-CZ"/>
              <a:t>:</a:t>
            </a:r>
            <a:r>
              <a:rPr lang="cs-CZ" smtClean="0"/>
              <a:t>2010/2011</a:t>
            </a:r>
            <a:r>
              <a:rPr lang="cs-CZ" dirty="0"/>
              <a:t/>
            </a:r>
            <a:br>
              <a:rPr lang="cs-CZ" dirty="0"/>
            </a:br>
            <a:r>
              <a:rPr lang="cs-CZ" dirty="0"/>
              <a:t>Určeno pro : devátý ročník</a:t>
            </a:r>
            <a:br>
              <a:rPr lang="cs-CZ" dirty="0"/>
            </a:br>
            <a:r>
              <a:rPr lang="cs-CZ" dirty="0"/>
              <a:t>Předmět: hudební výchova</a:t>
            </a:r>
            <a:br>
              <a:rPr lang="cs-CZ" dirty="0"/>
            </a:br>
            <a:r>
              <a:rPr lang="cs-CZ" dirty="0"/>
              <a:t>Téma : základní orientace v </a:t>
            </a:r>
            <a:r>
              <a:rPr lang="cs-CZ" dirty="0" smtClean="0"/>
              <a:t>hudebních</a:t>
            </a:r>
            <a:br>
              <a:rPr lang="cs-CZ" dirty="0" smtClean="0"/>
            </a:br>
            <a:r>
              <a:rPr lang="cs-CZ" dirty="0" smtClean="0"/>
              <a:t>           tělesech  vážné hudby</a:t>
            </a:r>
            <a:r>
              <a:rPr lang="cs-CZ" dirty="0"/>
              <a:t/>
            </a:r>
            <a:br>
              <a:rPr lang="cs-CZ" dirty="0"/>
            </a:br>
            <a:r>
              <a:rPr lang="cs-CZ" dirty="0"/>
              <a:t>Způsob použití ve výuce:  výuková prezentace</a:t>
            </a:r>
          </a:p>
        </p:txBody>
      </p:sp>
      <p:sp>
        <p:nvSpPr>
          <p:cNvPr id="3" name="TextovéPole 2"/>
          <p:cNvSpPr txBox="1"/>
          <p:nvPr/>
        </p:nvSpPr>
        <p:spPr>
          <a:xfrm>
            <a:off x="1331640" y="620688"/>
            <a:ext cx="6984776" cy="1015663"/>
          </a:xfrm>
          <a:prstGeom prst="rect">
            <a:avLst/>
          </a:prstGeom>
          <a:noFill/>
        </p:spPr>
        <p:txBody>
          <a:bodyPr wrap="square" rtlCol="0">
            <a:spAutoFit/>
          </a:bodyPr>
          <a:lstStyle/>
          <a:p>
            <a:pPr algn="ctr"/>
            <a:r>
              <a:rPr lang="cs-CZ" sz="6000" dirty="0" smtClean="0">
                <a:solidFill>
                  <a:srgbClr val="FF0000"/>
                </a:solidFill>
              </a:rPr>
              <a:t>Konec</a:t>
            </a:r>
            <a:endParaRPr lang="cs-CZ" sz="6000" dirty="0">
              <a:solidFill>
                <a:srgbClr val="FF0000"/>
              </a:solidFill>
            </a:endParaRPr>
          </a:p>
        </p:txBody>
      </p:sp>
    </p:spTree>
    <p:extLst>
      <p:ext uri="{BB962C8B-B14F-4D97-AF65-F5344CB8AC3E}">
        <p14:creationId xmlns:p14="http://schemas.microsoft.com/office/powerpoint/2010/main" val="3075982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sz="half" idx="2"/>
          </p:nvPr>
        </p:nvSpPr>
        <p:spPr>
          <a:xfrm>
            <a:off x="395536" y="980728"/>
            <a:ext cx="6408711" cy="5400600"/>
          </a:xfrm>
        </p:spPr>
        <p:txBody>
          <a:bodyPr>
            <a:normAutofit/>
          </a:bodyPr>
          <a:lstStyle/>
          <a:p>
            <a:r>
              <a:rPr lang="cs-CZ" sz="2000" dirty="0">
                <a:solidFill>
                  <a:srgbClr val="FF0000"/>
                </a:solidFill>
              </a:rPr>
              <a:t>Symfonický (filharmonický) </a:t>
            </a:r>
            <a:r>
              <a:rPr lang="cs-CZ" sz="2000" dirty="0" smtClean="0">
                <a:solidFill>
                  <a:srgbClr val="FF0000"/>
                </a:solidFill>
              </a:rPr>
              <a:t>orchestr </a:t>
            </a:r>
            <a:r>
              <a:rPr lang="cs-CZ" dirty="0" smtClean="0"/>
              <a:t/>
            </a:r>
            <a:br>
              <a:rPr lang="cs-CZ" dirty="0" smtClean="0"/>
            </a:br>
            <a:r>
              <a:rPr lang="cs-CZ" dirty="0" smtClean="0"/>
              <a:t>Největší </a:t>
            </a:r>
            <a:r>
              <a:rPr lang="cs-CZ" dirty="0"/>
              <a:t>počet instrumentalistů (více než sto) sdružuje symfonický orchestr, označovaný často také jako filharmonický (filharmonie). Jednotlivé nástroje jsou v něm zastoupeny vždy větším počtem instrumentalistů, tvořících nástrojové skupiny (sekce). Obsazení orchestru se obvykle uvádí v ustálené posloupnosti, odpovídající pořadí instrumentálních hlasů v partituře.</a:t>
            </a:r>
          </a:p>
          <a:p>
            <a:endParaRPr lang="cs-CZ" dirty="0"/>
          </a:p>
          <a:p>
            <a:r>
              <a:rPr lang="cs-CZ" dirty="0"/>
              <a:t>Dechové dřevěné nástroje: flétny a pikola, hoboje a anglický roh, klarinety, fagoty a kontrafagot</a:t>
            </a:r>
          </a:p>
          <a:p>
            <a:r>
              <a:rPr lang="cs-CZ" dirty="0"/>
              <a:t>Dechové žesťové nástroje: </a:t>
            </a:r>
            <a:r>
              <a:rPr lang="cs-CZ" dirty="0" err="1"/>
              <a:t>horny</a:t>
            </a:r>
            <a:r>
              <a:rPr lang="cs-CZ" dirty="0"/>
              <a:t> (</a:t>
            </a:r>
            <a:r>
              <a:rPr lang="cs-CZ" dirty="0" err="1"/>
              <a:t>corny</a:t>
            </a:r>
            <a:r>
              <a:rPr lang="cs-CZ" dirty="0"/>
              <a:t>), trubky, pozouny, tuba</a:t>
            </a:r>
          </a:p>
          <a:p>
            <a:r>
              <a:rPr lang="cs-CZ" dirty="0"/>
              <a:t>Bicí: kotle, basový buben, malý buben, činely, triangl</a:t>
            </a:r>
          </a:p>
          <a:p>
            <a:r>
              <a:rPr lang="cs-CZ" dirty="0"/>
              <a:t>Harfy</a:t>
            </a:r>
          </a:p>
          <a:p>
            <a:r>
              <a:rPr lang="cs-CZ" dirty="0"/>
              <a:t>Smyčce: první housle, druhé housle, violy, violoncella, kontrabasy</a:t>
            </a:r>
          </a:p>
          <a:p>
            <a:r>
              <a:rPr lang="cs-CZ" dirty="0"/>
              <a:t>Podle potřeb konkrétní partitury mohou k těmto nástrojům přistupovat i další, např. drnkací nebo klávesové (klavír, cembalo, varhany, celesta, xylofon), jazzové (saxofon) atd.</a:t>
            </a:r>
          </a:p>
          <a:p>
            <a:endParaRPr lang="cs-CZ" dirty="0"/>
          </a:p>
          <a:p>
            <a:endParaRPr lang="cs-CZ" dirty="0"/>
          </a:p>
        </p:txBody>
      </p:sp>
    </p:spTree>
    <p:extLst>
      <p:ext uri="{BB962C8B-B14F-4D97-AF65-F5344CB8AC3E}">
        <p14:creationId xmlns:p14="http://schemas.microsoft.com/office/powerpoint/2010/main" val="720403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571500"/>
            <a:ext cx="7620000" cy="571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1408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00" y="0"/>
            <a:ext cx="90652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8722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11560" y="1412776"/>
            <a:ext cx="7776864" cy="3416320"/>
          </a:xfrm>
          <a:prstGeom prst="rect">
            <a:avLst/>
          </a:prstGeom>
        </p:spPr>
        <p:txBody>
          <a:bodyPr wrap="square">
            <a:spAutoFit/>
          </a:bodyPr>
          <a:lstStyle/>
          <a:p>
            <a:r>
              <a:rPr lang="cs-CZ" dirty="0" smtClean="0">
                <a:solidFill>
                  <a:srgbClr val="FF0000"/>
                </a:solidFill>
              </a:rPr>
              <a:t>Komorní hudba </a:t>
            </a:r>
            <a:r>
              <a:rPr lang="cs-CZ" dirty="0" smtClean="0"/>
              <a:t>je klasická hudba určená pro menší počet hudebních nástrojů (nejčastěji 2 až 9). Už její název napovídá, že je vhodná pro hru v menších prostorách. Charakteristická je pro ni také určitá intimita. Ačkoliv se může na první pohled může zdát, že je posluchačsky méně atraktivní než hudba orchestrální, má mnoho příznivců právě díky intimitě hudebního zážitku a bezprostřednějšího kontaktu posluchačů a interpretů. Další pozitivum spočívá v tom, že je dostupná pro hru v domácnostech, ve školách a v amatérských hudebních seskupeních. Počet děl komorní hudby je obrovský a zahrnuje díla různé kvality, od bezcenných </a:t>
            </a:r>
            <a:r>
              <a:rPr lang="cs-CZ" dirty="0" err="1" smtClean="0"/>
              <a:t>salóních</a:t>
            </a:r>
            <a:r>
              <a:rPr lang="cs-CZ" dirty="0" smtClean="0"/>
              <a:t> skladeb až po mistrovská díla patřící do zlatého fondu světové hudby.</a:t>
            </a:r>
          </a:p>
          <a:p>
            <a:endParaRPr lang="cs-CZ" dirty="0"/>
          </a:p>
        </p:txBody>
      </p:sp>
    </p:spTree>
    <p:extLst>
      <p:ext uri="{BB962C8B-B14F-4D97-AF65-F5344CB8AC3E}">
        <p14:creationId xmlns:p14="http://schemas.microsoft.com/office/powerpoint/2010/main" val="2507061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11560" y="474345"/>
            <a:ext cx="8424936" cy="4247317"/>
          </a:xfrm>
          <a:prstGeom prst="rect">
            <a:avLst/>
          </a:prstGeom>
        </p:spPr>
        <p:txBody>
          <a:bodyPr wrap="square">
            <a:spAutoFit/>
          </a:bodyPr>
          <a:lstStyle/>
          <a:p>
            <a:r>
              <a:rPr lang="cs-CZ" dirty="0" smtClean="0">
                <a:solidFill>
                  <a:srgbClr val="FF0000"/>
                </a:solidFill>
              </a:rPr>
              <a:t>Typy komorních souborů :</a:t>
            </a:r>
            <a:br>
              <a:rPr lang="cs-CZ" dirty="0" smtClean="0">
                <a:solidFill>
                  <a:srgbClr val="FF0000"/>
                </a:solidFill>
              </a:rPr>
            </a:br>
            <a:r>
              <a:rPr lang="cs-CZ" dirty="0" smtClean="0">
                <a:solidFill>
                  <a:srgbClr val="FF0000"/>
                </a:solidFill>
              </a:rPr>
              <a:t>  </a:t>
            </a:r>
            <a:r>
              <a:rPr lang="cs-CZ" dirty="0" smtClean="0"/>
              <a:t/>
            </a:r>
            <a:br>
              <a:rPr lang="cs-CZ" dirty="0" smtClean="0"/>
            </a:br>
            <a:r>
              <a:rPr lang="cs-CZ" dirty="0" smtClean="0"/>
              <a:t>V průběhu vývoje hudby vznikala různá komorní seskupení, přičemž některá z nich byla z různých důvodů skladateli  nebo posluchači upřednostňována. Vznikla tak komorní tělesa ustáleného složení, jako například klavírní trio a smyčcové kvarteto. Fantazii skladatelů nejsou fakticky kladeny žádné překážky, takže je možné zkomponovat dílo pro soubor libovolného složení. Toto bylo výrazně prokázáno zejména v průběhu 20. století.</a:t>
            </a:r>
          </a:p>
          <a:p>
            <a:endParaRPr lang="cs-CZ" dirty="0" smtClean="0"/>
          </a:p>
          <a:p>
            <a:r>
              <a:rPr lang="cs-CZ" dirty="0" smtClean="0">
                <a:solidFill>
                  <a:srgbClr val="FF0000"/>
                </a:solidFill>
              </a:rPr>
              <a:t>Duo</a:t>
            </a:r>
            <a:br>
              <a:rPr lang="cs-CZ" dirty="0" smtClean="0">
                <a:solidFill>
                  <a:srgbClr val="FF0000"/>
                </a:solidFill>
              </a:rPr>
            </a:br>
            <a:r>
              <a:rPr lang="cs-CZ" dirty="0" smtClean="0"/>
              <a:t> </a:t>
            </a:r>
            <a:br>
              <a:rPr lang="cs-CZ" dirty="0" smtClean="0"/>
            </a:br>
            <a:r>
              <a:rPr lang="cs-CZ" dirty="0" smtClean="0"/>
              <a:t>Soubor je tvořen dvěma hudebními nástroji, případně nástrojem a zpěvákem. Téměř ve všech případech je jedním z nástrojů doprovodný klavír doplněný o zpěv nebo melodický hudební nástroj, nejčastěji smyčcový nebo dřevěný dechový nástroj.. Pro dua bývají nejčastěji určeny </a:t>
            </a:r>
            <a:r>
              <a:rPr lang="cs-CZ" dirty="0" smtClean="0">
                <a:solidFill>
                  <a:srgbClr val="00B050"/>
                </a:solidFill>
              </a:rPr>
              <a:t>písně a sonáty</a:t>
            </a:r>
            <a:r>
              <a:rPr lang="cs-CZ" dirty="0" smtClean="0"/>
              <a:t>.</a:t>
            </a:r>
            <a:endParaRPr lang="cs-CZ" dirty="0"/>
          </a:p>
        </p:txBody>
      </p:sp>
    </p:spTree>
    <p:extLst>
      <p:ext uri="{BB962C8B-B14F-4D97-AF65-F5344CB8AC3E}">
        <p14:creationId xmlns:p14="http://schemas.microsoft.com/office/powerpoint/2010/main" val="2776011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331640" y="980728"/>
            <a:ext cx="6768752" cy="5262979"/>
          </a:xfrm>
          <a:prstGeom prst="rect">
            <a:avLst/>
          </a:prstGeom>
        </p:spPr>
        <p:txBody>
          <a:bodyPr wrap="square">
            <a:spAutoFit/>
          </a:bodyPr>
          <a:lstStyle/>
          <a:p>
            <a:r>
              <a:rPr lang="cs-CZ" sz="2800" dirty="0" smtClean="0">
                <a:solidFill>
                  <a:srgbClr val="FF0000"/>
                </a:solidFill>
              </a:rPr>
              <a:t>Trio</a:t>
            </a:r>
            <a:r>
              <a:rPr lang="cs-CZ" sz="2800" dirty="0"/>
              <a:t/>
            </a:r>
            <a:br>
              <a:rPr lang="cs-CZ" sz="2800" dirty="0"/>
            </a:br>
            <a:r>
              <a:rPr lang="cs-CZ" sz="2800" dirty="0" smtClean="0"/>
              <a:t>Tvoří jej tři nástroje, ze kterých je jeden téměř vždy klavír. Trio může mít rozmanité složení, některá seskupení jsou však užívána častěji. Patří sem:</a:t>
            </a:r>
          </a:p>
          <a:p>
            <a:endParaRPr lang="cs-CZ" sz="2800" dirty="0" smtClean="0"/>
          </a:p>
          <a:p>
            <a:r>
              <a:rPr lang="cs-CZ" sz="2800" dirty="0" smtClean="0">
                <a:solidFill>
                  <a:srgbClr val="FF0000"/>
                </a:solidFill>
              </a:rPr>
              <a:t>klavírní trio </a:t>
            </a:r>
            <a:r>
              <a:rPr lang="cs-CZ" sz="2800" dirty="0" smtClean="0"/>
              <a:t>– housle, violoncello a klavír</a:t>
            </a:r>
          </a:p>
          <a:p>
            <a:r>
              <a:rPr lang="cs-CZ" sz="2800" dirty="0" smtClean="0">
                <a:solidFill>
                  <a:srgbClr val="FF0000"/>
                </a:solidFill>
              </a:rPr>
              <a:t>smyčcové trio </a:t>
            </a:r>
            <a:r>
              <a:rPr lang="cs-CZ" sz="2800" dirty="0" smtClean="0"/>
              <a:t>– housle, viola a violoncello</a:t>
            </a:r>
          </a:p>
          <a:p>
            <a:r>
              <a:rPr lang="cs-CZ" sz="2800" dirty="0" smtClean="0">
                <a:solidFill>
                  <a:srgbClr val="FF0000"/>
                </a:solidFill>
              </a:rPr>
              <a:t>klarinetové trio </a:t>
            </a:r>
            <a:r>
              <a:rPr lang="cs-CZ" sz="2800" dirty="0" smtClean="0"/>
              <a:t>– klarinet, viola nebo violoncello a klavír</a:t>
            </a:r>
          </a:p>
          <a:p>
            <a:r>
              <a:rPr lang="cs-CZ" sz="2800" dirty="0" smtClean="0">
                <a:solidFill>
                  <a:srgbClr val="FF0000"/>
                </a:solidFill>
              </a:rPr>
              <a:t>hornové trio </a:t>
            </a:r>
            <a:r>
              <a:rPr lang="cs-CZ" sz="2800" dirty="0" smtClean="0"/>
              <a:t>– lesní roh, housle a klavír</a:t>
            </a:r>
            <a:endParaRPr lang="cs-CZ" sz="2800" dirty="0"/>
          </a:p>
        </p:txBody>
      </p:sp>
    </p:spTree>
    <p:extLst>
      <p:ext uri="{BB962C8B-B14F-4D97-AF65-F5344CB8AC3E}">
        <p14:creationId xmlns:p14="http://schemas.microsoft.com/office/powerpoint/2010/main" val="2697664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43608" y="980728"/>
            <a:ext cx="7200800" cy="5262979"/>
          </a:xfrm>
          <a:prstGeom prst="rect">
            <a:avLst/>
          </a:prstGeom>
        </p:spPr>
        <p:txBody>
          <a:bodyPr wrap="square">
            <a:spAutoFit/>
          </a:bodyPr>
          <a:lstStyle/>
          <a:p>
            <a:r>
              <a:rPr lang="cs-CZ" sz="2800" dirty="0" smtClean="0">
                <a:solidFill>
                  <a:srgbClr val="FF0000"/>
                </a:solidFill>
              </a:rPr>
              <a:t>Kvarteto</a:t>
            </a:r>
            <a:r>
              <a:rPr lang="cs-CZ" sz="2800" dirty="0" smtClean="0"/>
              <a:t/>
            </a:r>
            <a:br>
              <a:rPr lang="cs-CZ" sz="2800" dirty="0" smtClean="0"/>
            </a:br>
            <a:r>
              <a:rPr lang="cs-CZ" sz="2800" dirty="0" smtClean="0"/>
              <a:t>Kombinace čtyř nástrojů již umožňuje bohatší práci s harmonií a kontrapunktem i bez přítomnosti klavíru. Patří sem:</a:t>
            </a:r>
          </a:p>
          <a:p>
            <a:endParaRPr lang="cs-CZ" sz="2800" dirty="0" smtClean="0"/>
          </a:p>
          <a:p>
            <a:r>
              <a:rPr lang="cs-CZ" sz="2800" dirty="0" smtClean="0">
                <a:solidFill>
                  <a:srgbClr val="FF0000"/>
                </a:solidFill>
              </a:rPr>
              <a:t>smyčcové kvarteto </a:t>
            </a:r>
            <a:r>
              <a:rPr lang="cs-CZ" sz="2800" dirty="0" smtClean="0"/>
              <a:t>– 2 housle, viola a violoncello</a:t>
            </a:r>
          </a:p>
          <a:p>
            <a:r>
              <a:rPr lang="cs-CZ" sz="2800" dirty="0" smtClean="0">
                <a:solidFill>
                  <a:srgbClr val="FF0000"/>
                </a:solidFill>
              </a:rPr>
              <a:t>klavírní kvarteto </a:t>
            </a:r>
            <a:r>
              <a:rPr lang="cs-CZ" sz="2800" dirty="0" smtClean="0"/>
              <a:t>– housle, viola, violoncello a klavír</a:t>
            </a:r>
          </a:p>
          <a:p>
            <a:r>
              <a:rPr lang="cs-CZ" sz="2800" dirty="0" smtClean="0"/>
              <a:t>Smyčcové kvarteto je nejvýznamnějším tělesem komorní hudby a byla pro něj napsána stěžejní díla repertoáru.</a:t>
            </a:r>
            <a:endParaRPr lang="cs-CZ" sz="2800" dirty="0"/>
          </a:p>
        </p:txBody>
      </p:sp>
    </p:spTree>
    <p:extLst>
      <p:ext uri="{BB962C8B-B14F-4D97-AF65-F5344CB8AC3E}">
        <p14:creationId xmlns:p14="http://schemas.microsoft.com/office/powerpoint/2010/main" val="3294960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1475656" y="332656"/>
            <a:ext cx="6768752" cy="369332"/>
          </a:xfrm>
          <a:prstGeom prst="rect">
            <a:avLst/>
          </a:prstGeom>
          <a:noFill/>
        </p:spPr>
        <p:txBody>
          <a:bodyPr wrap="square" rtlCol="0">
            <a:spAutoFit/>
          </a:bodyPr>
          <a:lstStyle/>
          <a:p>
            <a:r>
              <a:rPr lang="cs-CZ" dirty="0" smtClean="0">
                <a:solidFill>
                  <a:srgbClr val="FF0000"/>
                </a:solidFill>
              </a:rPr>
              <a:t>Smyčcový kvartet</a:t>
            </a:r>
            <a:endParaRPr lang="cs-CZ" dirty="0">
              <a:solidFill>
                <a:srgbClr val="FF0000"/>
              </a:solidFill>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1052736"/>
            <a:ext cx="7316291" cy="5552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370693"/>
      </p:ext>
    </p:extLst>
  </p:cSld>
  <p:clrMapOvr>
    <a:masterClrMapping/>
  </p:clrMapOvr>
</p:sld>
</file>

<file path=ppt/theme/theme1.xml><?xml version="1.0" encoding="utf-8"?>
<a:theme xmlns:a="http://schemas.openxmlformats.org/drawingml/2006/main" name="Aerodynamika">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ka">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ka">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124</TotalTime>
  <Words>162</Words>
  <Application>Microsoft Office PowerPoint</Application>
  <PresentationFormat>Předvádění na obrazovce (4:3)</PresentationFormat>
  <Paragraphs>47</Paragraphs>
  <Slides>13</Slides>
  <Notes>4</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Aerodynamika</vt:lpstr>
      <vt:lpstr>Hudební tělesa</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Hudební tělesa</dc:title>
  <dc:creator>zs skolni</dc:creator>
  <cp:lastModifiedBy>Admin Školní</cp:lastModifiedBy>
  <cp:revision>13</cp:revision>
  <dcterms:created xsi:type="dcterms:W3CDTF">2011-08-30T07:01:29Z</dcterms:created>
  <dcterms:modified xsi:type="dcterms:W3CDTF">2012-12-18T09:32:26Z</dcterms:modified>
</cp:coreProperties>
</file>