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6" r:id="rId2"/>
    <p:sldId id="257" r:id="rId3"/>
    <p:sldId id="265" r:id="rId4"/>
    <p:sldId id="258" r:id="rId5"/>
    <p:sldId id="260" r:id="rId6"/>
    <p:sldId id="273" r:id="rId7"/>
    <p:sldId id="261" r:id="rId8"/>
    <p:sldId id="274" r:id="rId9"/>
    <p:sldId id="262" r:id="rId10"/>
    <p:sldId id="275" r:id="rId11"/>
    <p:sldId id="27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2D24409E-26B3-4DDA-B1A7-4FD41DC54A1B}">
          <p14:sldIdLst>
            <p14:sldId id="256"/>
            <p14:sldId id="257"/>
            <p14:sldId id="265"/>
            <p14:sldId id="258"/>
            <p14:sldId id="260"/>
            <p14:sldId id="273"/>
            <p14:sldId id="261"/>
            <p14:sldId id="274"/>
            <p14:sldId id="262"/>
            <p14:sldId id="275"/>
            <p14:sldId id="2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DAF7C-2D18-40FA-AE8F-F88A81AE1D51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877C7-02D4-46F9-B197-9AA69363D0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470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http://files.musicadolce.cz/200000002-ea5d7eb574/md.jpg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877C7-02D4-46F9-B197-9AA69363D06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211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http://en.wikipedia.org/wiki/File:Johannes%2BOckeghem.png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877C7-02D4-46F9-B197-9AA69363D06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187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E3C0-556D-4978-99A8-4B4B22E44841}" type="datetimeFigureOut">
              <a:rPr lang="cs-CZ" smtClean="0"/>
              <a:pPr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F5A1-F2BF-45AC-8713-8CA6654267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E3C0-556D-4978-99A8-4B4B22E44841}" type="datetimeFigureOut">
              <a:rPr lang="cs-CZ" smtClean="0"/>
              <a:pPr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F5A1-F2BF-45AC-8713-8CA6654267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E3C0-556D-4978-99A8-4B4B22E44841}" type="datetimeFigureOut">
              <a:rPr lang="cs-CZ" smtClean="0"/>
              <a:pPr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F5A1-F2BF-45AC-8713-8CA6654267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E3C0-556D-4978-99A8-4B4B22E44841}" type="datetimeFigureOut">
              <a:rPr lang="cs-CZ" smtClean="0"/>
              <a:pPr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F5A1-F2BF-45AC-8713-8CA6654267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E3C0-556D-4978-99A8-4B4B22E44841}" type="datetimeFigureOut">
              <a:rPr lang="cs-CZ" smtClean="0"/>
              <a:pPr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F5A1-F2BF-45AC-8713-8CA6654267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E3C0-556D-4978-99A8-4B4B22E44841}" type="datetimeFigureOut">
              <a:rPr lang="cs-CZ" smtClean="0"/>
              <a:pPr/>
              <a:t>18.12.2012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F5A1-F2BF-45AC-8713-8CA6654267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E3C0-556D-4978-99A8-4B4B22E44841}" type="datetimeFigureOut">
              <a:rPr lang="cs-CZ" smtClean="0"/>
              <a:pPr/>
              <a:t>18.12.2012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F5A1-F2BF-45AC-8713-8CA6654267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E3C0-556D-4978-99A8-4B4B22E44841}" type="datetimeFigureOut">
              <a:rPr lang="cs-CZ" smtClean="0"/>
              <a:pPr/>
              <a:t>18.12.2012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F5A1-F2BF-45AC-8713-8CA6654267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E3C0-556D-4978-99A8-4B4B22E44841}" type="datetimeFigureOut">
              <a:rPr lang="cs-CZ" smtClean="0"/>
              <a:pPr/>
              <a:t>18.12.2012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F5A1-F2BF-45AC-8713-8CA6654267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E3C0-556D-4978-99A8-4B4B22E44841}" type="datetimeFigureOut">
              <a:rPr lang="cs-CZ" smtClean="0"/>
              <a:pPr/>
              <a:t>18.12.2012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F5A1-F2BF-45AC-8713-8CA6654267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E3C0-556D-4978-99A8-4B4B22E44841}" type="datetimeFigureOut">
              <a:rPr lang="cs-CZ" smtClean="0"/>
              <a:pPr/>
              <a:t>18.12.2012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FF5A1-F2BF-45AC-8713-8CA6654267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9DE3C0-556D-4978-99A8-4B4B22E44841}" type="datetimeFigureOut">
              <a:rPr lang="cs-CZ" smtClean="0"/>
              <a:pPr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D8FF5A1-F2BF-45AC-8713-8CA6654267B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UAgAF4Khm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z/imgres?q=renesan%C4%8Dn%C3%AD+hudba&amp;hl=cs&amp;biw=1308&amp;bih=751&amp;gbv=2&amp;tbm=isch&amp;tbnid=_YHjY8FzO_jlaM:&amp;imgrefurl=http://www.protext.cz/zprava.php?id=10207&amp;docid=29JmqPO9aB4n2M&amp;imgurl=http://i3.cn.cz/1228135568_KLASIKAVIVA.jpg&amp;w=600&amp;h=406&amp;ei=OUDYT-rIBIrXsgaA_fzZDw&amp;zoom=1&amp;iact=rc&amp;dur=265&amp;sig=118180763040748605139&amp;page=1&amp;tbnh=131&amp;tbnw=183&amp;start=0&amp;ndsp=24&amp;ved=1t:429,r:2,s:0,i:77&amp;tx=78&amp;ty=5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Okf_wxIcfQ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youtube.com/watch?v=rpEZlhf_ETw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7200" b="1" u="sng" dirty="0">
                <a:solidFill>
                  <a:srgbClr val="00B050"/>
                </a:solidFill>
                <a:latin typeface="Trebuchet MS" pitchFamily="34" charset="0"/>
              </a:rPr>
              <a:t>Renesanční</a:t>
            </a:r>
            <a:r>
              <a:rPr lang="cs-CZ" sz="7200" b="1" u="sng" dirty="0">
                <a:solidFill>
                  <a:srgbClr val="00B050"/>
                </a:solidFill>
                <a:latin typeface="Kristen ITC" pitchFamily="66" charset="0"/>
              </a:rPr>
              <a:t> </a:t>
            </a:r>
            <a:r>
              <a:rPr lang="cs-CZ" sz="7200" b="1" u="sng" dirty="0">
                <a:solidFill>
                  <a:srgbClr val="00B050"/>
                </a:solidFill>
                <a:latin typeface="Trebuchet MS" pitchFamily="34" charset="0"/>
              </a:rPr>
              <a:t>hudba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04664"/>
            <a:ext cx="6084887" cy="148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699792" y="5733256"/>
            <a:ext cx="4157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VY_32_INOVACE_04_Renesančni hudba</a:t>
            </a:r>
          </a:p>
        </p:txBody>
      </p:sp>
    </p:spTree>
    <p:extLst>
      <p:ext uri="{BB962C8B-B14F-4D97-AF65-F5344CB8AC3E}">
        <p14:creationId xmlns:p14="http://schemas.microsoft.com/office/powerpoint/2010/main" val="68404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7566" y="2564904"/>
            <a:ext cx="3080862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683568" y="548680"/>
            <a:ext cx="35012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Josquin </a:t>
            </a:r>
            <a:r>
              <a:rPr lang="cs-CZ" sz="3600" dirty="0" err="1">
                <a:solidFill>
                  <a:srgbClr val="FF0000"/>
                </a:solidFill>
              </a:rPr>
              <a:t>Desprez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83568" y="119501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  <a:r>
              <a:rPr lang="cs-CZ" sz="2400" dirty="0"/>
              <a:t>1440 – 27. srpna </a:t>
            </a:r>
            <a:r>
              <a:rPr lang="cs-CZ" sz="2400" dirty="0" smtClean="0"/>
              <a:t>1521</a:t>
            </a:r>
            <a:br>
              <a:rPr lang="cs-CZ" sz="2400" dirty="0" smtClean="0"/>
            </a:br>
            <a:r>
              <a:rPr lang="cs-CZ" sz="2400" dirty="0" smtClean="0"/>
              <a:t>byl </a:t>
            </a:r>
            <a:r>
              <a:rPr lang="cs-CZ" sz="2400" dirty="0"/>
              <a:t>franko-vlámský renesanční hudební </a:t>
            </a:r>
            <a:r>
              <a:rPr lang="cs-CZ" sz="2400" dirty="0" smtClean="0"/>
              <a:t>   skladatel</a:t>
            </a:r>
            <a:r>
              <a:rPr lang="cs-CZ" sz="2400" dirty="0"/>
              <a:t>.</a:t>
            </a:r>
          </a:p>
        </p:txBody>
      </p:sp>
      <p:sp>
        <p:nvSpPr>
          <p:cNvPr id="4" name="Tlačítko akce: Zvuk 3">
            <a:hlinkClick r:id="rId3" highlightClick="1"/>
          </p:cNvPr>
          <p:cNvSpPr/>
          <p:nvPr/>
        </p:nvSpPr>
        <p:spPr>
          <a:xfrm>
            <a:off x="1115616" y="3717032"/>
            <a:ext cx="1512168" cy="864096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681057"/>
            <a:ext cx="74168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 smtClean="0">
                <a:solidFill>
                  <a:srgbClr val="FF0000"/>
                </a:solidFill>
              </a:rPr>
              <a:t>Konec</a:t>
            </a:r>
            <a:endParaRPr lang="cs-CZ" sz="6000" dirty="0">
              <a:solidFill>
                <a:srgbClr val="FF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286000" y="2274838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Autor :       Trýzna  Stanislav</a:t>
            </a:r>
            <a:br>
              <a:rPr lang="cs-CZ" dirty="0"/>
            </a:br>
            <a:r>
              <a:rPr lang="cs-CZ" dirty="0"/>
              <a:t>Školní rok </a:t>
            </a:r>
            <a:r>
              <a:rPr lang="cs-CZ"/>
              <a:t>:</a:t>
            </a:r>
            <a:r>
              <a:rPr lang="cs-CZ" smtClean="0"/>
              <a:t>2010/2011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Určeno pro : devátý ročník</a:t>
            </a:r>
            <a:br>
              <a:rPr lang="cs-CZ" dirty="0"/>
            </a:br>
            <a:r>
              <a:rPr lang="cs-CZ" dirty="0"/>
              <a:t>Předmět: hudební výchova</a:t>
            </a:r>
            <a:br>
              <a:rPr lang="cs-CZ" dirty="0"/>
            </a:br>
            <a:r>
              <a:rPr lang="cs-CZ" dirty="0"/>
              <a:t>Téma : základní orientace </a:t>
            </a:r>
            <a:r>
              <a:rPr lang="cs-CZ" dirty="0" smtClean="0"/>
              <a:t>ve vývoji</a:t>
            </a:r>
            <a:br>
              <a:rPr lang="cs-CZ" dirty="0" smtClean="0"/>
            </a:br>
            <a:r>
              <a:rPr lang="cs-CZ" dirty="0" smtClean="0"/>
              <a:t>           renesanční hudby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Způsob použití ve výuce:  výuková </a:t>
            </a:r>
            <a:r>
              <a:rPr lang="cs-CZ" dirty="0" smtClean="0"/>
              <a:t>prezentace</a:t>
            </a:r>
            <a:br>
              <a:rPr lang="cs-CZ" dirty="0" smtClean="0"/>
            </a:br>
            <a:r>
              <a:rPr lang="cs-CZ" dirty="0" smtClean="0"/>
              <a:t>Upozornění : Pro plné využití aplikace </a:t>
            </a:r>
            <a:br>
              <a:rPr lang="cs-CZ" dirty="0" smtClean="0"/>
            </a:br>
            <a:r>
              <a:rPr lang="cs-CZ" dirty="0" smtClean="0"/>
              <a:t>                   musí být PC připojeno </a:t>
            </a:r>
            <a:br>
              <a:rPr lang="cs-CZ" dirty="0" smtClean="0"/>
            </a:br>
            <a:r>
              <a:rPr lang="cs-CZ" dirty="0" smtClean="0"/>
              <a:t>                   k internetu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1853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-1188640" y="260648"/>
            <a:ext cx="9875440" cy="5865515"/>
          </a:xfrm>
        </p:spPr>
        <p:txBody>
          <a:bodyPr>
            <a:normAutofit/>
          </a:bodyPr>
          <a:lstStyle/>
          <a:p>
            <a:pPr lvl="8" algn="just"/>
            <a:r>
              <a:rPr lang="cs-CZ" sz="2800" dirty="0"/>
              <a:t>Období </a:t>
            </a:r>
            <a:r>
              <a:rPr lang="cs-CZ" sz="2800" b="1" dirty="0">
                <a:solidFill>
                  <a:srgbClr val="92D050"/>
                </a:solidFill>
              </a:rPr>
              <a:t>renesance</a:t>
            </a:r>
            <a:r>
              <a:rPr lang="cs-CZ" sz="2800" dirty="0"/>
              <a:t> v evropské hudbě se obvykle klade mezi roky 1430 a 1600. Jedná se samozřejmě pouze o orientační rozdělení. Jako v kultuře obecně, je renesance v hudbě charakteristická obnoveným zájmem o antickou kulturu a ideály a uplatněním těchto myšlenek na současné umění. Pro renesanční hudbu je tak charakteristický velký důraz na libozvučnost, kontrast, soulad, </a:t>
            </a:r>
            <a:r>
              <a:rPr lang="cs-CZ" sz="2800" dirty="0" smtClean="0"/>
              <a:t>řád. Umění </a:t>
            </a:r>
            <a:r>
              <a:rPr lang="cs-CZ" sz="2800" dirty="0"/>
              <a:t>má základ v pozemském světě na rozdíl </a:t>
            </a:r>
            <a:r>
              <a:rPr lang="cs-CZ" sz="2800" dirty="0" smtClean="0"/>
              <a:t>od</a:t>
            </a:r>
            <a:r>
              <a:rPr lang="cs-CZ" sz="2800" dirty="0"/>
              <a:t> gotiky.</a:t>
            </a:r>
          </a:p>
        </p:txBody>
      </p:sp>
    </p:spTree>
    <p:extLst>
      <p:ext uri="{BB962C8B-B14F-4D97-AF65-F5344CB8AC3E}">
        <p14:creationId xmlns:p14="http://schemas.microsoft.com/office/powerpoint/2010/main" val="388722819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renesance.png"/>
          <p:cNvPicPr>
            <a:picLocks noGrp="1" noChangeAspect="1"/>
          </p:cNvPicPr>
          <p:nvPr>
            <p:ph sz="quarter" idx="13"/>
          </p:nvPr>
        </p:nvPicPr>
        <p:blipFill>
          <a:blip r:embed="rId3" cstate="print"/>
          <a:stretch>
            <a:fillRect/>
          </a:stretch>
        </p:blipFill>
        <p:spPr>
          <a:xfrm>
            <a:off x="2123728" y="692696"/>
            <a:ext cx="4803239" cy="5770026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28215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>
                <a:solidFill>
                  <a:srgbClr val="00B050"/>
                </a:solidFill>
              </a:rPr>
              <a:t>S</a:t>
            </a:r>
            <a:r>
              <a:rPr lang="cs-CZ" dirty="0">
                <a:solidFill>
                  <a:srgbClr val="00B050"/>
                </a:solidFill>
              </a:rPr>
              <a:t>polečenské a kulturní základy renesanční hudby</a:t>
            </a:r>
            <a:r>
              <a:rPr lang="cs-CZ" dirty="0">
                <a:latin typeface="Kristen ITC" pitchFamily="66" charset="0"/>
              </a:rPr>
              <a:t/>
            </a:r>
            <a:br>
              <a:rPr lang="cs-CZ" dirty="0">
                <a:latin typeface="Kristen ITC" pitchFamily="66" charset="0"/>
              </a:rPr>
            </a:br>
            <a:endParaRPr lang="cs-CZ" dirty="0">
              <a:latin typeface="Kristen ITC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9552" y="1484784"/>
            <a:ext cx="6400800" cy="5040560"/>
          </a:xfrm>
        </p:spPr>
        <p:txBody>
          <a:bodyPr>
            <a:noAutofit/>
          </a:bodyPr>
          <a:lstStyle/>
          <a:p>
            <a:r>
              <a:rPr lang="cs-CZ" sz="2000" dirty="0" smtClean="0">
                <a:latin typeface="Trebuchet MS" pitchFamily="34" charset="0"/>
              </a:rPr>
              <a:t>Nikdy </a:t>
            </a:r>
            <a:r>
              <a:rPr lang="cs-CZ" sz="2000" dirty="0">
                <a:latin typeface="Trebuchet MS" pitchFamily="34" charset="0"/>
              </a:rPr>
              <a:t>nepřerušená kontinuita antického odkazu na apeninském poloostrově sehrála důležitou roli a renesance se dá vlastně vnímat jako vrchol procesu, který zde probíhal od pádu západořímské říše. Na změně myšlení se podepsala i ekonomická prosperita italských měst, která </a:t>
            </a:r>
            <a:r>
              <a:rPr lang="cs-CZ" sz="2000" dirty="0" smtClean="0">
                <a:latin typeface="Trebuchet MS" pitchFamily="34" charset="0"/>
              </a:rPr>
              <a:t>přinesl nástup </a:t>
            </a:r>
            <a:r>
              <a:rPr lang="cs-CZ" sz="2000" dirty="0">
                <a:latin typeface="Trebuchet MS" pitchFamily="34" charset="0"/>
              </a:rPr>
              <a:t>renesanční hudby byl provázen změnami v myšlení a prostor pro rozkvět kultury i hudby. S prosperitou a blahobytem také přišlo relativní oslabení náboženského dogmatu, který vykresloval pozemský život jako krutý a nemilosrdný a obracel se k nadpřirozenu jako jediné podstatné stránce lidského údělu. Pozemská realita, světskost, získává v renesanci nový a důležitý význam, a stává se tak i základem umění.</a:t>
            </a:r>
          </a:p>
        </p:txBody>
      </p:sp>
      <p:sp>
        <p:nvSpPr>
          <p:cNvPr id="4" name="Veselý obličej 3">
            <a:hlinkClick r:id="rId2"/>
          </p:cNvPr>
          <p:cNvSpPr/>
          <p:nvPr/>
        </p:nvSpPr>
        <p:spPr>
          <a:xfrm>
            <a:off x="7524328" y="2132856"/>
            <a:ext cx="936104" cy="86409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9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15616" y="764704"/>
            <a:ext cx="7344816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latin typeface="Trebuchet MS" pitchFamily="34" charset="0"/>
              </a:rPr>
              <a:t>Hudba renesance se obvykle rozděluje do tří generací, rozdílných svým přístupem i přínosem, který hudbě přinesly</a:t>
            </a:r>
            <a:r>
              <a:rPr lang="cs-CZ" sz="2800" dirty="0" smtClean="0">
                <a:latin typeface="Trebuchet MS" pitchFamily="34" charset="0"/>
              </a:rPr>
              <a:t>.</a:t>
            </a:r>
          </a:p>
          <a:p>
            <a:pPr marL="0" indent="0">
              <a:buNone/>
            </a:pPr>
            <a:r>
              <a:rPr lang="cs-CZ" sz="2800" dirty="0" smtClean="0">
                <a:latin typeface="Trebuchet MS" pitchFamily="34" charset="0"/>
              </a:rPr>
              <a:t>°</a:t>
            </a:r>
            <a:r>
              <a:rPr lang="cs-CZ" sz="2800" dirty="0" smtClean="0">
                <a:solidFill>
                  <a:srgbClr val="92D050"/>
                </a:solidFill>
                <a:latin typeface="Trebuchet MS" pitchFamily="34" charset="0"/>
              </a:rPr>
              <a:t>První generace-</a:t>
            </a:r>
            <a:r>
              <a:rPr lang="cs-CZ" sz="2800" dirty="0">
                <a:latin typeface="Trebuchet MS" pitchFamily="34" charset="0"/>
              </a:rPr>
              <a:t>První generace ještě tvoří v relativní návaznosti na předchozí období </a:t>
            </a:r>
            <a:r>
              <a:rPr lang="cs-CZ" sz="2800" dirty="0" smtClean="0">
                <a:latin typeface="Trebuchet MS" pitchFamily="34" charset="0"/>
              </a:rPr>
              <a:t>. </a:t>
            </a:r>
            <a:r>
              <a:rPr lang="cs-CZ" sz="2800" dirty="0">
                <a:latin typeface="Trebuchet MS" pitchFamily="34" charset="0"/>
              </a:rPr>
              <a:t>Častou formou je </a:t>
            </a:r>
            <a:r>
              <a:rPr lang="cs-CZ" sz="2800" dirty="0" err="1" smtClean="0">
                <a:latin typeface="Trebuchet MS" pitchFamily="34" charset="0"/>
              </a:rPr>
              <a:t>izoritmické</a:t>
            </a:r>
            <a:r>
              <a:rPr lang="cs-CZ" sz="2800" dirty="0" smtClean="0">
                <a:latin typeface="Trebuchet MS" pitchFamily="34" charset="0"/>
              </a:rPr>
              <a:t> </a:t>
            </a:r>
            <a:r>
              <a:rPr lang="cs-CZ" sz="2800" dirty="0">
                <a:latin typeface="Trebuchet MS" pitchFamily="34" charset="0"/>
              </a:rPr>
              <a:t> </a:t>
            </a:r>
            <a:r>
              <a:rPr lang="cs-CZ" sz="2800" dirty="0" err="1" smtClean="0">
                <a:latin typeface="Trebuchet MS" pitchFamily="34" charset="0"/>
              </a:rPr>
              <a:t>modeto</a:t>
            </a:r>
            <a:r>
              <a:rPr lang="cs-CZ" sz="2800" dirty="0">
                <a:latin typeface="Trebuchet MS" pitchFamily="34" charset="0"/>
              </a:rPr>
              <a:t>. V tomto období dochází k rozvoji </a:t>
            </a:r>
            <a:r>
              <a:rPr lang="cs-CZ" sz="2800" dirty="0" smtClean="0">
                <a:latin typeface="Trebuchet MS" pitchFamily="34" charset="0"/>
              </a:rPr>
              <a:t>mše</a:t>
            </a:r>
            <a:r>
              <a:rPr lang="cs-CZ" sz="2800" dirty="0">
                <a:latin typeface="Trebuchet MS" pitchFamily="34" charset="0"/>
              </a:rPr>
              <a:t> </a:t>
            </a:r>
            <a:r>
              <a:rPr lang="cs-CZ" sz="2800" dirty="0" smtClean="0">
                <a:latin typeface="Trebuchet MS" pitchFamily="34" charset="0"/>
              </a:rPr>
              <a:t>a </a:t>
            </a:r>
            <a:r>
              <a:rPr lang="cs-CZ" sz="2800" dirty="0" err="1">
                <a:latin typeface="Trebuchet MS" pitchFamily="34" charset="0"/>
              </a:rPr>
              <a:t>chansonu</a:t>
            </a:r>
            <a:r>
              <a:rPr lang="cs-CZ" sz="2800" dirty="0">
                <a:latin typeface="Trebuchet MS" pitchFamily="34" charset="0"/>
              </a:rPr>
              <a:t>. Nejvýznamnější představitel první generace a hlavní zdroj většiny inovací byl </a:t>
            </a:r>
            <a:r>
              <a:rPr lang="cs-CZ" sz="2800" dirty="0">
                <a:solidFill>
                  <a:srgbClr val="FF0000"/>
                </a:solidFill>
                <a:latin typeface="Trebuchet MS" pitchFamily="34" charset="0"/>
                <a:hlinkClick r:id="rId2" action="ppaction://hlinksldjump"/>
              </a:rPr>
              <a:t>Guillaume </a:t>
            </a:r>
            <a:r>
              <a:rPr lang="cs-CZ" sz="2800" dirty="0" err="1">
                <a:solidFill>
                  <a:srgbClr val="FF0000"/>
                </a:solidFill>
                <a:latin typeface="Trebuchet MS" pitchFamily="34" charset="0"/>
                <a:hlinkClick r:id="rId2" action="ppaction://hlinksldjump"/>
              </a:rPr>
              <a:t>Dufay</a:t>
            </a:r>
            <a:r>
              <a:rPr lang="cs-CZ" sz="2800" dirty="0">
                <a:solidFill>
                  <a:srgbClr val="FF0000"/>
                </a:solidFill>
                <a:latin typeface="Trebuchet MS" pitchFamily="34" charset="0"/>
                <a:hlinkClick r:id="rId2" action="ppaction://hlinksldjump"/>
              </a:rPr>
              <a:t>.</a:t>
            </a:r>
            <a:endParaRPr lang="cs-CZ" sz="2800" dirty="0" smtClean="0">
              <a:solidFill>
                <a:srgbClr val="FF0000"/>
              </a:solidFill>
              <a:latin typeface="Trebuchet MS" pitchFamily="34" charset="0"/>
            </a:endParaRPr>
          </a:p>
          <a:p>
            <a:pPr marL="0" indent="0">
              <a:buNone/>
            </a:pPr>
            <a:endParaRPr lang="cs-CZ" sz="2800" dirty="0" smtClean="0">
              <a:solidFill>
                <a:srgbClr val="92D05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38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060848"/>
            <a:ext cx="4943053" cy="4410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23528" y="404664"/>
            <a:ext cx="55446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Guillaume Dufay </a:t>
            </a:r>
            <a:r>
              <a:rPr lang="fr-FR" sz="2400" dirty="0"/>
              <a:t>(Du Fay, Du Fayt</a:t>
            </a:r>
            <a:r>
              <a:rPr lang="fr-FR" sz="2400" dirty="0" smtClean="0"/>
              <a:t>)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fr-FR" sz="2400" dirty="0" smtClean="0"/>
              <a:t> (</a:t>
            </a:r>
            <a:r>
              <a:rPr lang="cs-CZ" sz="2400" dirty="0"/>
              <a:t>s</a:t>
            </a:r>
            <a:r>
              <a:rPr lang="cs-CZ" sz="2400" dirty="0" smtClean="0"/>
              <a:t>rpen</a:t>
            </a:r>
            <a:r>
              <a:rPr lang="fr-FR" sz="2400" dirty="0" smtClean="0"/>
              <a:t> 1397–</a:t>
            </a:r>
            <a:r>
              <a:rPr lang="cs-CZ" sz="2400" dirty="0" smtClean="0"/>
              <a:t>  říjen</a:t>
            </a:r>
            <a:r>
              <a:rPr lang="fr-FR" sz="2400" dirty="0" smtClean="0"/>
              <a:t> </a:t>
            </a:r>
            <a:r>
              <a:rPr lang="fr-FR" sz="2400" dirty="0"/>
              <a:t>1474</a:t>
            </a:r>
            <a:r>
              <a:rPr lang="fr-FR" sz="2400" dirty="0" smtClean="0"/>
              <a:t>)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francouzský renesanční skladatel</a:t>
            </a:r>
            <a:endParaRPr lang="cs-CZ" sz="2400" dirty="0"/>
          </a:p>
        </p:txBody>
      </p:sp>
      <p:sp>
        <p:nvSpPr>
          <p:cNvPr id="3" name="Tlačítko akce: Zvuk 2">
            <a:hlinkClick r:id="rId3" highlightClick="1"/>
          </p:cNvPr>
          <p:cNvSpPr/>
          <p:nvPr/>
        </p:nvSpPr>
        <p:spPr>
          <a:xfrm>
            <a:off x="755576" y="2996952"/>
            <a:ext cx="1080120" cy="792088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95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83568" y="332656"/>
            <a:ext cx="7787208" cy="612215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°</a:t>
            </a:r>
            <a:r>
              <a:rPr lang="cs-CZ" sz="2800" dirty="0" smtClean="0">
                <a:solidFill>
                  <a:srgbClr val="92D050"/>
                </a:solidFill>
                <a:latin typeface="Trebuchet MS" pitchFamily="34" charset="0"/>
              </a:rPr>
              <a:t>Druhá generace- </a:t>
            </a:r>
            <a:r>
              <a:rPr lang="cs-CZ" sz="2800" dirty="0"/>
              <a:t>Druhou generaci tvoří vesměs žáci příslušníků generace první. Tito skladatelé rozšiřují renesanční hudbu do celé Evropy, dále rozvíjí kompozici mše, zjednodušují moteto a hojně využívají techniky imitace. V tomto období je to hlavně imitace přísná tedy doslovné opakování určitého motivu v jiném hlase. Za nejvýznamnějšího představitele této generace je </a:t>
            </a:r>
            <a:r>
              <a:rPr lang="cs-CZ" sz="2800" dirty="0" smtClean="0"/>
              <a:t>považován </a:t>
            </a:r>
            <a:r>
              <a:rPr lang="cs-CZ" sz="2800" dirty="0" smtClean="0">
                <a:solidFill>
                  <a:srgbClr val="FF0000"/>
                </a:solidFill>
                <a:hlinkClick r:id="rId2" action="ppaction://hlinksldjump"/>
              </a:rPr>
              <a:t>Johannes </a:t>
            </a:r>
            <a:r>
              <a:rPr lang="cs-CZ" sz="2800" dirty="0" err="1">
                <a:solidFill>
                  <a:srgbClr val="FF0000"/>
                </a:solidFill>
                <a:hlinkClick r:id="rId2" action="ppaction://hlinksldjump"/>
              </a:rPr>
              <a:t>Ockeghem</a:t>
            </a:r>
            <a:r>
              <a:rPr lang="cs-CZ" sz="2800" dirty="0"/>
              <a:t>. </a:t>
            </a:r>
            <a:endParaRPr lang="cs-CZ" sz="2800" dirty="0">
              <a:solidFill>
                <a:srgbClr val="92D050"/>
              </a:solidFill>
              <a:latin typeface="Kristen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913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988840"/>
            <a:ext cx="4480892" cy="3985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43138" y="332656"/>
            <a:ext cx="7414209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Johannes </a:t>
            </a:r>
            <a:r>
              <a:rPr lang="cs-CZ" sz="3600" dirty="0" err="1" smtClean="0">
                <a:solidFill>
                  <a:srgbClr val="FF0000"/>
                </a:solidFill>
              </a:rPr>
              <a:t>Ockeghem</a:t>
            </a:r>
            <a:r>
              <a:rPr lang="cs-CZ" sz="3600" dirty="0" smtClean="0">
                <a:solidFill>
                  <a:srgbClr val="FF0000"/>
                </a:solidFill>
              </a:rPr>
              <a:t/>
            </a:r>
            <a:br>
              <a:rPr lang="cs-CZ" sz="3600" dirty="0" smtClean="0">
                <a:solidFill>
                  <a:srgbClr val="FF0000"/>
                </a:solidFill>
              </a:rPr>
            </a:br>
            <a:r>
              <a:rPr lang="cs-CZ" sz="2800" dirty="0" smtClean="0"/>
              <a:t>1410 – 1497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000" dirty="0" smtClean="0"/>
              <a:t>Byl </a:t>
            </a:r>
            <a:r>
              <a:rPr lang="cs-CZ" sz="2000" dirty="0"/>
              <a:t>nejslavnějším hudebním skladatelem franko-vlámské školy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ve </a:t>
            </a:r>
            <a:r>
              <a:rPr lang="cs-CZ" sz="2000" dirty="0"/>
              <a:t>druhé polovině 15. </a:t>
            </a:r>
            <a:r>
              <a:rPr lang="cs-CZ" sz="2000" dirty="0" smtClean="0"/>
              <a:t>století.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4" name="Tlačítko akce: Zvuk 3">
            <a:hlinkClick r:id="rId4" highlightClick="1"/>
          </p:cNvPr>
          <p:cNvSpPr/>
          <p:nvPr/>
        </p:nvSpPr>
        <p:spPr>
          <a:xfrm>
            <a:off x="683568" y="3140968"/>
            <a:ext cx="1008112" cy="840389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36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507288" cy="6338176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92D050"/>
                </a:solidFill>
                <a:latin typeface="Trebuchet MS" pitchFamily="34" charset="0"/>
              </a:rPr>
              <a:t>Třetí generace-</a:t>
            </a:r>
            <a:r>
              <a:rPr lang="cs-CZ" sz="2800" dirty="0">
                <a:latin typeface="Trebuchet MS" pitchFamily="34" charset="0"/>
              </a:rPr>
              <a:t>Třetí generace představovala vrchol v kompozičních dovednostech a naplnění renesančních uměleckých ideálů a zároveň znamenala i konec renesanční hudby. Dovednost skladatelů dosáhla vysoké úrovně, často tak vysoké, že vznikaly skladby, které sloužily pouze k testování těchto schopností (hádankový kánon) V této generaci převládala v kompozici volná imitace. Za nejvýznamnějšího představitele je považován </a:t>
            </a:r>
            <a:r>
              <a:rPr lang="cs-CZ" sz="2800" dirty="0" smtClean="0">
                <a:solidFill>
                  <a:srgbClr val="FF0000"/>
                </a:solidFill>
                <a:latin typeface="Trebuchet MS" pitchFamily="34" charset="0"/>
                <a:hlinkClick r:id="rId2" action="ppaction://hlinksldjump"/>
              </a:rPr>
              <a:t>Josquin  </a:t>
            </a:r>
            <a:r>
              <a:rPr lang="cs-CZ" sz="2800" dirty="0" err="1">
                <a:solidFill>
                  <a:srgbClr val="FF0000"/>
                </a:solidFill>
                <a:latin typeface="Trebuchet MS" pitchFamily="34" charset="0"/>
                <a:hlinkClick r:id="rId2" action="ppaction://hlinksldjump"/>
              </a:rPr>
              <a:t>Desprez</a:t>
            </a:r>
            <a:r>
              <a:rPr lang="cs-CZ" sz="2800" dirty="0">
                <a:latin typeface="Kristen ITC" pitchFamily="66" charset="0"/>
              </a:rPr>
              <a:t>.</a:t>
            </a:r>
            <a:endParaRPr lang="cs-CZ" sz="2800" dirty="0">
              <a:solidFill>
                <a:srgbClr val="92D050"/>
              </a:solidFill>
              <a:latin typeface="Kristen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4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211</TotalTime>
  <Words>149</Words>
  <Application>Microsoft Office PowerPoint</Application>
  <PresentationFormat>Předvádění na obrazovce (4:3)</PresentationFormat>
  <Paragraphs>19</Paragraphs>
  <Slides>11</Slides>
  <Notes>2</Notes>
  <HiddenSlides>3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Aerodynamika</vt:lpstr>
      <vt:lpstr>Renesanční hudba</vt:lpstr>
      <vt:lpstr>Prezentace aplikace PowerPoint</vt:lpstr>
      <vt:lpstr>Prezentace aplikace PowerPoint</vt:lpstr>
      <vt:lpstr>Společenské a kulturní základy renesanční hudby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Renesanční hudba</dc:title>
  <dc:creator>boxed</dc:creator>
  <cp:lastModifiedBy>Admin Školní</cp:lastModifiedBy>
  <cp:revision>27</cp:revision>
  <dcterms:created xsi:type="dcterms:W3CDTF">2011-02-25T10:02:05Z</dcterms:created>
  <dcterms:modified xsi:type="dcterms:W3CDTF">2012-12-18T09:32:51Z</dcterms:modified>
</cp:coreProperties>
</file>