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B82A-BE5D-4392-B9CF-19D14E3D9A79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5FBE1-609A-40D1-9F1F-CBEE23F4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26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laudio_Monteverdi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Bach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aendel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Vivaldi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FBE1-609A-40D1-9F1F-CBEE23F483F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20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http://cs.wikipedia.org/wiki/Soubor:Claudio_Monteverdi.jpg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FBE1-609A-40D1-9F1F-CBEE23F483F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94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http://cs.wikipedia.org/wiki/Soubor:Bach.jpg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FBE1-609A-40D1-9F1F-CBEE23F483F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02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http://cs.wikipedia.org/wiki/Soubor:Haendel.jpg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FBE1-609A-40D1-9F1F-CBEE23F483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32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http://cs.wikipedia.org/wiki/Soubor:Vivaldi.jpg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FBE1-609A-40D1-9F1F-CBEE23F483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61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3CFC8F-C908-455C-9DB5-DDA71A232C1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D90A2D-9C19-4423-A665-DE8F29E2BD5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CeZZcarSb8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d9EN27Zh_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obanYKEU2s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://www.youtube.com/watch?v=N00XKtROdd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7175351" cy="1793167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Barokní hudba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v Evropě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86000" y="5013176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VY_32_INOVACE_06_Barokní hudba v Evropě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773252"/>
            <a:ext cx="4824536" cy="1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5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7439" y="116632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Barokní hudba </a:t>
            </a:r>
            <a:r>
              <a:rPr lang="cs-CZ" dirty="0" smtClean="0"/>
              <a:t>- </a:t>
            </a:r>
            <a:r>
              <a:rPr lang="cs-CZ" sz="2000" dirty="0" smtClean="0"/>
              <a:t>evropská hudba 17.a 18.stol. Představuje ucelenou slohovou epochu. Na rozdíl  od renesance se vyznačuje </a:t>
            </a:r>
            <a:r>
              <a:rPr lang="cs-CZ" sz="2000" dirty="0" smtClean="0">
                <a:solidFill>
                  <a:srgbClr val="00B050"/>
                </a:solidFill>
              </a:rPr>
              <a:t>vyhraněním</a:t>
            </a:r>
            <a:r>
              <a:rPr lang="cs-CZ" sz="2000" dirty="0" smtClean="0"/>
              <a:t> rozdílu mezi vokální a instrumentální hudbou a konečným prosazením dur - mollového systému. </a:t>
            </a:r>
          </a:p>
          <a:p>
            <a:r>
              <a:rPr lang="cs-CZ" sz="2000" dirty="0" smtClean="0"/>
              <a:t>Baroku  předcházela </a:t>
            </a:r>
            <a:r>
              <a:rPr lang="cs-CZ" sz="2000" dirty="0" smtClean="0">
                <a:solidFill>
                  <a:srgbClr val="00B050"/>
                </a:solidFill>
              </a:rPr>
              <a:t>benátská škola</a:t>
            </a:r>
            <a:r>
              <a:rPr lang="cs-CZ" sz="2000" dirty="0" smtClean="0"/>
              <a:t>, která jako první zdůraznila orchestr.</a:t>
            </a:r>
            <a:br>
              <a:rPr lang="cs-CZ" sz="2000" dirty="0" smtClean="0"/>
            </a:br>
            <a:r>
              <a:rPr lang="cs-CZ" sz="2000" dirty="0" smtClean="0"/>
              <a:t> Hudba s jednou vedoucí melodií a harmonickým doprovodem se vyhranila kolem 1600, jako reakce na předcházející epochu vokální polyfonie).</a:t>
            </a:r>
            <a:br>
              <a:rPr lang="cs-CZ" sz="2000" dirty="0" smtClean="0"/>
            </a:br>
            <a:r>
              <a:rPr lang="cs-CZ" sz="2000" dirty="0" smtClean="0"/>
              <a:t> Tento sloh se uplatnil i v 1.pol.17.stol. v nové podobě kantáty, oratoria, sonáty.</a:t>
            </a:r>
            <a:br>
              <a:rPr lang="cs-CZ" sz="2000" dirty="0" smtClean="0"/>
            </a:br>
            <a:r>
              <a:rPr lang="cs-CZ" sz="2000" dirty="0" smtClean="0"/>
              <a:t> První mistr baroka v Itálii byl </a:t>
            </a:r>
            <a:r>
              <a:rPr lang="cs-CZ" sz="2000" dirty="0" smtClean="0">
                <a:hlinkClick r:id="rId2" action="ppaction://hlinksldjump"/>
              </a:rPr>
              <a:t>Claudio Monteverdi</a:t>
            </a:r>
            <a:r>
              <a:rPr lang="cs-CZ" sz="2000" dirty="0" smtClean="0"/>
              <a:t>. Ten dovedl k dokonalosti zejména </a:t>
            </a:r>
            <a:r>
              <a:rPr lang="cs-CZ" sz="2000" dirty="0" smtClean="0">
                <a:solidFill>
                  <a:srgbClr val="00B050"/>
                </a:solidFill>
              </a:rPr>
              <a:t>operu.</a:t>
            </a:r>
            <a:r>
              <a:rPr lang="cs-CZ" sz="2000" dirty="0" smtClean="0"/>
              <a:t> Ta byla v Itálii té doby velmi oblíbená (benátská opera, neapolská opera). Také ve Francii se těšila oblibě, tam mimo to vznikl </a:t>
            </a:r>
            <a:r>
              <a:rPr lang="cs-CZ" sz="2000" dirty="0" smtClean="0">
                <a:solidFill>
                  <a:srgbClr val="00B050"/>
                </a:solidFill>
              </a:rPr>
              <a:t>balet </a:t>
            </a:r>
            <a:r>
              <a:rPr lang="cs-CZ" sz="2000" dirty="0" smtClean="0"/>
              <a:t>(J.B. </a:t>
            </a:r>
            <a:r>
              <a:rPr lang="cs-CZ" sz="2000" dirty="0" err="1" smtClean="0"/>
              <a:t>Lully</a:t>
            </a:r>
            <a:r>
              <a:rPr lang="cs-CZ" sz="2000" dirty="0" smtClean="0"/>
              <a:t>, J. </a:t>
            </a:r>
            <a:r>
              <a:rPr lang="cs-CZ" sz="2000" dirty="0" err="1" smtClean="0"/>
              <a:t>Ph</a:t>
            </a:r>
            <a:r>
              <a:rPr lang="cs-CZ" sz="2000" dirty="0" smtClean="0"/>
              <a:t>. </a:t>
            </a:r>
            <a:r>
              <a:rPr lang="cs-CZ" sz="2000" dirty="0" err="1" smtClean="0"/>
              <a:t>Rameau</a:t>
            </a:r>
            <a:r>
              <a:rPr lang="cs-CZ" sz="2000" dirty="0" smtClean="0"/>
              <a:t>). Také oratorium značně vzkvétalo v Itálii až ke svému vrcholnému období v Německu (</a:t>
            </a:r>
            <a:r>
              <a:rPr lang="cs-CZ" sz="2000" dirty="0" smtClean="0">
                <a:hlinkClick r:id="rId3" action="ppaction://hlinksldjump"/>
              </a:rPr>
              <a:t>G.F. Händel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4" action="ppaction://hlinksldjump"/>
              </a:rPr>
              <a:t>J.S.Bach)</a:t>
            </a:r>
            <a:r>
              <a:rPr lang="cs-CZ" sz="2000" dirty="0" smtClean="0"/>
              <a:t>. </a:t>
            </a:r>
          </a:p>
          <a:p>
            <a:r>
              <a:rPr lang="cs-CZ" sz="2000" dirty="0" smtClean="0"/>
              <a:t>Významný vývoj ke stavebné semknutosti a velkorysosti prodělaly také instrumentální útvary: sonáta ( </a:t>
            </a:r>
            <a:r>
              <a:rPr lang="cs-CZ" sz="2000" dirty="0" smtClean="0">
                <a:hlinkClick r:id="rId5" action="ppaction://hlinksldjump"/>
              </a:rPr>
              <a:t>Antonio </a:t>
            </a:r>
            <a:r>
              <a:rPr lang="cs-CZ" sz="2000" dirty="0" err="1" smtClean="0">
                <a:hlinkClick r:id="rId5" action="ppaction://hlinksldjump"/>
              </a:rPr>
              <a:t>Vivaldi</a:t>
            </a:r>
            <a:r>
              <a:rPr lang="cs-CZ" sz="2000" dirty="0" smtClean="0"/>
              <a:t>) concerto grosso, sólový koncert.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81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88640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Současně s monodií se vyvíjela i instrumentální polyfonie.</a:t>
            </a:r>
            <a:br>
              <a:rPr lang="cs-CZ" sz="2800" dirty="0" smtClean="0"/>
            </a:br>
            <a:r>
              <a:rPr lang="cs-CZ" sz="2800" dirty="0" smtClean="0"/>
              <a:t>Nejmonumentálnější skladby jsou od autorů J. S. Bacha a G.F. Händela. </a:t>
            </a:r>
            <a:br>
              <a:rPr lang="cs-CZ" sz="2800" dirty="0" smtClean="0"/>
            </a:br>
            <a:r>
              <a:rPr lang="cs-CZ" sz="2800" dirty="0" smtClean="0"/>
              <a:t>Značnou důležitost měla i tokáta (pro klávesové nástroje) a na základě společenských tanců se vyvinula suita.</a:t>
            </a:r>
          </a:p>
          <a:p>
            <a:endParaRPr lang="cs-CZ" sz="2800" dirty="0" smtClean="0"/>
          </a:p>
          <a:p>
            <a:r>
              <a:rPr lang="cs-CZ" sz="2800" dirty="0" smtClean="0"/>
              <a:t>V období baroka se také dále rozvíjí hudební nástroje. Většina dnes užívaných nástrojů je zdokonalena. Přineslo to rozšíření výrazových schopností hudby 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64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417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Claudio Monteverdi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692696"/>
            <a:ext cx="88569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2000" dirty="0" smtClean="0"/>
              <a:t>pokřtěn 15. května 1567 v Cremoně, 29. listopadu 1643 v Benátkách</a:t>
            </a:r>
            <a:br>
              <a:rPr lang="cs-CZ" sz="2000" dirty="0" smtClean="0"/>
            </a:br>
            <a:r>
              <a:rPr lang="cs-CZ" sz="2000" dirty="0" smtClean="0"/>
              <a:t> byl italský hudební skladatel, jeden z nejvýznamnějších komponistů své doby.</a:t>
            </a:r>
            <a:r>
              <a:rPr lang="cs-CZ" sz="2000" dirty="0"/>
              <a:t> Monteverdi svými hudebními inovacemi významně přispěl ke zrodu barokního stylu.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50" y="2348880"/>
            <a:ext cx="3643429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lačítko akce: Zvuk 3">
            <a:hlinkClick r:id="rId4" highlightClick="1"/>
          </p:cNvPr>
          <p:cNvSpPr/>
          <p:nvPr/>
        </p:nvSpPr>
        <p:spPr>
          <a:xfrm>
            <a:off x="2843808" y="3429000"/>
            <a:ext cx="1152128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Zpět nebo Předchozí 4">
            <a:hlinkClick r:id="rId5" action="ppaction://hlinksldjump" highlightClick="1"/>
          </p:cNvPr>
          <p:cNvSpPr/>
          <p:nvPr/>
        </p:nvSpPr>
        <p:spPr>
          <a:xfrm>
            <a:off x="2843808" y="4797152"/>
            <a:ext cx="1152128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3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88640"/>
            <a:ext cx="8964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Johann Sebastian Bach 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dirty="0" smtClean="0"/>
              <a:t>(21. března 1685 </a:t>
            </a:r>
            <a:r>
              <a:rPr lang="cs-CZ" dirty="0" err="1" smtClean="0"/>
              <a:t>Eisenach</a:t>
            </a:r>
            <a:r>
              <a:rPr lang="cs-CZ" dirty="0" smtClean="0"/>
              <a:t> – 28. července 1750 Lipsko) </a:t>
            </a:r>
            <a:br>
              <a:rPr lang="cs-CZ" dirty="0" smtClean="0"/>
            </a:br>
            <a:r>
              <a:rPr lang="cs-CZ" dirty="0" smtClean="0"/>
              <a:t>byl německý hudební skladatel a virtuóz hry na klávesové nástroje, považovaný za jednoho z největších hudebních géniů všech dob a završitele barokního hudebního stylu.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700808"/>
            <a:ext cx="42005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lačítko akce: Zvuk 3">
            <a:hlinkClick r:id="rId4" highlightClick="1"/>
          </p:cNvPr>
          <p:cNvSpPr/>
          <p:nvPr/>
        </p:nvSpPr>
        <p:spPr>
          <a:xfrm>
            <a:off x="1907704" y="2852936"/>
            <a:ext cx="1800200" cy="9361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Zpět nebo Předchozí 4">
            <a:hlinkClick r:id="rId5" action="ppaction://hlinksldjump" highlightClick="1"/>
          </p:cNvPr>
          <p:cNvSpPr/>
          <p:nvPr/>
        </p:nvSpPr>
        <p:spPr>
          <a:xfrm>
            <a:off x="1907704" y="4653136"/>
            <a:ext cx="1728192" cy="10081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9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Georg Friedrich Händel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23. února 1685 Halle – 14. dubna 1759 Londýn</a:t>
            </a:r>
            <a:br>
              <a:rPr lang="cs-CZ" dirty="0" smtClean="0"/>
            </a:br>
            <a:r>
              <a:rPr lang="cs-CZ" dirty="0" smtClean="0"/>
              <a:t> byl německý hudební skladatel.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35492"/>
            <a:ext cx="3921795" cy="491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1763688" y="2492896"/>
            <a:ext cx="1512168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1763688" y="4437112"/>
            <a:ext cx="1512168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6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Antonio </a:t>
            </a:r>
            <a:r>
              <a:rPr lang="cs-CZ" sz="3200" dirty="0" err="1" smtClean="0">
                <a:solidFill>
                  <a:srgbClr val="FF0000"/>
                </a:solidFill>
              </a:rPr>
              <a:t>Lucio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Vivaldi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(4. března 1678 Benátky – 28. července 1741 Vídeň)</a:t>
            </a:r>
            <a:br>
              <a:rPr lang="cs-CZ" sz="2000" dirty="0" smtClean="0"/>
            </a:br>
            <a:r>
              <a:rPr lang="cs-CZ" sz="2000" dirty="0" smtClean="0"/>
              <a:t>byl italský kněz, barokní hudební skladatel a houslový virtuos. </a:t>
            </a:r>
            <a:br>
              <a:rPr lang="cs-CZ" sz="2000" dirty="0" smtClean="0"/>
            </a:br>
            <a:r>
              <a:rPr lang="cs-CZ" sz="2000" dirty="0" smtClean="0"/>
              <a:t>Jeho nejznámějším dílem je soubor čtyř houslových koncertů nazvaný Čtvero ročních dob.</a:t>
            </a: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01" y="1772816"/>
            <a:ext cx="4139952" cy="493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1979712" y="2780928"/>
            <a:ext cx="1440160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1979712" y="4242767"/>
            <a:ext cx="1440160" cy="84241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4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528949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95736" y="306896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Autor :       Trýzna  Stanislav</a:t>
            </a:r>
            <a:br>
              <a:rPr lang="cs-CZ" dirty="0"/>
            </a:br>
            <a:r>
              <a:rPr lang="cs-CZ" dirty="0"/>
              <a:t>Školní rok </a:t>
            </a:r>
            <a:r>
              <a:rPr lang="cs-CZ"/>
              <a:t>:</a:t>
            </a:r>
            <a:r>
              <a:rPr lang="cs-CZ" smtClean="0"/>
              <a:t>2010/2011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Určeno pro : devátý ročník</a:t>
            </a:r>
            <a:br>
              <a:rPr lang="cs-CZ" dirty="0"/>
            </a:br>
            <a:r>
              <a:rPr lang="cs-CZ" dirty="0"/>
              <a:t>Předmět: hudební výchova</a:t>
            </a:r>
            <a:br>
              <a:rPr lang="cs-CZ" dirty="0"/>
            </a:br>
            <a:r>
              <a:rPr lang="cs-CZ" dirty="0"/>
              <a:t>Téma : základní orientace ve vývoji</a:t>
            </a:r>
            <a:br>
              <a:rPr lang="cs-CZ" dirty="0"/>
            </a:br>
            <a:r>
              <a:rPr lang="cs-CZ" dirty="0" smtClean="0"/>
              <a:t>            barokní hudby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Způsob použití ve výuce:  výuková prezentace</a:t>
            </a:r>
            <a:br>
              <a:rPr lang="cs-CZ" dirty="0"/>
            </a:br>
            <a:r>
              <a:rPr lang="cs-CZ" dirty="0"/>
              <a:t>Upozornění : Pro plné využití aplikace </a:t>
            </a:r>
            <a:br>
              <a:rPr lang="cs-CZ" dirty="0"/>
            </a:br>
            <a:r>
              <a:rPr lang="cs-CZ" dirty="0"/>
              <a:t>                   musí být PC připojeno </a:t>
            </a:r>
            <a:br>
              <a:rPr lang="cs-CZ" dirty="0"/>
            </a:br>
            <a:r>
              <a:rPr lang="cs-CZ" dirty="0"/>
              <a:t>                   k internetu </a:t>
            </a:r>
          </a:p>
        </p:txBody>
      </p:sp>
    </p:spTree>
    <p:extLst>
      <p:ext uri="{BB962C8B-B14F-4D97-AF65-F5344CB8AC3E}">
        <p14:creationId xmlns:p14="http://schemas.microsoft.com/office/powerpoint/2010/main" val="22282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</TotalTime>
  <Words>93</Words>
  <Application>Microsoft Office PowerPoint</Application>
  <PresentationFormat>Předvádění na obrazovce (4:3)</PresentationFormat>
  <Paragraphs>24</Paragraphs>
  <Slides>8</Slides>
  <Notes>5</Notes>
  <HiddenSlides>4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Aerodynamika</vt:lpstr>
      <vt:lpstr>Barokní hudba  v Evropě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Barokní hudba  v Evropě</dc:title>
  <dc:creator>zs skolni</dc:creator>
  <cp:lastModifiedBy>Admin Školní</cp:lastModifiedBy>
  <cp:revision>14</cp:revision>
  <dcterms:created xsi:type="dcterms:W3CDTF">2012-06-14T06:30:12Z</dcterms:created>
  <dcterms:modified xsi:type="dcterms:W3CDTF">2012-12-18T09:36:08Z</dcterms:modified>
</cp:coreProperties>
</file>