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9" r:id="rId3"/>
    <p:sldId id="260" r:id="rId4"/>
    <p:sldId id="262" r:id="rId5"/>
    <p:sldId id="261" r:id="rId6"/>
    <p:sldId id="267" r:id="rId7"/>
    <p:sldId id="268" r:id="rId8"/>
    <p:sldId id="269" r:id="rId9"/>
    <p:sldId id="270" r:id="rId10"/>
    <p:sldId id="263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66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DD1EB-5F8E-4821-8A6E-37EECDAAE6CB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0B84D-0C93-46FD-8911-AA10EDF45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39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imgres?q=bohuslav+mat%C4%9Bj+%C4%8Dernohorsk%C3%BD&amp;hl=cs&amp;sa=X&amp;biw=1308&amp;bih=751&amp;tbm=isch&amp;prmd=imvns&amp;tbnid=PmsQ0X0czK6eCM:&amp;imgrefurl=http://www.czechmusic.org/osobnosti.-3.vy_7&amp;docid=_Sz8Be9JS4qk6M&amp;imgurl=http://www.czechmusic.or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http://cs.wikipedia.org/wiki/Soubor:Adam_michna_z_otradovic.jpg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0B84D-0C93-46FD-8911-AA10EDF4547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653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google.cz/imgres?imgurl=http://www.haas-koeln.de/img/komponisten/Lichtenstein%2520Kastellkorn.jpg&amp;imgrefurl=http://katalog.estranky.cz/stranka/1027826/hukvaldy&amp;h=209&amp;w=150&amp;sz=30&amp;tbnid=ADIkFRZWOkUJNM:&amp;tbnh=90&amp;tbnw=65&amp;prev=/search%3Fq%3Dpavel%2Bjosef%2Bvejvanovsk%25C3%25BD%26tbm%3Disch%26tbo%3Du&amp;zoom=1&amp;q=pavel+josef+vejvanovsk%C3%BD&amp;usg=__K1s6xIZfv2HQytWTe0m-wwe-vBU=&amp;docid=HkTsgDJ1tgN3sM&amp;hl=cs&amp;sa=X&amp;ei=J1vYT7fxFcLdtAbB-YzhDw&amp;sqi=2&amp;ved=0CGUQ9QEwBQ&amp;dur=294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0B84D-0C93-46FD-8911-AA10EDF4547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26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google.cz/imgres?imgurl=http://userserve-ak.last.fm/serve/_/29694061/Jan%2BDismas%2BZelenka%2BJDZelenka.jpg&amp;imgrefurl=http://www.last.fm/music/Jan%2BDismas%2BZelenka/%2Bimages/29694061&amp;h=342&amp;w=316&amp;sz=72&amp;tbnid=bir4JnXFcXeTvM:&amp;tbnh=90&amp;tbnw=83&amp;prev=/search%3Fq%3DJan%2BDismas%2BZelenka%26tbm%3Disch%26tbo%3Du&amp;zoom=1&amp;q=Jan+Dismas+Zelenka&amp;usg=__D9KNUGjgboUMrbFW3OubgIZwWpw=&amp;docid=eyx160NUwGCM8M&amp;hl=cs&amp;sa=X&amp;ei=fl3YT__YCcr34QTF45DBAw&amp;ved=0CG4Q9QEwAw&amp;dur=595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0B84D-0C93-46FD-8911-AA10EDF4547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993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http://www.google.cz/</a:t>
            </a:r>
            <a:r>
              <a:rPr lang="cs-CZ" dirty="0" err="1" smtClean="0">
                <a:hlinkClick r:id="rId3"/>
              </a:rPr>
              <a:t>imgres?q</a:t>
            </a:r>
            <a:r>
              <a:rPr lang="cs-CZ" dirty="0" smtClean="0">
                <a:hlinkClick r:id="rId3"/>
              </a:rPr>
              <a:t>=</a:t>
            </a:r>
            <a:r>
              <a:rPr lang="cs-CZ" dirty="0" err="1" smtClean="0">
                <a:hlinkClick r:id="rId3"/>
              </a:rPr>
              <a:t>bohuslav+matěj+černohorský&amp;hl</a:t>
            </a:r>
            <a:r>
              <a:rPr lang="cs-CZ" dirty="0" smtClean="0">
                <a:hlinkClick r:id="rId3"/>
              </a:rPr>
              <a:t>=</a:t>
            </a:r>
            <a:r>
              <a:rPr lang="cs-CZ" dirty="0" err="1" smtClean="0">
                <a:hlinkClick r:id="rId3"/>
              </a:rPr>
              <a:t>cs&amp;sa</a:t>
            </a:r>
            <a:r>
              <a:rPr lang="cs-CZ" dirty="0" smtClean="0">
                <a:hlinkClick r:id="rId3"/>
              </a:rPr>
              <a:t>=</a:t>
            </a:r>
            <a:r>
              <a:rPr lang="cs-CZ" dirty="0" err="1" smtClean="0">
                <a:hlinkClick r:id="rId3"/>
              </a:rPr>
              <a:t>X&amp;biw</a:t>
            </a:r>
            <a:r>
              <a:rPr lang="cs-CZ" dirty="0" smtClean="0">
                <a:hlinkClick r:id="rId3"/>
              </a:rPr>
              <a:t>=1308&amp;bih=751&amp;tbm=</a:t>
            </a:r>
            <a:r>
              <a:rPr lang="cs-CZ" dirty="0" err="1" smtClean="0">
                <a:hlinkClick r:id="rId3"/>
              </a:rPr>
              <a:t>isch&amp;prmd</a:t>
            </a:r>
            <a:r>
              <a:rPr lang="cs-CZ" dirty="0" smtClean="0">
                <a:hlinkClick r:id="rId3"/>
              </a:rPr>
              <a:t>=</a:t>
            </a:r>
            <a:r>
              <a:rPr lang="cs-CZ" dirty="0" err="1" smtClean="0">
                <a:hlinkClick r:id="rId3"/>
              </a:rPr>
              <a:t>imvns&amp;tbnid</a:t>
            </a:r>
            <a:r>
              <a:rPr lang="cs-CZ" dirty="0" smtClean="0">
                <a:hlinkClick r:id="rId3"/>
              </a:rPr>
              <a:t>=PmsQ0X0czK6eCM:&amp;</a:t>
            </a:r>
            <a:r>
              <a:rPr lang="cs-CZ" dirty="0" err="1" smtClean="0">
                <a:hlinkClick r:id="rId3"/>
              </a:rPr>
              <a:t>imgrefurl</a:t>
            </a:r>
            <a:r>
              <a:rPr lang="cs-CZ" dirty="0" smtClean="0">
                <a:hlinkClick r:id="rId3"/>
              </a:rPr>
              <a:t>=http://www.czechmusic.org/osobnosti.-3.vy_7&amp;docid=_Sz8Be9JS4qk6M&amp;imgurl=http://www.czechmusic.or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0B84D-0C93-46FD-8911-AA10EDF4547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014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91C15-64F0-4BA2-9B0D-EDAF5A58C76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BAA1-BFF0-4996-A23C-C17865223FA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91C15-64F0-4BA2-9B0D-EDAF5A58C76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BAA1-BFF0-4996-A23C-C17865223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91C15-64F0-4BA2-9B0D-EDAF5A58C76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BAA1-BFF0-4996-A23C-C17865223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91C15-64F0-4BA2-9B0D-EDAF5A58C76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BAA1-BFF0-4996-A23C-C17865223FA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91C15-64F0-4BA2-9B0D-EDAF5A58C76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BAA1-BFF0-4996-A23C-C17865223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91C15-64F0-4BA2-9B0D-EDAF5A58C76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BAA1-BFF0-4996-A23C-C17865223FA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91C15-64F0-4BA2-9B0D-EDAF5A58C76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BAA1-BFF0-4996-A23C-C17865223FA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91C15-64F0-4BA2-9B0D-EDAF5A58C76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BAA1-BFF0-4996-A23C-C17865223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91C15-64F0-4BA2-9B0D-EDAF5A58C76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BAA1-BFF0-4996-A23C-C17865223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91C15-64F0-4BA2-9B0D-EDAF5A58C76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BAA1-BFF0-4996-A23C-C17865223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91C15-64F0-4BA2-9B0D-EDAF5A58C76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BAA1-BFF0-4996-A23C-C17865223FA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E591C15-64F0-4BA2-9B0D-EDAF5A58C76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BE7BAA1-BFF0-4996-A23C-C17865223FA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Renesance_(hudba)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hyperlink" Target="http://www.youtube.com/watch?v=P80IUkY0h8Y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hyperlink" Target="http://www.youtube.com/watch?v=qOrWacWTLLo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hyperlink" Target="http://www.youtube.com/watch?v=tfSAkJoTCK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hyperlink" Target="http://www.youtube.com/watch?v=jVSQ9rtHpO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22292" y="2286000"/>
            <a:ext cx="8153400" cy="1295400"/>
          </a:xfrm>
        </p:spPr>
        <p:txBody>
          <a:bodyPr>
            <a:normAutofit fontScale="90000"/>
          </a:bodyPr>
          <a:lstStyle/>
          <a:p>
            <a:r>
              <a:rPr lang="cs-CZ" sz="6600" i="1" dirty="0" smtClean="0">
                <a:solidFill>
                  <a:srgbClr val="FF0000"/>
                </a:solidFill>
              </a:rPr>
              <a:t>Barokní hudba</a:t>
            </a:r>
            <a:br>
              <a:rPr lang="cs-CZ" sz="6600" i="1" dirty="0" smtClean="0">
                <a:solidFill>
                  <a:srgbClr val="FF0000"/>
                </a:solidFill>
              </a:rPr>
            </a:br>
            <a:r>
              <a:rPr lang="cs-CZ" sz="6600" i="1" dirty="0" smtClean="0">
                <a:solidFill>
                  <a:srgbClr val="FF0000"/>
                </a:solidFill>
              </a:rPr>
              <a:t>v Čechách</a:t>
            </a:r>
            <a:endParaRPr lang="cs-CZ" sz="6600" i="1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88445"/>
            <a:ext cx="5868988" cy="10302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524000" y="4876800"/>
            <a:ext cx="525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VY_32_INOVACE_07_Barokní hudba v Čechách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cs-CZ" sz="5400" b="1" i="1" dirty="0" smtClean="0">
                <a:solidFill>
                  <a:srgbClr val="0070C0"/>
                </a:solidFill>
              </a:rPr>
              <a:t>Hudební nástroje</a:t>
            </a:r>
            <a:endParaRPr lang="cs-CZ" sz="5400" b="1" i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Hudební nástroje přejímá baroko z renesance, přičemž většina nástrojů prochází konstrukčními úpravami. Mění se tvar smyčce, u dechových nástrojů (příčné flétny) se objevují klapky. Nepočítáme-li kladívkový klavír, mnoho nástrojů vynalezeno nebylo. V umělecké hudbě se užívají housle, viola, violoncello, kontrabas, viola da gamba, loutna, kytara, harfa, cembalo, varhany, flétny příčné i zobcové, hoboj, fagot, chalimeaux (předchůdce klarinetu), cink, pozoun, lesní roh, tympány.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143000" y="609600"/>
            <a:ext cx="701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>
                <a:solidFill>
                  <a:srgbClr val="FF0000"/>
                </a:solidFill>
              </a:rPr>
              <a:t>Konec</a:t>
            </a:r>
            <a:endParaRPr lang="cs-CZ" sz="6000" dirty="0">
              <a:solidFill>
                <a:srgbClr val="FF000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290119" y="335280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Autor :       Trýzna  Stanislav</a:t>
            </a:r>
            <a:br>
              <a:rPr lang="cs-CZ" dirty="0"/>
            </a:br>
            <a:r>
              <a:rPr lang="cs-CZ" dirty="0"/>
              <a:t>Školní rok </a:t>
            </a:r>
            <a:r>
              <a:rPr lang="cs-CZ"/>
              <a:t>:</a:t>
            </a:r>
            <a:r>
              <a:rPr lang="cs-CZ" smtClean="0"/>
              <a:t>2010/2011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Určeno pro : devátý ročník</a:t>
            </a:r>
            <a:br>
              <a:rPr lang="cs-CZ" dirty="0"/>
            </a:br>
            <a:r>
              <a:rPr lang="cs-CZ" dirty="0"/>
              <a:t>Předmět: hudební výchova</a:t>
            </a:r>
            <a:br>
              <a:rPr lang="cs-CZ" dirty="0"/>
            </a:br>
            <a:r>
              <a:rPr lang="cs-CZ" dirty="0"/>
              <a:t>Téma : základní orientace ve vývoji</a:t>
            </a:r>
            <a:br>
              <a:rPr lang="cs-CZ" dirty="0"/>
            </a:br>
            <a:r>
              <a:rPr lang="cs-CZ" dirty="0" smtClean="0"/>
              <a:t>            barokní hudby v </a:t>
            </a:r>
            <a:r>
              <a:rPr lang="cs-CZ" dirty="0"/>
              <a:t>Č</a:t>
            </a:r>
            <a:r>
              <a:rPr lang="cs-CZ" dirty="0" smtClean="0"/>
              <a:t>echách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Způsob použití ve výuce:  výuková </a:t>
            </a:r>
            <a:r>
              <a:rPr lang="cs-CZ" dirty="0" smtClean="0"/>
              <a:t>  prezentace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Upozornění : Pro plné využití aplikace </a:t>
            </a:r>
            <a:br>
              <a:rPr lang="cs-CZ" dirty="0"/>
            </a:br>
            <a:r>
              <a:rPr lang="cs-CZ" dirty="0"/>
              <a:t>                   musí být PC připojeno </a:t>
            </a:r>
            <a:br>
              <a:rPr lang="cs-CZ" dirty="0"/>
            </a:br>
            <a:r>
              <a:rPr lang="cs-CZ" dirty="0"/>
              <a:t>                   k internetu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-10297" y="533400"/>
            <a:ext cx="9144000" cy="5638800"/>
          </a:xfrm>
        </p:spPr>
        <p:txBody>
          <a:bodyPr>
            <a:normAutofit lnSpcReduction="10000"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Období hudebního baroka</a:t>
            </a:r>
            <a:br>
              <a:rPr lang="cs-CZ" sz="3200" b="1" dirty="0" smtClean="0">
                <a:solidFill>
                  <a:srgbClr val="FF0000"/>
                </a:solidFill>
              </a:rPr>
            </a:b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7030A0"/>
                </a:solidFill>
              </a:rPr>
              <a:t>je obvykle kladeno mezi roky 1600 a 1750. Termín baroko, přejatý z dějin umění a je odvozen z portugalského a francouzského </a:t>
            </a:r>
            <a:r>
              <a:rPr lang="cs-CZ" sz="2800" b="1" i="1" dirty="0" err="1" smtClean="0">
                <a:solidFill>
                  <a:srgbClr val="7030A0"/>
                </a:solidFill>
              </a:rPr>
              <a:t>barroc</a:t>
            </a:r>
            <a:r>
              <a:rPr lang="cs-CZ" sz="2800" b="1" dirty="0" smtClean="0">
                <a:solidFill>
                  <a:srgbClr val="7030A0"/>
                </a:solidFill>
              </a:rPr>
              <a:t>, tzn. </a:t>
            </a:r>
            <a:r>
              <a:rPr lang="cs-CZ" sz="2800" b="1" i="1" dirty="0" smtClean="0">
                <a:solidFill>
                  <a:srgbClr val="7030A0"/>
                </a:solidFill>
              </a:rPr>
              <a:t>perla nepravidelných tvarů</a:t>
            </a:r>
            <a:r>
              <a:rPr lang="cs-CZ" sz="2800" b="1" dirty="0" smtClean="0">
                <a:solidFill>
                  <a:srgbClr val="7030A0"/>
                </a:solidFill>
              </a:rPr>
              <a:t>. V tomto případě platí označení pro nabubřelost starého umění.</a:t>
            </a:r>
            <a:br>
              <a:rPr lang="cs-CZ" sz="2800" b="1" dirty="0" smtClean="0">
                <a:solidFill>
                  <a:srgbClr val="7030A0"/>
                </a:solidFill>
              </a:rPr>
            </a:br>
            <a:r>
              <a:rPr lang="cs-CZ" sz="2800" b="1" dirty="0" smtClean="0">
                <a:solidFill>
                  <a:srgbClr val="7030A0"/>
                </a:solidFill>
              </a:rPr>
              <a:t>Barokní hudba platila za harmonicky zmatenou, melodicky obtížnou, kostrbatou,( zkrátka barokní). Teprve 19. století přineslo kladné hodnocení baroka. Barokní hudba přináší některé nové jevy a kompoziční principy: dur-mollovou harmonii, koncertantní princip, monodii, moderní systém taktů.</a:t>
            </a:r>
            <a:endParaRPr lang="cs-CZ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7030A0"/>
                </a:solidFill>
              </a:rPr>
              <a:t>Barokní hudba, která představovala naplnění zcela nových ideálů, se výrazně lišila od hudby</a:t>
            </a:r>
            <a:r>
              <a:rPr lang="cs-CZ" sz="2800" b="1" dirty="0" smtClean="0">
                <a:solidFill>
                  <a:srgbClr val="7030A0"/>
                </a:solidFill>
                <a:hlinkClick r:id="rId2" tooltip="Renesance (hudba)"/>
              </a:rPr>
              <a:t> </a:t>
            </a:r>
            <a:r>
              <a:rPr lang="cs-CZ" sz="2800" b="1" dirty="0" smtClean="0">
                <a:solidFill>
                  <a:srgbClr val="7030A0"/>
                </a:solidFill>
              </a:rPr>
              <a:t>renesanční. Obecně lze říci, že barokní hudba je charakteristická polaritou sopránu a basu. Tyto dva hlasy provádějí základní melodii v kontrapunktu</a:t>
            </a:r>
            <a:br>
              <a:rPr lang="cs-CZ" sz="2800" b="1" dirty="0" smtClean="0">
                <a:solidFill>
                  <a:srgbClr val="7030A0"/>
                </a:solidFill>
              </a:rPr>
            </a:br>
            <a:r>
              <a:rPr lang="cs-CZ" sz="2800" b="1" dirty="0" smtClean="0">
                <a:solidFill>
                  <a:srgbClr val="7030A0"/>
                </a:solidFill>
              </a:rPr>
              <a:t>(protipohybu) a ostatní hlasy slouží jako harmonická výplň, doprovod. Pro barokní hudbu je typická zpěvnost, zcela záměrná líbivost a emocionální působivost – hlavním úkolem barokní hudby je přenášet pocity na posluchače, působit.</a:t>
            </a:r>
            <a:endParaRPr lang="cs-CZ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Prostředí českého hudebního baroka </a:t>
            </a:r>
            <a:r>
              <a:rPr lang="cs-CZ" sz="2800" b="1" dirty="0" smtClean="0">
                <a:solidFill>
                  <a:srgbClr val="7030A0"/>
                </a:solidFill>
              </a:rPr>
              <a:t>bylo významně vázáno na vídeňský habsburský dvůr. Velký podnět české hudbě přinesla 1723 korunovace Karla VI. českým králem, během níž se Praha rozzářila řadou skvělých barokních kompozic, zvláště oper a oratorií. Vrcholem bylo uvedení korunovační opery </a:t>
            </a:r>
            <a:r>
              <a:rPr lang="cs-CZ" sz="2800" b="1" dirty="0" err="1" smtClean="0">
                <a:solidFill>
                  <a:srgbClr val="7030A0"/>
                </a:solidFill>
              </a:rPr>
              <a:t>Constanza</a:t>
            </a:r>
            <a:r>
              <a:rPr lang="cs-CZ" sz="2800" b="1" dirty="0" smtClean="0">
                <a:solidFill>
                  <a:srgbClr val="7030A0"/>
                </a:solidFill>
              </a:rPr>
              <a:t> e </a:t>
            </a:r>
            <a:r>
              <a:rPr lang="cs-CZ" sz="2800" b="1" dirty="0" err="1" smtClean="0">
                <a:solidFill>
                  <a:srgbClr val="7030A0"/>
                </a:solidFill>
              </a:rPr>
              <a:t>Fortezza</a:t>
            </a:r>
            <a:r>
              <a:rPr lang="cs-CZ" sz="2800" b="1" dirty="0" smtClean="0">
                <a:solidFill>
                  <a:srgbClr val="7030A0"/>
                </a:solidFill>
              </a:rPr>
              <a:t> (Stálost a síla), jíž zkomponoval vrchní císařský kapelník a velká osobnost soudobé hudební Evropy Johann Joseph Fux.</a:t>
            </a:r>
            <a:endParaRPr lang="cs-CZ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096962"/>
          </a:xfrm>
        </p:spPr>
        <p:txBody>
          <a:bodyPr>
            <a:normAutofit/>
          </a:bodyPr>
          <a:lstStyle/>
          <a:p>
            <a:r>
              <a:rPr lang="cs-CZ" sz="5400" b="1" i="1" dirty="0" smtClean="0">
                <a:solidFill>
                  <a:srgbClr val="FF0066"/>
                </a:solidFill>
              </a:rPr>
              <a:t>Čeští skladatelé :</a:t>
            </a:r>
            <a:endParaRPr lang="cs-CZ" sz="5400" b="1" i="1" dirty="0">
              <a:solidFill>
                <a:srgbClr val="FF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38200" y="2133600"/>
            <a:ext cx="6781800" cy="4572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FF"/>
                </a:solidFill>
                <a:hlinkClick r:id="rId2" action="ppaction://hlinksldjump"/>
              </a:rPr>
              <a:t>Adam Michna z Otradovic</a:t>
            </a:r>
            <a:r>
              <a:rPr lang="cs-CZ" sz="3200" b="1" dirty="0" smtClean="0">
                <a:solidFill>
                  <a:srgbClr val="0000FF"/>
                </a:solidFill>
              </a:rPr>
              <a:t/>
            </a:r>
            <a:br>
              <a:rPr lang="cs-CZ" sz="3200" b="1" dirty="0" smtClean="0">
                <a:solidFill>
                  <a:srgbClr val="0000FF"/>
                </a:solidFill>
              </a:rPr>
            </a:br>
            <a:r>
              <a:rPr lang="cs-CZ" sz="3200" b="1" dirty="0" smtClean="0">
                <a:solidFill>
                  <a:srgbClr val="0000FF"/>
                </a:solidFill>
              </a:rPr>
              <a:t> </a:t>
            </a:r>
            <a:r>
              <a:rPr lang="cs-CZ" sz="3200" b="1" dirty="0" smtClean="0">
                <a:solidFill>
                  <a:srgbClr val="0000FF"/>
                </a:solidFill>
                <a:hlinkClick r:id="rId3" action="ppaction://hlinksldjump"/>
              </a:rPr>
              <a:t>Pavel Josef Vejvanovský</a:t>
            </a:r>
            <a:r>
              <a:rPr lang="cs-CZ" sz="3200" b="1" dirty="0" smtClean="0">
                <a:solidFill>
                  <a:srgbClr val="0000FF"/>
                </a:solidFill>
              </a:rPr>
              <a:t/>
            </a:r>
            <a:br>
              <a:rPr lang="cs-CZ" sz="3200" b="1" dirty="0" smtClean="0">
                <a:solidFill>
                  <a:srgbClr val="0000FF"/>
                </a:solidFill>
              </a:rPr>
            </a:br>
            <a:r>
              <a:rPr lang="cs-CZ" sz="3200" b="1" dirty="0" smtClean="0">
                <a:solidFill>
                  <a:srgbClr val="0000FF"/>
                </a:solidFill>
              </a:rPr>
              <a:t> </a:t>
            </a:r>
            <a:r>
              <a:rPr lang="cs-CZ" sz="3200" b="1" dirty="0" smtClean="0">
                <a:solidFill>
                  <a:srgbClr val="0000FF"/>
                </a:solidFill>
                <a:hlinkClick r:id="rId4" action="ppaction://hlinksldjump"/>
              </a:rPr>
              <a:t>Jan Dismas Zelenka</a:t>
            </a:r>
            <a:r>
              <a:rPr lang="cs-CZ" sz="3200" b="1" dirty="0" smtClean="0">
                <a:solidFill>
                  <a:srgbClr val="0000FF"/>
                </a:solidFill>
              </a:rPr>
              <a:t/>
            </a:r>
            <a:br>
              <a:rPr lang="cs-CZ" sz="3200" b="1" dirty="0" smtClean="0">
                <a:solidFill>
                  <a:srgbClr val="0000FF"/>
                </a:solidFill>
              </a:rPr>
            </a:br>
            <a:r>
              <a:rPr lang="cs-CZ" sz="3200" b="1" dirty="0" smtClean="0">
                <a:solidFill>
                  <a:srgbClr val="0000FF"/>
                </a:solidFill>
              </a:rPr>
              <a:t> </a:t>
            </a:r>
            <a:r>
              <a:rPr lang="cs-CZ" sz="3200" b="1" dirty="0" smtClean="0">
                <a:solidFill>
                  <a:srgbClr val="0000FF"/>
                </a:solidFill>
                <a:hlinkClick r:id="rId5" action="ppaction://hlinksldjump"/>
              </a:rPr>
              <a:t>Bohuslav Matěj Černohorský</a:t>
            </a:r>
            <a:r>
              <a:rPr lang="cs-CZ" sz="3200" b="1" dirty="0" smtClean="0">
                <a:solidFill>
                  <a:srgbClr val="0000FF"/>
                </a:solidFill>
              </a:rPr>
              <a:t/>
            </a:r>
            <a:br>
              <a:rPr lang="cs-CZ" sz="3200" b="1" dirty="0" smtClean="0">
                <a:solidFill>
                  <a:srgbClr val="0000FF"/>
                </a:solidFill>
              </a:rPr>
            </a:br>
            <a:endParaRPr lang="cs-CZ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81000" y="457200"/>
            <a:ext cx="61670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Adam Václav Michna z Otradovic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686899"/>
            <a:ext cx="35052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bdélník 2"/>
          <p:cNvSpPr/>
          <p:nvPr/>
        </p:nvSpPr>
        <p:spPr>
          <a:xfrm>
            <a:off x="381000" y="1209571"/>
            <a:ext cx="8305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asi 30. června 1600, Jindřichův Hradec – 16. října 1676, Jindřichův </a:t>
            </a:r>
            <a:r>
              <a:rPr lang="cs-CZ" sz="2400" dirty="0"/>
              <a:t>Hradec </a:t>
            </a:r>
            <a:br>
              <a:rPr lang="cs-CZ" sz="2400" dirty="0"/>
            </a:br>
            <a:r>
              <a:rPr lang="cs-CZ" sz="2400" dirty="0" smtClean="0"/>
              <a:t> </a:t>
            </a:r>
            <a:r>
              <a:rPr lang="cs-CZ" sz="2400" dirty="0"/>
              <a:t>byl český raně barokní básník, hudební skladatel, sbormistr a varhaník</a:t>
            </a:r>
          </a:p>
        </p:txBody>
      </p:sp>
      <p:sp>
        <p:nvSpPr>
          <p:cNvPr id="4" name="Tlačítko akce: Zvuk 3">
            <a:hlinkClick r:id="rId4" highlightClick="1"/>
          </p:cNvPr>
          <p:cNvSpPr/>
          <p:nvPr/>
        </p:nvSpPr>
        <p:spPr>
          <a:xfrm>
            <a:off x="1905000" y="3352800"/>
            <a:ext cx="1295400" cy="76200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rId5" action="ppaction://hlinksldjump" highlightClick="1"/>
          </p:cNvPr>
          <p:cNvSpPr/>
          <p:nvPr/>
        </p:nvSpPr>
        <p:spPr>
          <a:xfrm>
            <a:off x="1905000" y="4648200"/>
            <a:ext cx="12954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44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4572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Pavel Josef </a:t>
            </a:r>
            <a:r>
              <a:rPr lang="cs-CZ" sz="4000" dirty="0" smtClean="0">
                <a:solidFill>
                  <a:srgbClr val="FF0000"/>
                </a:solidFill>
              </a:rPr>
              <a:t>Vejvanovský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sz="2400" dirty="0"/>
              <a:t>(1639 nebo 1640, patrně Hlučín - 24. července 1693, Kroměříž</a:t>
            </a:r>
            <a:r>
              <a:rPr lang="cs-CZ" sz="2400" dirty="0" smtClean="0"/>
              <a:t>)</a:t>
            </a:r>
            <a:br>
              <a:rPr lang="cs-CZ" sz="2400" dirty="0" smtClean="0"/>
            </a:br>
            <a:r>
              <a:rPr lang="cs-CZ" sz="2400" dirty="0" smtClean="0"/>
              <a:t> </a:t>
            </a:r>
            <a:r>
              <a:rPr lang="cs-CZ" sz="2400" dirty="0"/>
              <a:t>byl významný český hudební skladatel středního období baroka.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74824"/>
            <a:ext cx="3200400" cy="37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lačítko akce: Zvuk 2">
            <a:hlinkClick r:id="rId4" highlightClick="1"/>
          </p:cNvPr>
          <p:cNvSpPr/>
          <p:nvPr/>
        </p:nvSpPr>
        <p:spPr>
          <a:xfrm>
            <a:off x="1905000" y="3505200"/>
            <a:ext cx="1371600" cy="76200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5" action="ppaction://hlinksldjump" highlightClick="1"/>
          </p:cNvPr>
          <p:cNvSpPr/>
          <p:nvPr/>
        </p:nvSpPr>
        <p:spPr>
          <a:xfrm>
            <a:off x="1905000" y="4800600"/>
            <a:ext cx="12954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38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381000"/>
            <a:ext cx="9144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Jan Dismas Zelenka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(16</a:t>
            </a:r>
            <a:r>
              <a:rPr lang="cs-CZ" dirty="0"/>
              <a:t>. října 1679, Louňovice pod Blaníkem – noc z 22. na 23. prosince 1745, Drážďany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/>
              <a:t>byl český skladatel, jeden z nejvýznamnějších komponistů období vrcholného baroka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057400"/>
            <a:ext cx="3124200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lačítko akce: Zvuk 2">
            <a:hlinkClick r:id="rId4" highlightClick="1"/>
          </p:cNvPr>
          <p:cNvSpPr/>
          <p:nvPr/>
        </p:nvSpPr>
        <p:spPr>
          <a:xfrm>
            <a:off x="2057400" y="2819400"/>
            <a:ext cx="1219200" cy="885825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5" action="ppaction://hlinksldjump" highlightClick="1"/>
          </p:cNvPr>
          <p:cNvSpPr/>
          <p:nvPr/>
        </p:nvSpPr>
        <p:spPr>
          <a:xfrm>
            <a:off x="2133600" y="4419600"/>
            <a:ext cx="1143000" cy="9334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80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81000" y="381000"/>
            <a:ext cx="8534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Bohuslav Matěj </a:t>
            </a:r>
            <a:r>
              <a:rPr lang="cs-CZ" sz="3200" dirty="0" smtClean="0">
                <a:solidFill>
                  <a:srgbClr val="FF0000"/>
                </a:solidFill>
              </a:rPr>
              <a:t>Černohorský</a:t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dirty="0" smtClean="0"/>
              <a:t> </a:t>
            </a:r>
            <a:r>
              <a:rPr lang="cs-CZ" sz="2000" dirty="0"/>
              <a:t>(16. února 1684 v Nymburku - 1. července 1742 ve Štýrském Hradci)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byl </a:t>
            </a:r>
            <a:r>
              <a:rPr lang="cs-CZ" sz="2000" dirty="0"/>
              <a:t>český hudební skladatel, kněz, varhaník a hudební pedagog, reprezentující období kulminace české barokní hudby, který se současně stal svými postupy jedním </a:t>
            </a:r>
            <a:r>
              <a:rPr lang="cs-CZ" sz="2000" dirty="0">
                <a:solidFill>
                  <a:srgbClr val="00B050"/>
                </a:solidFill>
              </a:rPr>
              <a:t>z předchůdců období </a:t>
            </a:r>
            <a:r>
              <a:rPr lang="cs-CZ" sz="2000" dirty="0"/>
              <a:t>hudebního klasicismu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667000"/>
            <a:ext cx="23622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lačítko akce: Zvuk 2">
            <a:hlinkClick r:id="rId4" highlightClick="1"/>
          </p:cNvPr>
          <p:cNvSpPr/>
          <p:nvPr/>
        </p:nvSpPr>
        <p:spPr>
          <a:xfrm>
            <a:off x="1447800" y="2971800"/>
            <a:ext cx="1143000" cy="68580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5" action="ppaction://hlinksldjump" highlightClick="1"/>
          </p:cNvPr>
          <p:cNvSpPr/>
          <p:nvPr/>
        </p:nvSpPr>
        <p:spPr>
          <a:xfrm>
            <a:off x="1447800" y="4267200"/>
            <a:ext cx="1143000" cy="685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335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181</TotalTime>
  <Words>305</Words>
  <Application>Microsoft Office PowerPoint</Application>
  <PresentationFormat>Předvádění na obrazovce (4:3)</PresentationFormat>
  <Paragraphs>24</Paragraphs>
  <Slides>11</Slides>
  <Notes>4</Notes>
  <HiddenSlides>4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Aerodynamika</vt:lpstr>
      <vt:lpstr>Barokní hudba v Čechách</vt:lpstr>
      <vt:lpstr>Prezentace aplikace PowerPoint</vt:lpstr>
      <vt:lpstr>Prezentace aplikace PowerPoint</vt:lpstr>
      <vt:lpstr>Prezentace aplikace PowerPoint</vt:lpstr>
      <vt:lpstr>Čeští skladatelé :</vt:lpstr>
      <vt:lpstr>Prezentace aplikace PowerPoint</vt:lpstr>
      <vt:lpstr>Prezentace aplikace PowerPoint</vt:lpstr>
      <vt:lpstr>Prezentace aplikace PowerPoint</vt:lpstr>
      <vt:lpstr>Prezentace aplikace PowerPoint</vt:lpstr>
      <vt:lpstr>Hudební nástroje</vt:lpstr>
      <vt:lpstr>Prezentace aplikace PowerPoint</vt:lpstr>
    </vt:vector>
  </TitlesOfParts>
  <Company>Votys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Barokní hudba</dc:title>
  <dc:creator>Petra</dc:creator>
  <cp:lastModifiedBy>Admin Školní</cp:lastModifiedBy>
  <cp:revision>26</cp:revision>
  <dcterms:created xsi:type="dcterms:W3CDTF">2011-06-19T14:25:07Z</dcterms:created>
  <dcterms:modified xsi:type="dcterms:W3CDTF">2012-12-18T09:36:29Z</dcterms:modified>
</cp:coreProperties>
</file>