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CDA10-FFD5-47E1-A3F3-5DC055576E58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70AAC-54FB-4508-85A7-67B3261C7A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9281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/>
              <a:t>http://upload.wikimedia.org/wikipedia/commons/6/6e/JJryba.jpg</a:t>
            </a: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70AAC-54FB-4508-85A7-67B3261C7AB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7471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D688-1E8C-448C-9F6B-7A6BB3B311D3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A8022-755F-4B2E-B8D7-B638CA67090E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D688-1E8C-448C-9F6B-7A6BB3B311D3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A8022-755F-4B2E-B8D7-B638CA67090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D688-1E8C-448C-9F6B-7A6BB3B311D3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A8022-755F-4B2E-B8D7-B638CA67090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D688-1E8C-448C-9F6B-7A6BB3B311D3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A8022-755F-4B2E-B8D7-B638CA67090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D688-1E8C-448C-9F6B-7A6BB3B311D3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A8022-755F-4B2E-B8D7-B638CA67090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D688-1E8C-448C-9F6B-7A6BB3B311D3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A8022-755F-4B2E-B8D7-B638CA67090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D688-1E8C-448C-9F6B-7A6BB3B311D3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A8022-755F-4B2E-B8D7-B638CA67090E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D688-1E8C-448C-9F6B-7A6BB3B311D3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A8022-755F-4B2E-B8D7-B638CA67090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D688-1E8C-448C-9F6B-7A6BB3B311D3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A8022-755F-4B2E-B8D7-B638CA67090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D688-1E8C-448C-9F6B-7A6BB3B311D3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A8022-755F-4B2E-B8D7-B638CA67090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D688-1E8C-448C-9F6B-7A6BB3B311D3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A8022-755F-4B2E-B8D7-B638CA67090E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AADD688-1E8C-448C-9F6B-7A6BB3B311D3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C2A8022-755F-4B2E-B8D7-B638CA67090E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400" dirty="0"/>
              <a:t>Otázky jsou vybrány z DUM č. </a:t>
            </a:r>
            <a:r>
              <a:rPr lang="cs-CZ" sz="2400" dirty="0" smtClean="0"/>
              <a:t>6 - 9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Opakování II.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580" y="692696"/>
            <a:ext cx="6084887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56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260648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C00000"/>
                </a:solidFill>
              </a:rPr>
              <a:t>Otázka číslo 9 :</a:t>
            </a:r>
            <a:br>
              <a:rPr lang="cs-CZ" sz="3600" dirty="0" smtClean="0">
                <a:solidFill>
                  <a:srgbClr val="C00000"/>
                </a:solidFill>
              </a:rPr>
            </a:br>
            <a:r>
              <a:rPr lang="cs-CZ" sz="3600" dirty="0" smtClean="0">
                <a:solidFill>
                  <a:srgbClr val="C00000"/>
                </a:solidFill>
              </a:rPr>
              <a:t/>
            </a:r>
            <a:br>
              <a:rPr lang="cs-CZ" sz="3600" dirty="0" smtClean="0">
                <a:solidFill>
                  <a:srgbClr val="C00000"/>
                </a:solidFill>
              </a:rPr>
            </a:br>
            <a:r>
              <a:rPr lang="cs-CZ" sz="3600" dirty="0" smtClean="0"/>
              <a:t>Mezi skladatele českého klasicismu působící v Čechách patří :</a:t>
            </a:r>
            <a:endParaRPr lang="cs-CZ" sz="3600" dirty="0">
              <a:solidFill>
                <a:srgbClr val="C0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07504" y="3284984"/>
            <a:ext cx="892899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C00000"/>
                </a:solidFill>
              </a:rPr>
              <a:t>A)  </a:t>
            </a:r>
            <a:r>
              <a:rPr lang="cs-CZ" sz="3600" dirty="0" smtClean="0">
                <a:solidFill>
                  <a:srgbClr val="C00000"/>
                </a:solidFill>
                <a:hlinkClick r:id="" action="ppaction://noaction">
                  <a:snd r:embed="rId2" name="applause.wav"/>
                </a:hlinkClick>
              </a:rPr>
              <a:t>F. X. Dušek, V. J. Tomášek, J. J. Ryba</a:t>
            </a:r>
            <a:endParaRPr lang="cs-CZ" sz="4000" dirty="0">
              <a:solidFill>
                <a:srgbClr val="C0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07504" y="4581128"/>
            <a:ext cx="892899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C00000"/>
                </a:solidFill>
              </a:rPr>
              <a:t>B)  </a:t>
            </a:r>
            <a:r>
              <a:rPr lang="cs-CZ" sz="3600" dirty="0" smtClean="0">
                <a:solidFill>
                  <a:srgbClr val="C00000"/>
                </a:solidFill>
                <a:hlinkClick r:id="" action="ppaction://noaction">
                  <a:snd r:embed="rId3" name="bomb.wav"/>
                </a:hlinkClick>
              </a:rPr>
              <a:t>F. X. Dušek, J. J. Ryba, J.V. </a:t>
            </a:r>
            <a:r>
              <a:rPr lang="cs-CZ" sz="3600" dirty="0" err="1" smtClean="0">
                <a:solidFill>
                  <a:srgbClr val="C00000"/>
                </a:solidFill>
                <a:hlinkClick r:id="" action="ppaction://noaction">
                  <a:snd r:embed="rId3" name="bomb.wav"/>
                </a:hlinkClick>
              </a:rPr>
              <a:t>Stamic</a:t>
            </a:r>
            <a:endParaRPr lang="cs-CZ" sz="4000" dirty="0">
              <a:solidFill>
                <a:srgbClr val="C0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07504" y="5949280"/>
            <a:ext cx="892899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C00000"/>
                </a:solidFill>
              </a:rPr>
              <a:t>C)  </a:t>
            </a:r>
            <a:r>
              <a:rPr lang="cs-CZ" sz="3600" dirty="0" smtClean="0">
                <a:solidFill>
                  <a:srgbClr val="C00000"/>
                </a:solidFill>
                <a:hlinkClick r:id="" action="ppaction://noaction">
                  <a:snd r:embed="rId3" name="bomb.wav"/>
                </a:hlinkClick>
              </a:rPr>
              <a:t>J. J. Ryba, V. J. Tomášek, J. A. Benda</a:t>
            </a:r>
            <a:endParaRPr lang="cs-CZ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58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260648"/>
            <a:ext cx="8784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C00000"/>
                </a:solidFill>
              </a:rPr>
              <a:t>Otázka číslo 10 :</a:t>
            </a:r>
            <a:br>
              <a:rPr lang="cs-CZ" sz="3600" dirty="0" smtClean="0">
                <a:solidFill>
                  <a:srgbClr val="C00000"/>
                </a:solidFill>
              </a:rPr>
            </a:br>
            <a:r>
              <a:rPr lang="cs-CZ" sz="3600" dirty="0" smtClean="0"/>
              <a:t>Který</a:t>
            </a:r>
            <a:r>
              <a:rPr lang="cs-CZ" sz="3600" dirty="0" smtClean="0">
                <a:solidFill>
                  <a:srgbClr val="C00000"/>
                </a:solidFill>
              </a:rPr>
              <a:t> </a:t>
            </a:r>
            <a:r>
              <a:rPr lang="cs-CZ" sz="3600" dirty="0" smtClean="0"/>
              <a:t>hudební skladatel českého klasicismu je na obrázku ?</a:t>
            </a:r>
            <a:endParaRPr lang="cs-CZ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956" y="1916832"/>
            <a:ext cx="4167491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79512" y="2636912"/>
            <a:ext cx="439248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FF0000"/>
                </a:solidFill>
              </a:rPr>
              <a:t>A)  </a:t>
            </a:r>
            <a:r>
              <a:rPr lang="cs-CZ" sz="4000" dirty="0" smtClean="0">
                <a:solidFill>
                  <a:srgbClr val="FF0000"/>
                </a:solidFill>
                <a:hlinkClick r:id="" action="ppaction://noaction">
                  <a:snd r:embed="rId4" name="bomb.wav"/>
                </a:hlinkClick>
              </a:rPr>
              <a:t>F. X. Dušek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79512" y="4077072"/>
            <a:ext cx="439248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FF0000"/>
                </a:solidFill>
              </a:rPr>
              <a:t>B)  </a:t>
            </a:r>
            <a:r>
              <a:rPr lang="cs-CZ" sz="4000" dirty="0" smtClean="0">
                <a:solidFill>
                  <a:srgbClr val="FF0000"/>
                </a:solidFill>
                <a:hlinkClick r:id="" action="ppaction://noaction">
                  <a:snd r:embed="rId4" name="bomb.wav"/>
                </a:hlinkClick>
              </a:rPr>
              <a:t>V. J. Tomášek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98326" y="5661248"/>
            <a:ext cx="439248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FF0000"/>
                </a:solidFill>
              </a:rPr>
              <a:t>C)  </a:t>
            </a:r>
            <a:r>
              <a:rPr lang="cs-CZ" sz="4000" dirty="0" smtClean="0">
                <a:solidFill>
                  <a:srgbClr val="FF0000"/>
                </a:solidFill>
                <a:hlinkClick r:id="" action="ppaction://noaction">
                  <a:snd r:embed="rId5" name="applause.wav"/>
                </a:hlinkClick>
              </a:rPr>
              <a:t>J.J. Ryba</a:t>
            </a:r>
            <a:endParaRPr lang="cs-CZ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835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07704" y="3811012"/>
            <a:ext cx="61926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Autor :         Trýzna  Stanislav</a:t>
            </a:r>
          </a:p>
          <a:p>
            <a:r>
              <a:rPr lang="cs-CZ" sz="2400" dirty="0"/>
              <a:t>Školní rok </a:t>
            </a:r>
            <a:r>
              <a:rPr lang="cs-CZ" sz="2400"/>
              <a:t>:   </a:t>
            </a:r>
            <a:r>
              <a:rPr lang="cs-CZ" sz="2400" smtClean="0"/>
              <a:t>2010/2011</a:t>
            </a:r>
            <a:endParaRPr lang="cs-CZ" sz="2400" dirty="0"/>
          </a:p>
          <a:p>
            <a:r>
              <a:rPr lang="cs-CZ" sz="2400" dirty="0"/>
              <a:t>Určeno pro : devátý ročník</a:t>
            </a:r>
          </a:p>
          <a:p>
            <a:r>
              <a:rPr lang="cs-CZ" sz="2400" dirty="0"/>
              <a:t>Předmět:      hudební výchova</a:t>
            </a:r>
          </a:p>
          <a:p>
            <a:r>
              <a:rPr lang="cs-CZ" sz="2400" dirty="0"/>
              <a:t>Téma : DUM  </a:t>
            </a:r>
            <a:r>
              <a:rPr lang="cs-CZ" sz="2400" dirty="0" smtClean="0"/>
              <a:t>6 – 9 </a:t>
            </a:r>
            <a:br>
              <a:rPr lang="cs-CZ" sz="2400" dirty="0" smtClean="0"/>
            </a:br>
            <a:r>
              <a:rPr lang="cs-CZ" sz="2400" dirty="0" smtClean="0"/>
              <a:t>Způsob </a:t>
            </a:r>
            <a:r>
              <a:rPr lang="cs-CZ" sz="2400" dirty="0"/>
              <a:t>použití ve výuce: přezkoušení znalostí</a:t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331640" y="836712"/>
            <a:ext cx="6408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dirty="0" smtClean="0">
                <a:solidFill>
                  <a:srgbClr val="FF0000"/>
                </a:solidFill>
              </a:rPr>
              <a:t>Konec </a:t>
            </a:r>
            <a:endParaRPr lang="cs-CZ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367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188640"/>
            <a:ext cx="833433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dirty="0" smtClean="0">
                <a:solidFill>
                  <a:srgbClr val="C00000"/>
                </a:solidFill>
              </a:rPr>
              <a:t>Otázka číslo 1: </a:t>
            </a:r>
            <a:br>
              <a:rPr lang="cs-CZ" sz="4000" dirty="0" smtClean="0">
                <a:solidFill>
                  <a:srgbClr val="C00000"/>
                </a:solidFill>
              </a:rPr>
            </a:br>
            <a:r>
              <a:rPr lang="cs-CZ" sz="4000" dirty="0" smtClean="0"/>
              <a:t>Zakladatelem barokní hudby v Itálii</a:t>
            </a:r>
            <a:br>
              <a:rPr lang="cs-CZ" sz="4000" dirty="0" smtClean="0"/>
            </a:br>
            <a:r>
              <a:rPr lang="cs-CZ" sz="4000" dirty="0" smtClean="0"/>
              <a:t>a tvůrcem oper byl :</a:t>
            </a:r>
            <a:endParaRPr lang="cs-CZ" sz="4000" dirty="0">
              <a:solidFill>
                <a:srgbClr val="C0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7544" y="2708920"/>
            <a:ext cx="547260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C00000"/>
                </a:solidFill>
              </a:rPr>
              <a:t>A)  </a:t>
            </a:r>
            <a:r>
              <a:rPr lang="cs-CZ" sz="4000" dirty="0" smtClean="0">
                <a:solidFill>
                  <a:srgbClr val="C00000"/>
                </a:solidFill>
                <a:hlinkClick r:id="" action="ppaction://noaction">
                  <a:snd r:embed="rId2" name="bomb.wav"/>
                </a:hlinkClick>
              </a:rPr>
              <a:t>Antonio </a:t>
            </a:r>
            <a:r>
              <a:rPr lang="cs-CZ" sz="4000" dirty="0" err="1" smtClean="0">
                <a:solidFill>
                  <a:srgbClr val="C00000"/>
                </a:solidFill>
                <a:hlinkClick r:id="" action="ppaction://noaction">
                  <a:snd r:embed="rId2" name="bomb.wav"/>
                </a:hlinkClick>
              </a:rPr>
              <a:t>Vivaldi</a:t>
            </a:r>
            <a:endParaRPr lang="cs-CZ" sz="4000" dirty="0">
              <a:solidFill>
                <a:srgbClr val="C0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67544" y="4221088"/>
            <a:ext cx="547260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C00000"/>
                </a:solidFill>
              </a:rPr>
              <a:t>B)  </a:t>
            </a:r>
            <a:r>
              <a:rPr lang="cs-CZ" sz="4000" dirty="0" smtClean="0">
                <a:solidFill>
                  <a:srgbClr val="C00000"/>
                </a:solidFill>
                <a:hlinkClick r:id="" action="ppaction://noaction">
                  <a:snd r:embed="rId2" name="bomb.wav"/>
                </a:hlinkClick>
              </a:rPr>
              <a:t>Josef Mysliveček</a:t>
            </a:r>
            <a:endParaRPr lang="cs-CZ" sz="4000" dirty="0">
              <a:solidFill>
                <a:srgbClr val="C0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67544" y="5661248"/>
            <a:ext cx="547260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C00000"/>
                </a:solidFill>
              </a:rPr>
              <a:t>C)  </a:t>
            </a:r>
            <a:r>
              <a:rPr lang="cs-CZ" sz="4000" dirty="0" smtClean="0">
                <a:solidFill>
                  <a:srgbClr val="C00000"/>
                </a:solidFill>
                <a:hlinkClick r:id="" action="ppaction://noaction">
                  <a:snd r:embed="rId3" name="applause.wav"/>
                </a:hlinkClick>
              </a:rPr>
              <a:t>Claudio Monteverdi</a:t>
            </a:r>
            <a:endParaRPr lang="cs-CZ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45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404664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C00000"/>
                </a:solidFill>
              </a:rPr>
              <a:t>Otázka číslo 2 :</a:t>
            </a:r>
            <a:br>
              <a:rPr lang="cs-CZ" sz="3200" dirty="0" smtClean="0">
                <a:solidFill>
                  <a:srgbClr val="C00000"/>
                </a:solidFill>
              </a:rPr>
            </a:br>
            <a:r>
              <a:rPr lang="cs-CZ" sz="3200" dirty="0" smtClean="0"/>
              <a:t>Nejvýznamnější autoři barokní hudby byli:</a:t>
            </a:r>
            <a:endParaRPr lang="cs-CZ" sz="3200" dirty="0">
              <a:solidFill>
                <a:srgbClr val="C0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39552" y="1988840"/>
            <a:ext cx="828092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C00000"/>
                </a:solidFill>
              </a:rPr>
              <a:t>A)  </a:t>
            </a:r>
            <a:r>
              <a:rPr lang="cs-CZ" sz="3200" dirty="0" smtClean="0">
                <a:solidFill>
                  <a:srgbClr val="C00000"/>
                </a:solidFill>
                <a:hlinkClick r:id="" action="ppaction://noaction">
                  <a:snd r:embed="rId2" name="bomb.wav"/>
                </a:hlinkClick>
              </a:rPr>
              <a:t>J. S. Bach, G. F. Händel, W. A. Mozart</a:t>
            </a:r>
            <a:endParaRPr lang="cs-CZ" sz="3200" dirty="0">
              <a:solidFill>
                <a:srgbClr val="C0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39552" y="3789040"/>
            <a:ext cx="82809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dirty="0" smtClean="0">
                <a:solidFill>
                  <a:srgbClr val="C00000"/>
                </a:solidFill>
              </a:rPr>
              <a:t>B)   </a:t>
            </a:r>
            <a:r>
              <a:rPr lang="cs-CZ" sz="3200" dirty="0" smtClean="0">
                <a:solidFill>
                  <a:srgbClr val="C00000"/>
                </a:solidFill>
                <a:hlinkClick r:id="" action="ppaction://noaction">
                  <a:snd r:embed="rId3" name="applause.wav"/>
                </a:hlinkClick>
              </a:rPr>
              <a:t>J. S. Bach, G. F. Händel, A. </a:t>
            </a:r>
            <a:r>
              <a:rPr lang="cs-CZ" sz="3200" dirty="0" err="1" smtClean="0">
                <a:solidFill>
                  <a:srgbClr val="C00000"/>
                </a:solidFill>
                <a:hlinkClick r:id="" action="ppaction://noaction">
                  <a:snd r:embed="rId3" name="applause.wav"/>
                </a:hlinkClick>
              </a:rPr>
              <a:t>Vivaldi</a:t>
            </a:r>
            <a:endParaRPr lang="cs-CZ" sz="3200" dirty="0">
              <a:solidFill>
                <a:srgbClr val="C0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39552" y="5445224"/>
            <a:ext cx="82809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C00000"/>
                </a:solidFill>
              </a:rPr>
              <a:t>C)  </a:t>
            </a:r>
            <a:r>
              <a:rPr lang="cs-CZ" sz="3200" dirty="0" smtClean="0">
                <a:solidFill>
                  <a:srgbClr val="C00000"/>
                </a:solidFill>
                <a:hlinkClick r:id="" action="ppaction://noaction">
                  <a:snd r:embed="rId2" name="bomb.wav"/>
                </a:hlinkClick>
              </a:rPr>
              <a:t>J. S. Bach, F. J. Haydn, A. </a:t>
            </a:r>
            <a:r>
              <a:rPr lang="cs-CZ" sz="3200" dirty="0" err="1" smtClean="0">
                <a:solidFill>
                  <a:srgbClr val="C00000"/>
                </a:solidFill>
                <a:hlinkClick r:id="" action="ppaction://noaction">
                  <a:snd r:embed="rId2" name="bomb.wav"/>
                </a:hlinkClick>
              </a:rPr>
              <a:t>Vivaldi</a:t>
            </a:r>
            <a:endParaRPr lang="cs-CZ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66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332656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C00000"/>
                </a:solidFill>
              </a:rPr>
              <a:t>Otázka číslo 3 :</a:t>
            </a:r>
            <a:br>
              <a:rPr lang="cs-CZ" sz="3600" dirty="0" smtClean="0">
                <a:solidFill>
                  <a:srgbClr val="C00000"/>
                </a:solidFill>
              </a:rPr>
            </a:br>
            <a:r>
              <a:rPr lang="cs-CZ" sz="3600" dirty="0" smtClean="0">
                <a:solidFill>
                  <a:srgbClr val="C00000"/>
                </a:solidFill>
              </a:rPr>
              <a:t/>
            </a:r>
            <a:br>
              <a:rPr lang="cs-CZ" sz="3600" dirty="0" smtClean="0">
                <a:solidFill>
                  <a:srgbClr val="C00000"/>
                </a:solidFill>
              </a:rPr>
            </a:br>
            <a:r>
              <a:rPr lang="cs-CZ" sz="3600" dirty="0" smtClean="0"/>
              <a:t>Barokní hudba je založena na polaritě</a:t>
            </a:r>
          </a:p>
          <a:p>
            <a:r>
              <a:rPr lang="cs-CZ" sz="3600" dirty="0" smtClean="0"/>
              <a:t>dvou hlasů :</a:t>
            </a:r>
            <a:endParaRPr lang="cs-CZ" sz="3600" dirty="0"/>
          </a:p>
        </p:txBody>
      </p:sp>
      <p:sp>
        <p:nvSpPr>
          <p:cNvPr id="3" name="Obdélník 2"/>
          <p:cNvSpPr/>
          <p:nvPr/>
        </p:nvSpPr>
        <p:spPr>
          <a:xfrm>
            <a:off x="395536" y="3212976"/>
            <a:ext cx="619268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C00000"/>
                </a:solidFill>
              </a:rPr>
              <a:t>A)  </a:t>
            </a:r>
            <a:r>
              <a:rPr lang="cs-CZ" sz="4000" dirty="0" smtClean="0">
                <a:solidFill>
                  <a:srgbClr val="C00000"/>
                </a:solidFill>
                <a:hlinkClick r:id="" action="ppaction://noaction">
                  <a:snd r:embed="rId2" name="applause.wav"/>
                </a:hlinkClick>
              </a:rPr>
              <a:t>Bass a soprán</a:t>
            </a:r>
            <a:endParaRPr lang="cs-CZ" sz="4000" dirty="0">
              <a:solidFill>
                <a:srgbClr val="C0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95536" y="4509120"/>
            <a:ext cx="619268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C00000"/>
                </a:solidFill>
              </a:rPr>
              <a:t>B)  </a:t>
            </a:r>
            <a:r>
              <a:rPr lang="cs-CZ" sz="4000" dirty="0" smtClean="0">
                <a:solidFill>
                  <a:srgbClr val="C00000"/>
                </a:solidFill>
                <a:hlinkClick r:id="" action="ppaction://noaction">
                  <a:snd r:embed="rId3" name="bomb.wav"/>
                </a:hlinkClick>
              </a:rPr>
              <a:t>Soprán a alt</a:t>
            </a:r>
            <a:endParaRPr lang="cs-CZ" sz="4000" dirty="0">
              <a:solidFill>
                <a:srgbClr val="C0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6" y="5877272"/>
            <a:ext cx="619268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C00000"/>
                </a:solidFill>
              </a:rPr>
              <a:t>C)  </a:t>
            </a:r>
            <a:r>
              <a:rPr lang="cs-CZ" sz="4000" dirty="0" smtClean="0">
                <a:solidFill>
                  <a:srgbClr val="C00000"/>
                </a:solidFill>
                <a:hlinkClick r:id="" action="ppaction://noaction">
                  <a:snd r:embed="rId3" name="bomb.wav"/>
                </a:hlinkClick>
              </a:rPr>
              <a:t>Soprán a tenor</a:t>
            </a:r>
            <a:endParaRPr lang="cs-CZ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59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332656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C00000"/>
                </a:solidFill>
              </a:rPr>
              <a:t>Otázka číslo 4 :</a:t>
            </a:r>
            <a:br>
              <a:rPr lang="cs-CZ" sz="3600" dirty="0" smtClean="0">
                <a:solidFill>
                  <a:srgbClr val="C00000"/>
                </a:solidFill>
              </a:rPr>
            </a:br>
            <a:r>
              <a:rPr lang="cs-CZ" sz="3600" dirty="0"/>
              <a:t> </a:t>
            </a:r>
            <a:r>
              <a:rPr lang="cs-CZ" sz="3600" dirty="0" smtClean="0"/>
              <a:t>Mezi české barokní skladatele patří :</a:t>
            </a:r>
            <a:endParaRPr lang="cs-CZ" sz="3600" dirty="0">
              <a:solidFill>
                <a:srgbClr val="C0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0" y="1916832"/>
            <a:ext cx="914400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C00000"/>
                </a:solidFill>
              </a:rPr>
              <a:t>A)  </a:t>
            </a:r>
            <a:r>
              <a:rPr lang="cs-CZ" sz="3200" dirty="0" smtClean="0">
                <a:solidFill>
                  <a:srgbClr val="C00000"/>
                </a:solidFill>
                <a:hlinkClick r:id="" action="ppaction://noaction">
                  <a:snd r:embed="rId2" name="bomb.wav"/>
                </a:hlinkClick>
              </a:rPr>
              <a:t>A. M. z Otradovic, J. D. Zelenka, J. J. Ryba  </a:t>
            </a:r>
            <a:endParaRPr lang="cs-CZ" sz="4000" dirty="0">
              <a:solidFill>
                <a:srgbClr val="C0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3717032"/>
            <a:ext cx="914400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C00000"/>
                </a:solidFill>
              </a:rPr>
              <a:t>B)  </a:t>
            </a:r>
            <a:r>
              <a:rPr lang="cs-CZ" sz="2800" dirty="0" smtClean="0">
                <a:solidFill>
                  <a:srgbClr val="C00000"/>
                </a:solidFill>
                <a:hlinkClick r:id="" action="ppaction://noaction">
                  <a:snd r:embed="rId3" name="applause.wav"/>
                </a:hlinkClick>
              </a:rPr>
              <a:t>J. D. Zelenka, B. M. Černohorský, P.J. Vejvanovský </a:t>
            </a:r>
            <a:endParaRPr lang="cs-CZ" sz="2800" dirty="0">
              <a:solidFill>
                <a:srgbClr val="C0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5589240"/>
            <a:ext cx="91440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C00000"/>
                </a:solidFill>
              </a:rPr>
              <a:t>C)  </a:t>
            </a:r>
            <a:r>
              <a:rPr lang="cs-CZ" sz="2800" dirty="0" smtClean="0">
                <a:solidFill>
                  <a:srgbClr val="C00000"/>
                </a:solidFill>
                <a:hlinkClick r:id="" action="ppaction://noaction">
                  <a:snd r:embed="rId2" name="bomb.wav"/>
                </a:hlinkClick>
              </a:rPr>
              <a:t>A. M. z Otradovic, P. J. Vejvanovský, F. X. Dušek</a:t>
            </a:r>
            <a:endParaRPr lang="cs-CZ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0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85689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C00000"/>
                </a:solidFill>
              </a:rPr>
              <a:t>Otázka číslo 5 :</a:t>
            </a:r>
            <a:br>
              <a:rPr lang="cs-CZ" sz="3200" dirty="0" smtClean="0">
                <a:solidFill>
                  <a:srgbClr val="C00000"/>
                </a:solidFill>
              </a:rPr>
            </a:br>
            <a:r>
              <a:rPr lang="cs-CZ" sz="3200" dirty="0" smtClean="0">
                <a:solidFill>
                  <a:srgbClr val="C00000"/>
                </a:solidFill>
              </a:rPr>
              <a:t/>
            </a:r>
            <a:br>
              <a:rPr lang="cs-CZ" sz="3200" dirty="0" smtClean="0">
                <a:solidFill>
                  <a:srgbClr val="C00000"/>
                </a:solidFill>
              </a:rPr>
            </a:br>
            <a:r>
              <a:rPr lang="cs-CZ" sz="3200" dirty="0" smtClean="0"/>
              <a:t>Které hudební nástroje jsou charakteristické</a:t>
            </a:r>
            <a:br>
              <a:rPr lang="cs-CZ" sz="3200" dirty="0" smtClean="0"/>
            </a:br>
            <a:r>
              <a:rPr lang="cs-CZ" sz="3200" dirty="0" smtClean="0"/>
              <a:t>pro barokní hudbu ? </a:t>
            </a:r>
            <a:endParaRPr lang="cs-CZ" sz="3200" dirty="0">
              <a:solidFill>
                <a:srgbClr val="C0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51520" y="2996952"/>
            <a:ext cx="806489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C00000"/>
                </a:solidFill>
              </a:rPr>
              <a:t>A)  </a:t>
            </a:r>
            <a:r>
              <a:rPr lang="cs-CZ" sz="4000" dirty="0" smtClean="0">
                <a:solidFill>
                  <a:srgbClr val="C00000"/>
                </a:solidFill>
                <a:hlinkClick r:id="" action="ppaction://noaction">
                  <a:snd r:embed="rId2" name="applause.wav"/>
                </a:hlinkClick>
              </a:rPr>
              <a:t>Varhany, fagot, housle</a:t>
            </a:r>
            <a:endParaRPr lang="cs-CZ" sz="4000" dirty="0">
              <a:solidFill>
                <a:srgbClr val="C0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0" y="4293096"/>
            <a:ext cx="806489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C00000"/>
                </a:solidFill>
              </a:rPr>
              <a:t>B)  </a:t>
            </a:r>
            <a:r>
              <a:rPr lang="cs-CZ" sz="4000" dirty="0" smtClean="0">
                <a:solidFill>
                  <a:srgbClr val="C00000"/>
                </a:solidFill>
                <a:hlinkClick r:id="" action="ppaction://noaction">
                  <a:snd r:embed="rId3" name="bomb.wav"/>
                </a:hlinkClick>
              </a:rPr>
              <a:t>Varhany, klavír, kontrabas</a:t>
            </a:r>
            <a:endParaRPr lang="cs-CZ" sz="4000" dirty="0">
              <a:solidFill>
                <a:srgbClr val="C0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5805264"/>
            <a:ext cx="806489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C00000"/>
                </a:solidFill>
              </a:rPr>
              <a:t>C)  </a:t>
            </a:r>
            <a:r>
              <a:rPr lang="cs-CZ" sz="4000" dirty="0" smtClean="0">
                <a:solidFill>
                  <a:srgbClr val="C00000"/>
                </a:solidFill>
                <a:hlinkClick r:id="" action="ppaction://noaction">
                  <a:snd r:embed="rId3" name="bomb.wav"/>
                </a:hlinkClick>
              </a:rPr>
              <a:t>Varhany, saxofon, harfa</a:t>
            </a:r>
            <a:endParaRPr lang="cs-CZ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83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51520" y="332656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Otázka číslo 6 :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Mezi hlavní skladatele klasické hudby patří :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07504" y="2420888"/>
            <a:ext cx="87129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C00000"/>
                </a:solidFill>
              </a:rPr>
              <a:t>A) </a:t>
            </a:r>
            <a:r>
              <a:rPr lang="cs-CZ" sz="3200" dirty="0" smtClean="0">
                <a:solidFill>
                  <a:srgbClr val="C00000"/>
                </a:solidFill>
              </a:rPr>
              <a:t> </a:t>
            </a:r>
            <a:r>
              <a:rPr lang="cs-CZ" sz="3200" dirty="0" smtClean="0">
                <a:solidFill>
                  <a:srgbClr val="C00000"/>
                </a:solidFill>
                <a:hlinkClick r:id="" action="ppaction://noaction">
                  <a:snd r:embed="rId2" name="bomb.wav"/>
                </a:hlinkClick>
              </a:rPr>
              <a:t>J. Haydn, W. A. Mozart, J. S. Bach</a:t>
            </a:r>
            <a:endParaRPr lang="cs-CZ" sz="4000" dirty="0">
              <a:solidFill>
                <a:srgbClr val="C0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07504" y="3717032"/>
            <a:ext cx="871296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C00000"/>
                </a:solidFill>
              </a:rPr>
              <a:t>B)  </a:t>
            </a:r>
            <a:r>
              <a:rPr lang="cs-CZ" sz="3200" dirty="0" smtClean="0">
                <a:solidFill>
                  <a:srgbClr val="C00000"/>
                </a:solidFill>
                <a:hlinkClick r:id="" action="ppaction://noaction">
                  <a:snd r:embed="rId2" name="bomb.wav"/>
                </a:hlinkClick>
              </a:rPr>
              <a:t>J. Händel, W. A. Mozart, Ch. W. </a:t>
            </a:r>
            <a:r>
              <a:rPr lang="cs-CZ" sz="3200" dirty="0" err="1" smtClean="0">
                <a:solidFill>
                  <a:srgbClr val="C00000"/>
                </a:solidFill>
                <a:hlinkClick r:id="" action="ppaction://noaction">
                  <a:snd r:embed="rId2" name="bomb.wav"/>
                </a:hlinkClick>
              </a:rPr>
              <a:t>Gluck</a:t>
            </a:r>
            <a:endParaRPr lang="cs-CZ" sz="3200" dirty="0">
              <a:solidFill>
                <a:srgbClr val="C0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07504" y="5157192"/>
            <a:ext cx="871296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C00000"/>
                </a:solidFill>
              </a:rPr>
              <a:t>C)</a:t>
            </a:r>
            <a:r>
              <a:rPr lang="cs-CZ" sz="3200" dirty="0" smtClean="0">
                <a:solidFill>
                  <a:srgbClr val="C00000"/>
                </a:solidFill>
              </a:rPr>
              <a:t>  </a:t>
            </a:r>
            <a:r>
              <a:rPr lang="cs-CZ" sz="3200" dirty="0" smtClean="0">
                <a:solidFill>
                  <a:srgbClr val="C00000"/>
                </a:solidFill>
                <a:hlinkClick r:id="" action="ppaction://noaction">
                  <a:snd r:embed="rId3" name="applause.wav"/>
                </a:hlinkClick>
              </a:rPr>
              <a:t>J. Haydn, W. A. Mozart, Ch. W. </a:t>
            </a:r>
            <a:r>
              <a:rPr lang="cs-CZ" sz="3200" dirty="0" err="1" smtClean="0">
                <a:solidFill>
                  <a:srgbClr val="C00000"/>
                </a:solidFill>
                <a:hlinkClick r:id="" action="ppaction://noaction">
                  <a:snd r:embed="rId3" name="applause.wav"/>
                </a:hlinkClick>
              </a:rPr>
              <a:t>Gluck</a:t>
            </a:r>
            <a:endParaRPr lang="cs-CZ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38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332656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C00000"/>
                </a:solidFill>
              </a:rPr>
              <a:t>Otázka číslo 7: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Mezi nejvýznamnější díla W. A. Mozarta</a:t>
            </a:r>
            <a:br>
              <a:rPr lang="cs-CZ" sz="3600" dirty="0" smtClean="0"/>
            </a:br>
            <a:r>
              <a:rPr lang="cs-CZ" sz="3600" dirty="0" smtClean="0"/>
              <a:t>patří: </a:t>
            </a:r>
            <a:endParaRPr lang="cs-CZ" sz="3600" dirty="0">
              <a:solidFill>
                <a:srgbClr val="C0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07504" y="2564904"/>
            <a:ext cx="892899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C00000"/>
                </a:solidFill>
              </a:rPr>
              <a:t>A) </a:t>
            </a:r>
            <a:r>
              <a:rPr lang="cs-CZ" sz="3200" dirty="0" smtClean="0">
                <a:solidFill>
                  <a:srgbClr val="C00000"/>
                </a:solidFill>
                <a:hlinkClick r:id="" action="ppaction://noaction">
                  <a:snd r:embed="rId2" name="applause.wav"/>
                </a:hlinkClick>
              </a:rPr>
              <a:t>Don Giovanni, Reguiem, Figarova svatba </a:t>
            </a:r>
            <a:endParaRPr lang="cs-CZ" sz="4000" dirty="0">
              <a:solidFill>
                <a:srgbClr val="C0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07504" y="4077072"/>
            <a:ext cx="892899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C00000"/>
                </a:solidFill>
              </a:rPr>
              <a:t>B) </a:t>
            </a:r>
            <a:r>
              <a:rPr lang="cs-CZ" sz="3200" dirty="0" smtClean="0">
                <a:solidFill>
                  <a:srgbClr val="C00000"/>
                </a:solidFill>
                <a:hlinkClick r:id="" action="ppaction://noaction">
                  <a:snd r:embed="rId3" name="bomb.wav"/>
                </a:hlinkClick>
              </a:rPr>
              <a:t>Don Giovanni, Lazebník sevillský, Reguiem</a:t>
            </a:r>
            <a:endParaRPr lang="cs-CZ" sz="4000" dirty="0">
              <a:solidFill>
                <a:srgbClr val="C0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07504" y="5517232"/>
            <a:ext cx="892899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C00000"/>
                </a:solidFill>
              </a:rPr>
              <a:t>C) </a:t>
            </a:r>
            <a:r>
              <a:rPr lang="cs-CZ" sz="3200" dirty="0" smtClean="0">
                <a:solidFill>
                  <a:srgbClr val="C00000"/>
                </a:solidFill>
                <a:hlinkClick r:id="" action="ppaction://noaction">
                  <a:snd r:embed="rId3" name="bomb.wav"/>
                </a:hlinkClick>
              </a:rPr>
              <a:t>Figarova svatba, Nabucco, Don Giovanni</a:t>
            </a:r>
            <a:endParaRPr lang="cs-CZ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24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188640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C00000"/>
                </a:solidFill>
              </a:rPr>
              <a:t>Otázka číslo 8 :</a:t>
            </a:r>
            <a:br>
              <a:rPr lang="cs-CZ" sz="3600" dirty="0" smtClean="0">
                <a:solidFill>
                  <a:srgbClr val="C00000"/>
                </a:solidFill>
              </a:rPr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Otcem symfonie byl nazýván ?</a:t>
            </a:r>
            <a:endParaRPr lang="cs-CZ" sz="3600" dirty="0">
              <a:solidFill>
                <a:srgbClr val="C0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95536" y="2636912"/>
            <a:ext cx="554461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C00000"/>
                </a:solidFill>
              </a:rPr>
              <a:t>A)  </a:t>
            </a:r>
            <a:r>
              <a:rPr lang="cs-CZ" sz="4000" dirty="0" smtClean="0">
                <a:solidFill>
                  <a:srgbClr val="C00000"/>
                </a:solidFill>
                <a:hlinkClick r:id="" action="ppaction://noaction">
                  <a:snd r:embed="rId2" name="bomb.wav"/>
                </a:hlinkClick>
              </a:rPr>
              <a:t>Ch. W. </a:t>
            </a:r>
            <a:r>
              <a:rPr lang="cs-CZ" sz="4000" dirty="0" err="1" smtClean="0">
                <a:solidFill>
                  <a:srgbClr val="C00000"/>
                </a:solidFill>
                <a:hlinkClick r:id="" action="ppaction://noaction">
                  <a:snd r:embed="rId2" name="bomb.wav"/>
                </a:hlinkClick>
              </a:rPr>
              <a:t>Gluck</a:t>
            </a:r>
            <a:endParaRPr lang="cs-CZ" sz="4000" dirty="0">
              <a:solidFill>
                <a:srgbClr val="C0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95536" y="4077072"/>
            <a:ext cx="554461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C00000"/>
                </a:solidFill>
              </a:rPr>
              <a:t>B)  </a:t>
            </a:r>
            <a:r>
              <a:rPr lang="cs-CZ" sz="4000" dirty="0" smtClean="0">
                <a:solidFill>
                  <a:srgbClr val="C00000"/>
                </a:solidFill>
                <a:hlinkClick r:id="" action="ppaction://noaction">
                  <a:snd r:embed="rId2" name="bomb.wav"/>
                </a:hlinkClick>
              </a:rPr>
              <a:t>L. van Beethoven</a:t>
            </a:r>
            <a:endParaRPr lang="cs-CZ" sz="4000" dirty="0">
              <a:solidFill>
                <a:srgbClr val="C0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6" y="5517232"/>
            <a:ext cx="554461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C00000"/>
                </a:solidFill>
              </a:rPr>
              <a:t>C)  </a:t>
            </a:r>
            <a:r>
              <a:rPr lang="cs-CZ" sz="4000" dirty="0" smtClean="0">
                <a:solidFill>
                  <a:srgbClr val="C00000"/>
                </a:solidFill>
                <a:hlinkClick r:id="" action="ppaction://noaction">
                  <a:snd r:embed="rId3" name="applause.wav"/>
                </a:hlinkClick>
              </a:rPr>
              <a:t>J. </a:t>
            </a:r>
            <a:r>
              <a:rPr lang="cs-CZ" sz="4000" dirty="0" err="1" smtClean="0">
                <a:solidFill>
                  <a:srgbClr val="C00000"/>
                </a:solidFill>
                <a:hlinkClick r:id="" action="ppaction://noaction">
                  <a:snd r:embed="rId3" name="applause.wav"/>
                </a:hlinkClick>
              </a:rPr>
              <a:t>Hayden</a:t>
            </a:r>
            <a:endParaRPr lang="cs-CZ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414732"/>
      </p:ext>
    </p:extLst>
  </p:cSld>
  <p:clrMapOvr>
    <a:masterClrMapping/>
  </p:clrMapOvr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110</TotalTime>
  <Words>409</Words>
  <Application>Microsoft Office PowerPoint</Application>
  <PresentationFormat>Předvádění na obrazovce (4:3)</PresentationFormat>
  <Paragraphs>51</Paragraphs>
  <Slides>12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Aerodynamika</vt:lpstr>
      <vt:lpstr>Opakování II.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Opakování II.</dc:title>
  <dc:creator>zs skolni</dc:creator>
  <cp:lastModifiedBy>Admin Školní</cp:lastModifiedBy>
  <cp:revision>20</cp:revision>
  <dcterms:created xsi:type="dcterms:W3CDTF">2012-09-25T07:29:46Z</dcterms:created>
  <dcterms:modified xsi:type="dcterms:W3CDTF">2012-12-18T09:37:30Z</dcterms:modified>
</cp:coreProperties>
</file>