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DFE33-807E-4D50-8874-49EFE28F2CDF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ECAFE-0CDA-4A85-9A5D-C169322641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95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http://cs.wikipedia.org/wiki/Soubor:Jan_Vil%C3%ADmek_-_Franti%C5%A1ek_%C5%A0kroup.jpg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ECAFE-0CDA-4A85-9A5D-C1693226417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408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http://cs.wikipedia.org/wiki/Soubor:Bedrich_Smetana.jpg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ECAFE-0CDA-4A85-9A5D-C1693226417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92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http://cs.wikipedia.org/wiki/Soubor:Dvorak1.jpg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ECAFE-0CDA-4A85-9A5D-C1693226417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178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http://cs.wikipedia.org/wiki/Soubor:ZFibich.jpg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ECAFE-0CDA-4A85-9A5D-C1693226417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470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0E0FD5-A672-4FBC-B04F-97C608180DD2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2DF296A-18AC-4A31-AB73-E3A48254BF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http://www.youtube.com/watch?v=6obmVL1TSM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http://www.youtube.com/watch?v=uI8iTETiSq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http://www.youtube.com/watch?v=BoUDthyy0N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http://www.youtube.com/watch?v=YeNUV9_sCr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1OFjQQbSc4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8nQ0K3fYl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P1ZRzoWr9Q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80528" y="2564904"/>
            <a:ext cx="9540552" cy="1793167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Romantismus v hudbě skladatelů z českých zemí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764704"/>
            <a:ext cx="491331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55576" y="508518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VY_32_INOVACE_14_Romantismus v hudbě skladatelů z českých zemí</a:t>
            </a:r>
          </a:p>
        </p:txBody>
      </p:sp>
    </p:spTree>
    <p:extLst>
      <p:ext uri="{BB962C8B-B14F-4D97-AF65-F5344CB8AC3E}">
        <p14:creationId xmlns:p14="http://schemas.microsoft.com/office/powerpoint/2010/main" val="20737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dirty="0" smtClean="0">
                <a:solidFill>
                  <a:srgbClr val="FF0000"/>
                </a:solidFill>
              </a:rPr>
              <a:t>Konec</a:t>
            </a:r>
            <a:endParaRPr lang="cs-CZ" sz="8000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51720" y="357301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Autor :       Trýzna  Stanislav</a:t>
            </a:r>
            <a:br>
              <a:rPr lang="cs-CZ" dirty="0"/>
            </a:br>
            <a:r>
              <a:rPr lang="cs-CZ" dirty="0"/>
              <a:t>Školní rok </a:t>
            </a:r>
            <a:r>
              <a:rPr lang="cs-CZ" smtClean="0"/>
              <a:t>:  2010/2011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Určeno pro : devátý ročník</a:t>
            </a:r>
            <a:br>
              <a:rPr lang="cs-CZ" dirty="0"/>
            </a:br>
            <a:r>
              <a:rPr lang="cs-CZ" dirty="0"/>
              <a:t>Předmět: hudební výchova</a:t>
            </a:r>
            <a:br>
              <a:rPr lang="cs-CZ" dirty="0"/>
            </a:br>
            <a:r>
              <a:rPr lang="cs-CZ" dirty="0"/>
              <a:t>Téma : základní orientace ve vývoji</a:t>
            </a:r>
            <a:br>
              <a:rPr lang="cs-CZ" dirty="0"/>
            </a:br>
            <a:r>
              <a:rPr lang="cs-CZ" dirty="0" smtClean="0"/>
              <a:t>           hudby v romantismu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Způsob použití ve výuce:  výuková prezentace</a:t>
            </a:r>
            <a:br>
              <a:rPr lang="cs-CZ" dirty="0"/>
            </a:br>
            <a:r>
              <a:rPr lang="cs-CZ" dirty="0"/>
              <a:t>Upozornění : Pro plné využití aplikace </a:t>
            </a:r>
            <a:br>
              <a:rPr lang="cs-CZ" dirty="0"/>
            </a:br>
            <a:r>
              <a:rPr lang="cs-CZ" dirty="0"/>
              <a:t>                   musí být PC připojeno </a:t>
            </a:r>
            <a:br>
              <a:rPr lang="cs-CZ" dirty="0"/>
            </a:br>
            <a:r>
              <a:rPr lang="cs-CZ" dirty="0"/>
              <a:t>                   k internetu </a:t>
            </a:r>
          </a:p>
        </p:txBody>
      </p:sp>
    </p:spTree>
    <p:extLst>
      <p:ext uri="{BB962C8B-B14F-4D97-AF65-F5344CB8AC3E}">
        <p14:creationId xmlns:p14="http://schemas.microsoft.com/office/powerpoint/2010/main" val="293228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Hudba českého romantismu</a:t>
            </a:r>
            <a:r>
              <a:rPr lang="cs-CZ" sz="2400" dirty="0" smtClean="0">
                <a:solidFill>
                  <a:srgbClr val="FF0000"/>
                </a:solidFill>
              </a:rPr>
              <a:t/>
            </a:r>
            <a:br>
              <a:rPr lang="cs-CZ" sz="2400" dirty="0" smtClean="0">
                <a:solidFill>
                  <a:srgbClr val="FF0000"/>
                </a:solidFill>
              </a:rPr>
            </a:b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se vytváří době, kdy u </a:t>
            </a:r>
            <a:r>
              <a:rPr lang="cs-CZ" sz="2400" dirty="0"/>
              <a:t>nás probíhá národní obrození. Vrcholným projevem obrozeneckých tendencí se v duchu romantismu jevila </a:t>
            </a:r>
            <a:r>
              <a:rPr lang="cs-CZ" sz="2400" dirty="0" smtClean="0"/>
              <a:t>především </a:t>
            </a:r>
            <a:r>
              <a:rPr lang="cs-CZ" sz="2400" i="1" dirty="0" smtClean="0"/>
              <a:t>česká </a:t>
            </a:r>
            <a:r>
              <a:rPr lang="cs-CZ" sz="2400" i="1" dirty="0"/>
              <a:t>opera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Námětem libret se stávají hrdinové ze starých českých pověstí </a:t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 err="1" smtClean="0"/>
              <a:t>bájí,to</a:t>
            </a:r>
            <a:r>
              <a:rPr lang="cs-CZ" sz="2400" dirty="0" smtClean="0"/>
              <a:t> posilovalo pocit vlastenectví a české sounáležitosti .</a:t>
            </a:r>
            <a:br>
              <a:rPr lang="cs-CZ" sz="2400" dirty="0" smtClean="0"/>
            </a:br>
            <a:r>
              <a:rPr lang="cs-CZ" sz="2400" dirty="0">
                <a:solidFill>
                  <a:srgbClr val="00B050"/>
                </a:solidFill>
              </a:rPr>
              <a:t>Nacionalismus</a:t>
            </a:r>
            <a:r>
              <a:rPr lang="cs-CZ" sz="2400" dirty="0"/>
              <a:t> se stává řídící silou pozdně romantické periody a skladatelé se hudbou snažili vyjádřit jejich kulturní identitu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Autorem prvních českých oper byl </a:t>
            </a:r>
            <a:r>
              <a:rPr lang="cs-CZ" sz="2400" b="1" dirty="0" smtClean="0">
                <a:solidFill>
                  <a:srgbClr val="00B050"/>
                </a:solidFill>
                <a:hlinkClick r:id="rId2" action="ppaction://hlinksldjump"/>
              </a:rPr>
              <a:t>František Škroup</a:t>
            </a:r>
            <a:r>
              <a:rPr lang="cs-CZ" sz="2400" b="1" dirty="0" smtClean="0"/>
              <a:t>.</a:t>
            </a:r>
            <a:br>
              <a:rPr lang="cs-CZ" sz="2400" b="1" dirty="0" smtClean="0"/>
            </a:br>
            <a:r>
              <a:rPr lang="cs-CZ" sz="2400" dirty="0" smtClean="0"/>
              <a:t>Dalšími hudebními  skladateli</a:t>
            </a:r>
            <a:r>
              <a:rPr lang="cs-CZ" sz="2400" dirty="0" smtClean="0">
                <a:solidFill>
                  <a:srgbClr val="00B050"/>
                </a:solidFill>
              </a:rPr>
              <a:t> českého romantismu </a:t>
            </a:r>
            <a:r>
              <a:rPr lang="cs-CZ" sz="2400" dirty="0" smtClean="0"/>
              <a:t> byli :</a:t>
            </a:r>
            <a:br>
              <a:rPr lang="cs-CZ" sz="2400" dirty="0" smtClean="0"/>
            </a:br>
            <a:r>
              <a:rPr lang="cs-CZ" sz="2400" dirty="0" smtClean="0"/>
              <a:t>     </a:t>
            </a:r>
            <a:r>
              <a:rPr lang="cs-CZ" sz="3200" b="1" dirty="0">
                <a:solidFill>
                  <a:srgbClr val="00B050"/>
                </a:solidFill>
                <a:hlinkClick r:id="rId3" action="ppaction://hlinksldjump"/>
              </a:rPr>
              <a:t>Bedřich </a:t>
            </a:r>
            <a:r>
              <a:rPr lang="cs-CZ" sz="3200" b="1" dirty="0" smtClean="0">
                <a:solidFill>
                  <a:srgbClr val="00B050"/>
                </a:solidFill>
                <a:hlinkClick r:id="rId3" action="ppaction://hlinksldjump"/>
              </a:rPr>
              <a:t>Smetana</a:t>
            </a:r>
            <a:r>
              <a:rPr lang="cs-CZ" sz="3200" b="1" dirty="0" smtClean="0">
                <a:solidFill>
                  <a:srgbClr val="00B050"/>
                </a:solidFill>
              </a:rPr>
              <a:t/>
            </a:r>
            <a:br>
              <a:rPr lang="cs-CZ" sz="3200" b="1" dirty="0" smtClean="0">
                <a:solidFill>
                  <a:srgbClr val="00B050"/>
                </a:solidFill>
              </a:rPr>
            </a:br>
            <a:r>
              <a:rPr lang="cs-CZ" sz="3200" b="1" dirty="0" smtClean="0">
                <a:solidFill>
                  <a:srgbClr val="00B050"/>
                </a:solidFill>
              </a:rPr>
              <a:t> </a:t>
            </a:r>
            <a:r>
              <a:rPr lang="cs-CZ" sz="3200" dirty="0"/>
              <a:t> </a:t>
            </a:r>
            <a:r>
              <a:rPr lang="cs-CZ" sz="3200" dirty="0" smtClean="0"/>
              <a:t>  </a:t>
            </a:r>
            <a:r>
              <a:rPr lang="cs-CZ" sz="3200" b="1" dirty="0" smtClean="0">
                <a:hlinkClick r:id="rId4" action="ppaction://hlinksldjump"/>
              </a:rPr>
              <a:t>Antonín Dvořák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  </a:t>
            </a:r>
            <a:r>
              <a:rPr lang="cs-CZ" sz="3200" dirty="0" smtClean="0">
                <a:hlinkClick r:id="rId5" action="ppaction://hlinksldjump"/>
              </a:rPr>
              <a:t>Zdeněk Fibich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    </a:t>
            </a:r>
            <a:r>
              <a:rPr lang="cs-CZ" sz="3200" dirty="0" smtClean="0">
                <a:hlinkClick r:id="rId6" action="ppaction://hlinksldjump"/>
              </a:rPr>
              <a:t>Vilém </a:t>
            </a:r>
            <a:r>
              <a:rPr lang="cs-CZ" sz="3200" dirty="0" err="1" smtClean="0">
                <a:hlinkClick r:id="rId6" action="ppaction://hlinksldjump"/>
              </a:rPr>
              <a:t>Blodek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    </a:t>
            </a:r>
            <a:r>
              <a:rPr lang="cs-CZ" sz="3200" dirty="0" smtClean="0">
                <a:solidFill>
                  <a:srgbClr val="FF0000"/>
                </a:solidFill>
                <a:hlinkClick r:id="rId7" action="ppaction://hlinksldjump"/>
              </a:rPr>
              <a:t>Karel Bendl</a:t>
            </a:r>
            <a:r>
              <a:rPr lang="cs-CZ" sz="3200" dirty="0" smtClean="0">
                <a:solidFill>
                  <a:srgbClr val="FF0000"/>
                </a:solidFill>
              </a:rPr>
              <a:t/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FF0000"/>
                </a:solidFill>
              </a:rPr>
              <a:t>    </a:t>
            </a:r>
            <a:r>
              <a:rPr lang="cs-CZ" sz="3200" b="1" dirty="0" smtClean="0">
                <a:hlinkClick r:id="rId8" action="ppaction://hlinksldjump"/>
              </a:rPr>
              <a:t>Gustav Mahler 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33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František Škroup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2000" dirty="0" smtClean="0"/>
              <a:t>3. června 1801, Osice -7. února 1862, Rotterdam, Nizozemsko)</a:t>
            </a:r>
            <a:br>
              <a:rPr lang="cs-CZ" sz="2000" dirty="0" smtClean="0"/>
            </a:br>
            <a:r>
              <a:rPr lang="cs-CZ" sz="2000" dirty="0" smtClean="0"/>
              <a:t>byl český hudebník, dirigent a hudební skladatel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/>
              <a:t>Většina jeho děl jsou </a:t>
            </a:r>
            <a:r>
              <a:rPr lang="cs-CZ" u="sng" dirty="0"/>
              <a:t>opery</a:t>
            </a:r>
            <a:r>
              <a:rPr lang="cs-CZ" dirty="0"/>
              <a:t>, které na české poměry měly velice slušnou </a:t>
            </a:r>
            <a:r>
              <a:rPr lang="cs-CZ" dirty="0" smtClean="0"/>
              <a:t>úroveň.</a:t>
            </a:r>
            <a:br>
              <a:rPr lang="cs-CZ" dirty="0" smtClean="0"/>
            </a:br>
            <a:r>
              <a:rPr lang="cs-CZ" dirty="0" smtClean="0"/>
              <a:t>Složil </a:t>
            </a:r>
            <a:r>
              <a:rPr lang="cs-CZ" dirty="0"/>
              <a:t>hudbu k písni </a:t>
            </a:r>
            <a:r>
              <a:rPr lang="cs-CZ" i="1" dirty="0"/>
              <a:t>Kde domov </a:t>
            </a:r>
            <a:r>
              <a:rPr lang="cs-CZ" i="1" dirty="0" smtClean="0"/>
              <a:t>můj.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230" y="2420888"/>
            <a:ext cx="3633842" cy="443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2339752" y="3068960"/>
            <a:ext cx="1656184" cy="7200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2339752" y="4365104"/>
            <a:ext cx="1656184" cy="9361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85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116632"/>
            <a:ext cx="89289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Bedřich Smetana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(2. března 1824 Litomyšl – 12. května 1884 Praha)</a:t>
            </a:r>
            <a:br>
              <a:rPr lang="cs-CZ" sz="2000" dirty="0" smtClean="0"/>
            </a:br>
            <a:r>
              <a:rPr lang="cs-CZ" sz="2000" dirty="0" smtClean="0"/>
              <a:t>byl významný český hudební skladatel. V současnosti je znám především svým cyklem symfonických básní Má vlast a operami Libuše a Prodaná nevěsta. Jeho skladby vznikaly v období romantismu.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50630"/>
            <a:ext cx="3775647" cy="440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lačítko akce: Zvuk 3">
            <a:hlinkClick r:id="rId4" highlightClick="1"/>
          </p:cNvPr>
          <p:cNvSpPr/>
          <p:nvPr/>
        </p:nvSpPr>
        <p:spPr>
          <a:xfrm>
            <a:off x="2915816" y="3140968"/>
            <a:ext cx="1296144" cy="86409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5" action="ppaction://hlinksldjump" highlightClick="1"/>
          </p:cNvPr>
          <p:cNvSpPr/>
          <p:nvPr/>
        </p:nvSpPr>
        <p:spPr>
          <a:xfrm>
            <a:off x="2915816" y="4797152"/>
            <a:ext cx="1296144" cy="10081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96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188640"/>
            <a:ext cx="89289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Antonín Dvořák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000" dirty="0" smtClean="0"/>
              <a:t> (8. září 1841 Nelahozeves – 1. května 1904 Praha)</a:t>
            </a:r>
            <a:br>
              <a:rPr lang="cs-CZ" sz="2000" dirty="0" smtClean="0"/>
            </a:br>
            <a:r>
              <a:rPr lang="cs-CZ" sz="2000" dirty="0" smtClean="0"/>
              <a:t>byl jeden z nejvýznamnějších hudebních skladatelů všech dob a je světově nejproslulejším a nejhranějším českým skladatelem</a:t>
            </a:r>
            <a:r>
              <a:rPr lang="cs-CZ" dirty="0" smtClean="0"/>
              <a:t>. </a:t>
            </a:r>
            <a:r>
              <a:rPr lang="cs-CZ" sz="2000" dirty="0" smtClean="0"/>
              <a:t>Jeho </a:t>
            </a:r>
            <a:r>
              <a:rPr lang="cs-CZ" sz="2000" dirty="0"/>
              <a:t>symfonické opusy patří ke světové špičce a jsou obvyklou součástí všech významnějších přehlídek symfonické hudby</a:t>
            </a:r>
            <a:r>
              <a:rPr lang="cs-CZ" sz="2000" dirty="0" smtClean="0"/>
              <a:t>.</a:t>
            </a:r>
            <a:r>
              <a:rPr lang="cs-CZ" sz="2000" dirty="0"/>
              <a:t> Proslavil se svými symfonickými </a:t>
            </a:r>
            <a:r>
              <a:rPr lang="cs-CZ" sz="2000" dirty="0" smtClean="0"/>
              <a:t>díly (</a:t>
            </a:r>
            <a:r>
              <a:rPr lang="cs-CZ" sz="2000" b="1" dirty="0">
                <a:solidFill>
                  <a:srgbClr val="00B050"/>
                </a:solidFill>
              </a:rPr>
              <a:t>Novosvětská </a:t>
            </a:r>
            <a:r>
              <a:rPr lang="cs-CZ" sz="2000" b="1" dirty="0" smtClean="0">
                <a:solidFill>
                  <a:srgbClr val="00B050"/>
                </a:solidFill>
              </a:rPr>
              <a:t>symfonie</a:t>
            </a:r>
            <a:r>
              <a:rPr lang="cs-CZ" sz="2000" b="1" dirty="0" smtClean="0"/>
              <a:t>)</a:t>
            </a:r>
            <a:r>
              <a:rPr lang="cs-CZ" sz="2000" dirty="0"/>
              <a:t> </a:t>
            </a:r>
            <a:r>
              <a:rPr lang="cs-CZ" sz="2000" dirty="0" smtClean="0"/>
              <a:t>a </a:t>
            </a:r>
            <a:r>
              <a:rPr lang="cs-CZ" sz="2000" dirty="0"/>
              <a:t>velkými </a:t>
            </a:r>
            <a:r>
              <a:rPr lang="cs-CZ" sz="2000" dirty="0" smtClean="0"/>
              <a:t>vokálně-</a:t>
            </a:r>
            <a:br>
              <a:rPr lang="cs-CZ" sz="2000" dirty="0" smtClean="0"/>
            </a:br>
            <a:r>
              <a:rPr lang="cs-CZ" sz="2000" dirty="0" smtClean="0"/>
              <a:t>instrumentálními </a:t>
            </a:r>
            <a:r>
              <a:rPr lang="cs-CZ" sz="2000" dirty="0" err="1" smtClean="0"/>
              <a:t>skladbami,neméně</a:t>
            </a:r>
            <a:r>
              <a:rPr lang="cs-CZ" sz="2000" dirty="0" smtClean="0"/>
              <a:t> </a:t>
            </a:r>
            <a:r>
              <a:rPr lang="cs-CZ" sz="2000" dirty="0"/>
              <a:t>však i 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koncertními </a:t>
            </a:r>
            <a:r>
              <a:rPr lang="cs-CZ" sz="2000" dirty="0"/>
              <a:t>skladbami a </a:t>
            </a:r>
            <a:r>
              <a:rPr lang="cs-CZ" sz="2000" dirty="0" smtClean="0"/>
              <a:t>operami( </a:t>
            </a:r>
            <a:r>
              <a:rPr lang="cs-CZ" sz="2000" dirty="0" smtClean="0">
                <a:solidFill>
                  <a:srgbClr val="00B050"/>
                </a:solidFill>
              </a:rPr>
              <a:t>Rusalka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808" y="2204864"/>
            <a:ext cx="3746489" cy="4653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3183022" y="3882657"/>
            <a:ext cx="1512168" cy="93610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3219026" y="5229200"/>
            <a:ext cx="1440160" cy="9361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6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89644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Zdeněk Fibich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(21. prosince 1850, </a:t>
            </a:r>
            <a:r>
              <a:rPr lang="cs-CZ" dirty="0" err="1" smtClean="0"/>
              <a:t>Všebořiceu</a:t>
            </a:r>
            <a:r>
              <a:rPr lang="cs-CZ" dirty="0" smtClean="0"/>
              <a:t> Čáslavi – 15. října 1900 Praha)</a:t>
            </a:r>
            <a:br>
              <a:rPr lang="cs-CZ" dirty="0" smtClean="0"/>
            </a:br>
            <a:r>
              <a:rPr lang="cs-CZ" dirty="0" smtClean="0"/>
              <a:t>byl český hudební skladatel 19. století.</a:t>
            </a:r>
            <a:r>
              <a:rPr lang="cs-CZ" dirty="0"/>
              <a:t> </a:t>
            </a:r>
            <a:r>
              <a:rPr lang="cs-CZ" dirty="0" smtClean="0"/>
              <a:t>Byl </a:t>
            </a:r>
            <a:r>
              <a:rPr lang="cs-CZ" dirty="0"/>
              <a:t>typickým představitelem </a:t>
            </a:r>
            <a:r>
              <a:rPr lang="cs-CZ" dirty="0" smtClean="0"/>
              <a:t> hudebního</a:t>
            </a:r>
            <a:r>
              <a:rPr lang="cs-CZ" dirty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romantismu.</a:t>
            </a:r>
            <a:r>
              <a:rPr lang="pt-BR" dirty="0"/>
              <a:t> Stal se tvůrcem melodramatické hudební </a:t>
            </a:r>
            <a:r>
              <a:rPr lang="pt-BR" dirty="0" smtClean="0"/>
              <a:t>formy</a:t>
            </a:r>
            <a:r>
              <a:rPr lang="cs-CZ" dirty="0" smtClean="0"/>
              <a:t>. Autor scénického melodramu </a:t>
            </a:r>
            <a:r>
              <a:rPr lang="cs-CZ" dirty="0" smtClean="0">
                <a:solidFill>
                  <a:srgbClr val="00B050"/>
                </a:solidFill>
              </a:rPr>
              <a:t>„</a:t>
            </a:r>
            <a:r>
              <a:rPr lang="cs-CZ" dirty="0" err="1" smtClean="0">
                <a:solidFill>
                  <a:srgbClr val="00B050"/>
                </a:solidFill>
              </a:rPr>
              <a:t>Hippodamie</a:t>
            </a:r>
            <a:r>
              <a:rPr lang="cs-CZ" dirty="0"/>
              <a:t>“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554" y="1988840"/>
            <a:ext cx="3420484" cy="48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2411760" y="2708920"/>
            <a:ext cx="1728192" cy="7920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2411760" y="4293096"/>
            <a:ext cx="1728192" cy="8640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8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68" y="116632"/>
            <a:ext cx="913503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Karel Bendl 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000" dirty="0" smtClean="0"/>
              <a:t>– pseudonym Podskalský </a:t>
            </a:r>
            <a:br>
              <a:rPr lang="cs-CZ" sz="2000" dirty="0" smtClean="0"/>
            </a:br>
            <a:r>
              <a:rPr lang="cs-CZ" sz="2000" dirty="0" smtClean="0"/>
              <a:t>(16. dubna 1838, Praha – 20. září 1897,Praha) </a:t>
            </a:r>
            <a:br>
              <a:rPr lang="cs-CZ" sz="2000" dirty="0" smtClean="0"/>
            </a:br>
            <a:r>
              <a:rPr lang="cs-CZ" sz="2000" dirty="0" smtClean="0"/>
              <a:t>byl český skladatel a sbormistr.</a:t>
            </a:r>
            <a:r>
              <a:rPr lang="cs-CZ" sz="2000" dirty="0"/>
              <a:t> Vedle Bedřicha Smetany a Antonína Dvořáka byl Bendl nejoblíbenějším českým skladatelem druhé poloviny 19. století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 smtClean="0"/>
              <a:t>Autor baletu Česká svatba.</a:t>
            </a:r>
            <a:endParaRPr lang="cs-CZ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01153"/>
            <a:ext cx="3635457" cy="4656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3" highlightClick="1"/>
          </p:cNvPr>
          <p:cNvSpPr/>
          <p:nvPr/>
        </p:nvSpPr>
        <p:spPr>
          <a:xfrm>
            <a:off x="3131840" y="3356992"/>
            <a:ext cx="1656184" cy="93610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4" action="ppaction://hlinksldjump" highlightClick="1"/>
          </p:cNvPr>
          <p:cNvSpPr/>
          <p:nvPr/>
        </p:nvSpPr>
        <p:spPr>
          <a:xfrm>
            <a:off x="3131840" y="4941168"/>
            <a:ext cx="1656184" cy="9361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96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0" y="0"/>
            <a:ext cx="914142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Vilém </a:t>
            </a:r>
            <a:r>
              <a:rPr lang="cs-CZ" sz="3200" dirty="0" err="1">
                <a:solidFill>
                  <a:srgbClr val="FF0000"/>
                </a:solidFill>
              </a:rPr>
              <a:t>Blodek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/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000" dirty="0" smtClean="0"/>
              <a:t>(3</a:t>
            </a:r>
            <a:r>
              <a:rPr lang="cs-CZ" sz="2000" dirty="0"/>
              <a:t>. října 1834 v Praze – 1. května 1874 v Praze</a:t>
            </a:r>
            <a:r>
              <a:rPr lang="cs-CZ" sz="2000" dirty="0" smtClean="0"/>
              <a:t>)</a:t>
            </a:r>
            <a:br>
              <a:rPr lang="cs-CZ" sz="2000" dirty="0" smtClean="0"/>
            </a:br>
            <a:r>
              <a:rPr lang="cs-CZ" sz="2000" dirty="0" smtClean="0"/>
              <a:t> </a:t>
            </a:r>
            <a:r>
              <a:rPr lang="cs-CZ" sz="2000" dirty="0"/>
              <a:t>byl český hudební skladatel z období českého hudebního romantismu, flétnista, klavírista, sbormistr a hudební pedagog. </a:t>
            </a:r>
            <a:r>
              <a:rPr lang="cs-CZ" sz="2000" dirty="0" smtClean="0"/>
              <a:t>Autor dvou oper </a:t>
            </a:r>
            <a:br>
              <a:rPr lang="cs-CZ" sz="2000" dirty="0" smtClean="0"/>
            </a:br>
            <a:r>
              <a:rPr lang="cs-CZ" sz="2000" dirty="0" smtClean="0"/>
              <a:t> a hudebního cyklu Písně milostné s klavírním doprovodem.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150052"/>
            <a:ext cx="3759024" cy="4707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3" highlightClick="1"/>
          </p:cNvPr>
          <p:cNvSpPr/>
          <p:nvPr/>
        </p:nvSpPr>
        <p:spPr>
          <a:xfrm>
            <a:off x="2555776" y="2780928"/>
            <a:ext cx="1512168" cy="93610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4" action="ppaction://hlinksldjump" highlightClick="1"/>
          </p:cNvPr>
          <p:cNvSpPr/>
          <p:nvPr/>
        </p:nvSpPr>
        <p:spPr>
          <a:xfrm>
            <a:off x="2555776" y="4581128"/>
            <a:ext cx="1512168" cy="10081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97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Gustav </a:t>
            </a:r>
            <a:r>
              <a:rPr lang="cs-CZ" sz="3200" dirty="0" smtClean="0">
                <a:solidFill>
                  <a:srgbClr val="FF0000"/>
                </a:solidFill>
              </a:rPr>
              <a:t>Mahler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</a:t>
            </a:r>
            <a:r>
              <a:rPr lang="cs-CZ" sz="2000" dirty="0"/>
              <a:t>7. července 1860, Kaliště - 18. května 1911, Vídeň</a:t>
            </a:r>
            <a:r>
              <a:rPr lang="cs-CZ" sz="2000" dirty="0" smtClean="0"/>
              <a:t>)</a:t>
            </a:r>
            <a:br>
              <a:rPr lang="cs-CZ" sz="2000" dirty="0" smtClean="0"/>
            </a:br>
            <a:r>
              <a:rPr lang="cs-CZ" sz="2000" dirty="0" smtClean="0"/>
              <a:t>byl </a:t>
            </a:r>
            <a:r>
              <a:rPr lang="cs-CZ" sz="2000" dirty="0"/>
              <a:t>hudební skladatel, narozený v židovské, německy hovořící rodině na Vysočině v obci na česko-moravském pomezí v tehdejším Rakouském </a:t>
            </a:r>
            <a:r>
              <a:rPr lang="cs-CZ" sz="2000" dirty="0" smtClean="0"/>
              <a:t>císařství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sz="2000" dirty="0" smtClean="0"/>
              <a:t>Mahlera považujeme </a:t>
            </a:r>
            <a:r>
              <a:rPr lang="cs-CZ" sz="2000" dirty="0"/>
              <a:t>též za českého skladatele, jak vzhledem k místu narození, tak pro jeho inspiraci českou lidovou </a:t>
            </a:r>
            <a:r>
              <a:rPr lang="cs-CZ" sz="2000" dirty="0" smtClean="0"/>
              <a:t>hudbou. Složil </a:t>
            </a:r>
            <a:r>
              <a:rPr lang="cs-CZ" sz="2000" dirty="0"/>
              <a:t>deset symfonií, které jsou pilíři jeho díla a celou řadu skladeb písňové formy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331574"/>
            <a:ext cx="3203848" cy="4502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3" highlightClick="1"/>
          </p:cNvPr>
          <p:cNvSpPr/>
          <p:nvPr/>
        </p:nvSpPr>
        <p:spPr>
          <a:xfrm>
            <a:off x="2699792" y="3140968"/>
            <a:ext cx="1656184" cy="86409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4" action="ppaction://hlinksldjump" highlightClick="1"/>
          </p:cNvPr>
          <p:cNvSpPr/>
          <p:nvPr/>
        </p:nvSpPr>
        <p:spPr>
          <a:xfrm>
            <a:off x="2699792" y="4582698"/>
            <a:ext cx="1656184" cy="86252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14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143</TotalTime>
  <Words>56</Words>
  <Application>Microsoft Office PowerPoint</Application>
  <PresentationFormat>Předvádění na obrazovce (4:3)</PresentationFormat>
  <Paragraphs>20</Paragraphs>
  <Slides>10</Slides>
  <Notes>4</Notes>
  <HiddenSlides>7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Romantismus v hudbě skladatelů z českých zemí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zs skolni</dc:creator>
  <cp:lastModifiedBy>Admin Školní</cp:lastModifiedBy>
  <cp:revision>17</cp:revision>
  <dcterms:created xsi:type="dcterms:W3CDTF">2012-06-20T10:31:23Z</dcterms:created>
  <dcterms:modified xsi:type="dcterms:W3CDTF">2012-12-18T09:41:32Z</dcterms:modified>
</cp:coreProperties>
</file>