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10272-BB04-4393-908B-33F0D51EDE0A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5E8F3-60D8-428F-AC9C-B43E32913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24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http://cs.wikipedia.org/wiki/Soubor:Claude_Debussy_ca_1908,_foto_av_F%C3%A9lix_Nadar.jpg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5E8F3-60D8-428F-AC9C-B43E3291374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59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http://cs.wikipedia.org/wiki/Soubor:Maurice_Ravel_1912.jpg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5E8F3-60D8-428F-AC9C-B43E3291374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022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http://en.wikipedia.org/wiki/File:Roussel_Albert_1913.jpg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5E8F3-60D8-428F-AC9C-B43E3291374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27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http://cs.wikipedia.org/wiki/Soubor:Respighi_1935.jpg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5E8F3-60D8-428F-AC9C-B43E3291374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717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EE575A-E843-490E-A5DD-B11DB435828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02546-3231-43F7-9138-0A1037665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hyperlink" Target="http://www.youtube.com/watch?v=v0CLYpYKHN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hyperlink" Target="http://www.youtube.com/watch?v=u2hQRN59KA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hyperlink" Target="http://www.youtube.com/watch?v=jpbDcfAKIA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hyperlink" Target="http://www.youtube.com/watch?v=frQBCmRH4RQ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2sP4fNYTwp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2276872"/>
            <a:ext cx="7175351" cy="1793167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Hudební skladatelé ovlivnění impresionismem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27584" y="530120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VY_32_INOVACE_16_Hudební skladatelé ovlivnění impresionismem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622" y="548680"/>
            <a:ext cx="4913313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749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260648"/>
            <a:ext cx="882047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Impresionismus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je umělecký směr z přelomu 19. a 20.stol., který se vytvořil </a:t>
            </a:r>
            <a:br>
              <a:rPr lang="cs-CZ" sz="2400" dirty="0" smtClean="0"/>
            </a:br>
            <a:r>
              <a:rPr lang="cs-CZ" sz="2400" dirty="0" smtClean="0"/>
              <a:t>ve Francii. Termín byl poprvé použit v malířství a odtud přejat i do hudby. </a:t>
            </a:r>
            <a:r>
              <a:rPr lang="cs-CZ" sz="2400" dirty="0"/>
              <a:t>Impresionistická hudba je </a:t>
            </a:r>
            <a:r>
              <a:rPr lang="cs-CZ" sz="2400" dirty="0" smtClean="0"/>
              <a:t>výrazem </a:t>
            </a:r>
            <a:r>
              <a:rPr lang="cs-CZ" sz="2400" dirty="0"/>
              <a:t>prchavých dojmů a nálad, jež skladatel objevuje ve svém styku s přírodou a nechává se inspirovat barevností a světelností jejich jevů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/>
              <a:t>Těžištěm hudebního impresionistického výrazu je </a:t>
            </a:r>
            <a:r>
              <a:rPr lang="cs-CZ" sz="2400" dirty="0" smtClean="0">
                <a:solidFill>
                  <a:srgbClr val="00B050"/>
                </a:solidFill>
              </a:rPr>
              <a:t>harmonie</a:t>
            </a:r>
            <a:r>
              <a:rPr lang="cs-CZ" sz="2400" dirty="0" smtClean="0"/>
              <a:t>.</a:t>
            </a:r>
            <a:r>
              <a:rPr lang="cs-CZ" sz="2400" dirty="0"/>
              <a:t> Impresionistická díla postrádají práci s tématem, melodie ztrácí na významu a objevuje se </a:t>
            </a:r>
            <a:r>
              <a:rPr lang="cs-CZ" sz="2400" dirty="0" smtClean="0"/>
              <a:t>převážně </a:t>
            </a:r>
            <a:r>
              <a:rPr lang="cs-CZ" sz="2400" dirty="0"/>
              <a:t>pouze v </a:t>
            </a:r>
            <a:r>
              <a:rPr lang="cs-CZ" sz="2400" dirty="0" smtClean="0"/>
              <a:t>útržkovité </a:t>
            </a:r>
            <a:r>
              <a:rPr lang="cs-CZ" sz="2400" dirty="0"/>
              <a:t>formě</a:t>
            </a:r>
            <a:r>
              <a:rPr lang="cs-CZ" sz="2400" dirty="0" smtClean="0"/>
              <a:t>.</a:t>
            </a:r>
            <a:r>
              <a:rPr lang="cs-CZ" sz="2400" dirty="0"/>
              <a:t> </a:t>
            </a:r>
            <a:r>
              <a:rPr lang="cs-CZ" sz="2400" dirty="0" smtClean="0"/>
              <a:t>Impresionistická </a:t>
            </a:r>
            <a:r>
              <a:rPr lang="cs-CZ" sz="2400" dirty="0"/>
              <a:t>skladba předpokládá u posluchače naprosté otevření se </a:t>
            </a:r>
            <a:r>
              <a:rPr lang="cs-CZ" sz="2400" dirty="0" smtClean="0"/>
              <a:t>dojmu.</a:t>
            </a:r>
            <a:br>
              <a:rPr lang="cs-CZ" sz="2400" dirty="0" smtClean="0"/>
            </a:br>
            <a:r>
              <a:rPr lang="cs-CZ" sz="2400" dirty="0"/>
              <a:t>Hudební impresionismus není čistě francouzský </a:t>
            </a:r>
            <a:r>
              <a:rPr lang="cs-CZ" sz="2400" dirty="0" smtClean="0"/>
              <a:t>směr, ale byl ovlivněn tvorbou ruských romantických skladatelů (</a:t>
            </a:r>
            <a:r>
              <a:rPr lang="cs-CZ" sz="2400" dirty="0"/>
              <a:t>Modest Petrovič </a:t>
            </a:r>
            <a:r>
              <a:rPr lang="cs-CZ" sz="2400" dirty="0" smtClean="0"/>
              <a:t>Musorgskij,</a:t>
            </a:r>
            <a:r>
              <a:rPr lang="cs-CZ" sz="2400" dirty="0"/>
              <a:t> Nikolaj </a:t>
            </a:r>
            <a:r>
              <a:rPr lang="cs-CZ" sz="2400" dirty="0" err="1" smtClean="0"/>
              <a:t>Rimskij</a:t>
            </a:r>
            <a:r>
              <a:rPr lang="cs-CZ" sz="2400" dirty="0" smtClean="0"/>
              <a:t>-Korsakov)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34237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212976"/>
            <a:ext cx="66967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Světoví skladatelé :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  <a:p>
            <a:r>
              <a:rPr lang="cs-CZ" sz="2400" dirty="0" smtClean="0">
                <a:hlinkClick r:id="rId2" action="ppaction://hlinksldjump"/>
              </a:rPr>
              <a:t>Claude Debussy</a:t>
            </a:r>
            <a:endParaRPr lang="cs-CZ" sz="2400" dirty="0" smtClean="0"/>
          </a:p>
          <a:p>
            <a:r>
              <a:rPr lang="cs-CZ" sz="2400" dirty="0" smtClean="0">
                <a:hlinkClick r:id="rId3" action="ppaction://hlinksldjump"/>
              </a:rPr>
              <a:t>Maurice </a:t>
            </a:r>
            <a:r>
              <a:rPr lang="cs-CZ" sz="2400" dirty="0" err="1" smtClean="0">
                <a:hlinkClick r:id="rId3" action="ppaction://hlinksldjump"/>
              </a:rPr>
              <a:t>Ravel</a:t>
            </a:r>
            <a:endParaRPr lang="cs-CZ" sz="2400" dirty="0" smtClean="0"/>
          </a:p>
          <a:p>
            <a:r>
              <a:rPr lang="cs-CZ" sz="2400" dirty="0" smtClean="0">
                <a:hlinkClick r:id="rId4" action="ppaction://hlinksldjump"/>
              </a:rPr>
              <a:t>Albert </a:t>
            </a:r>
            <a:r>
              <a:rPr lang="cs-CZ" sz="2400" dirty="0" err="1" smtClean="0">
                <a:hlinkClick r:id="rId4" action="ppaction://hlinksldjump"/>
              </a:rPr>
              <a:t>Roussel</a:t>
            </a:r>
            <a:r>
              <a:rPr lang="cs-CZ" sz="2400" dirty="0" smtClean="0">
                <a:hlinkClick r:id="rId4" action="ppaction://hlinksldjump"/>
              </a:rPr>
              <a:t>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hlinkClick r:id="rId5" action="ppaction://hlinksldjump"/>
              </a:rPr>
              <a:t>Ottorino </a:t>
            </a:r>
            <a:r>
              <a:rPr lang="cs-CZ" sz="2400" dirty="0" err="1" smtClean="0">
                <a:hlinkClick r:id="rId5" action="ppaction://hlinksldjump"/>
              </a:rPr>
              <a:t>Respighi</a:t>
            </a:r>
            <a:r>
              <a:rPr lang="cs-CZ" sz="2400" dirty="0" smtClean="0">
                <a:hlinkClick r:id="rId5" action="ppaction://hlinksldjump"/>
              </a:rPr>
              <a:t>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hlinkClick r:id="rId6" action="ppaction://hlinksldjump"/>
              </a:rPr>
              <a:t>Alexandr Nikolajevič Skrjabin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82323"/>
            <a:ext cx="792088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Impresionistické dílo poznáme podle těchto pravidel:</a:t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dirty="0" smtClean="0"/>
              <a:t>- </a:t>
            </a:r>
            <a:r>
              <a:rPr lang="cs-CZ" sz="2000" dirty="0" smtClean="0"/>
              <a:t>typické jsou časté změny uvnitř skladeb</a:t>
            </a:r>
          </a:p>
          <a:p>
            <a:r>
              <a:rPr lang="cs-CZ" sz="2000" dirty="0" smtClean="0"/>
              <a:t>- rozmanité, obměňované akordy</a:t>
            </a:r>
          </a:p>
          <a:p>
            <a:r>
              <a:rPr lang="cs-CZ" sz="2000" dirty="0" smtClean="0"/>
              <a:t>- netradiční hudební barvy</a:t>
            </a:r>
          </a:p>
          <a:p>
            <a:r>
              <a:rPr lang="cs-CZ" sz="2000" dirty="0" smtClean="0"/>
              <a:t>- jemná instrumentace</a:t>
            </a:r>
          </a:p>
          <a:p>
            <a:r>
              <a:rPr lang="cs-CZ" sz="2000" dirty="0" smtClean="0"/>
              <a:t>- Skladatelé se ovlivňují exotickou kulturou a lidovou hudbou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5449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784" y="8401"/>
            <a:ext cx="890270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Achille-Claude Debussy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( 22. srpna 1862, Saint-</a:t>
            </a:r>
            <a:r>
              <a:rPr lang="cs-CZ" sz="2000" dirty="0" err="1" smtClean="0"/>
              <a:t>Germain</a:t>
            </a:r>
            <a:r>
              <a:rPr lang="cs-CZ" sz="2000" dirty="0" smtClean="0"/>
              <a:t>-en-</a:t>
            </a:r>
            <a:r>
              <a:rPr lang="cs-CZ" sz="2000" dirty="0" err="1" smtClean="0"/>
              <a:t>Laye</a:t>
            </a:r>
            <a:r>
              <a:rPr lang="cs-CZ" sz="2000" dirty="0" smtClean="0"/>
              <a:t> - 25. března 1918, Paříž)</a:t>
            </a:r>
            <a:br>
              <a:rPr lang="cs-CZ" sz="2000" dirty="0" smtClean="0"/>
            </a:br>
            <a:r>
              <a:rPr lang="cs-CZ" sz="2000" dirty="0" smtClean="0"/>
              <a:t> byl francouzský skladatel, otec a jeden z nejvýznamnějších představitelů hudebního impresionismu. Své umělecké názory sdílel s malíři a básníky, kteří se ve svých dílech snažili zachytit neopakovatelné okamžiky, prchavé vjemy a dojmy, nálady či barevné odstíny.</a:t>
            </a:r>
            <a:br>
              <a:rPr lang="cs-CZ" sz="2000" dirty="0" smtClean="0"/>
            </a:br>
            <a:r>
              <a:rPr lang="cs-CZ" sz="2000" dirty="0" smtClean="0"/>
              <a:t>Složil </a:t>
            </a:r>
            <a:r>
              <a:rPr lang="cs-CZ" sz="2000" dirty="0"/>
              <a:t>své nejvýznamnější </a:t>
            </a:r>
            <a:r>
              <a:rPr lang="cs-CZ" sz="2000" dirty="0" smtClean="0"/>
              <a:t>dílo </a:t>
            </a:r>
            <a:r>
              <a:rPr lang="cs-CZ" sz="2000" dirty="0"/>
              <a:t>operu </a:t>
            </a:r>
            <a:r>
              <a:rPr lang="cs-CZ" sz="2000" i="1" u="sng" dirty="0"/>
              <a:t>Pelleas a </a:t>
            </a:r>
            <a:r>
              <a:rPr lang="cs-CZ" sz="2000" i="1" u="sng" dirty="0" err="1"/>
              <a:t>Melisanda</a:t>
            </a:r>
            <a:r>
              <a:rPr lang="cs-CZ" sz="2000" dirty="0" smtClean="0"/>
              <a:t>,</a:t>
            </a:r>
            <a:r>
              <a:rPr lang="cs-CZ" sz="2000" dirty="0"/>
              <a:t> symfonické </a:t>
            </a:r>
            <a:r>
              <a:rPr lang="cs-CZ" sz="2000" dirty="0" smtClean="0"/>
              <a:t>skici</a:t>
            </a:r>
            <a:r>
              <a:rPr lang="cs-CZ" sz="2000" dirty="0"/>
              <a:t> </a:t>
            </a:r>
            <a:r>
              <a:rPr lang="cs-CZ" sz="2000" i="1" dirty="0" smtClean="0"/>
              <a:t>Moře.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419867"/>
            <a:ext cx="3201277" cy="4438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4" highlightClick="1"/>
          </p:cNvPr>
          <p:cNvSpPr/>
          <p:nvPr/>
        </p:nvSpPr>
        <p:spPr>
          <a:xfrm>
            <a:off x="2915816" y="3284984"/>
            <a:ext cx="1872208" cy="86409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2915816" y="4638934"/>
            <a:ext cx="1872208" cy="87829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04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95"/>
            <a:ext cx="903649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Joseph-Maurice </a:t>
            </a:r>
            <a:r>
              <a:rPr lang="cs-CZ" sz="3200" dirty="0" err="1" smtClean="0">
                <a:solidFill>
                  <a:srgbClr val="FF0000"/>
                </a:solidFill>
              </a:rPr>
              <a:t>Ravel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(7. března 1875, </a:t>
            </a:r>
            <a:r>
              <a:rPr lang="cs-CZ" sz="2000" dirty="0" err="1" smtClean="0"/>
              <a:t>Ciboure</a:t>
            </a:r>
            <a:r>
              <a:rPr lang="cs-CZ" sz="2000" dirty="0" smtClean="0"/>
              <a:t> – 28. prosince 1937, Paříž)</a:t>
            </a:r>
            <a:br>
              <a:rPr lang="cs-CZ" sz="2000" dirty="0" smtClean="0"/>
            </a:br>
            <a:r>
              <a:rPr lang="cs-CZ" sz="2000" dirty="0" smtClean="0"/>
              <a:t> byl francouzský hudební skladatel švýcarsko-španělského původu. Je znám jako impresionistický skladatel, ale zejména jeho pozdní díla nesou výrazné stopy nastupující moderny a neoklasicismu.</a:t>
            </a:r>
            <a:br>
              <a:rPr lang="cs-CZ" sz="2000" dirty="0" smtClean="0"/>
            </a:br>
            <a:r>
              <a:rPr lang="cs-CZ" sz="2000" dirty="0" smtClean="0"/>
              <a:t>Napsal  např. </a:t>
            </a:r>
            <a:r>
              <a:rPr lang="cs-CZ" sz="2000" i="1" dirty="0" smtClean="0"/>
              <a:t>Španělskou Rapsódií, </a:t>
            </a:r>
            <a:r>
              <a:rPr lang="cs-CZ" sz="2000" dirty="0"/>
              <a:t>Dafnis a </a:t>
            </a:r>
            <a:r>
              <a:rPr lang="cs-CZ" sz="2000" dirty="0" err="1" smtClean="0"/>
              <a:t>Chloé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129" y="2090737"/>
            <a:ext cx="3707904" cy="492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4" highlightClick="1"/>
          </p:cNvPr>
          <p:cNvSpPr/>
          <p:nvPr/>
        </p:nvSpPr>
        <p:spPr>
          <a:xfrm>
            <a:off x="2339752" y="2852936"/>
            <a:ext cx="1584176" cy="7920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2339752" y="4293096"/>
            <a:ext cx="1584176" cy="79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78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268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Albert 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</a:rPr>
              <a:t>Roussel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( 05.dubna 1869 </a:t>
            </a:r>
            <a:r>
              <a:rPr lang="cs-CZ" sz="2000" dirty="0"/>
              <a:t>- 23.srpna 1937</a:t>
            </a:r>
            <a:r>
              <a:rPr lang="cs-CZ" sz="2000" dirty="0" smtClean="0"/>
              <a:t>)</a:t>
            </a:r>
            <a:br>
              <a:rPr lang="cs-CZ" sz="2000" dirty="0" smtClean="0"/>
            </a:br>
            <a:r>
              <a:rPr lang="cs-CZ" sz="2000" dirty="0" smtClean="0"/>
              <a:t>byl </a:t>
            </a:r>
            <a:r>
              <a:rPr lang="cs-CZ" sz="2000" dirty="0"/>
              <a:t>francouzský hudební skladatel . On strávil sedm let </a:t>
            </a:r>
            <a:r>
              <a:rPr lang="cs-CZ" sz="2000" dirty="0" smtClean="0"/>
              <a:t>jako </a:t>
            </a:r>
            <a:r>
              <a:rPr lang="cs-CZ" sz="2000" dirty="0" err="1" smtClean="0"/>
              <a:t>námořník,k</a:t>
            </a:r>
            <a:r>
              <a:rPr lang="cs-CZ" sz="2000" dirty="0" smtClean="0"/>
              <a:t> hudbě </a:t>
            </a:r>
            <a:r>
              <a:rPr lang="cs-CZ" sz="2000" dirty="0"/>
              <a:t>se </a:t>
            </a:r>
            <a:r>
              <a:rPr lang="cs-CZ" sz="2000" dirty="0" smtClean="0"/>
              <a:t>obrátil ve středním věku , </a:t>
            </a:r>
            <a:r>
              <a:rPr lang="cs-CZ" sz="2000" dirty="0"/>
              <a:t>a se stal jedním z nejvýznamnějších francouzských </a:t>
            </a:r>
            <a:r>
              <a:rPr lang="cs-CZ" sz="2000" dirty="0" smtClean="0"/>
              <a:t>skladatelů. </a:t>
            </a:r>
            <a:r>
              <a:rPr lang="cs-CZ" sz="2000" dirty="0"/>
              <a:t>Jeho raná díla byla silně ovlivněna impresionismem z Debussyho a </a:t>
            </a:r>
            <a:r>
              <a:rPr lang="cs-CZ" sz="2000" dirty="0" err="1"/>
              <a:t>Ravela</a:t>
            </a:r>
            <a:r>
              <a:rPr lang="cs-CZ" sz="2000" dirty="0"/>
              <a:t> , </a:t>
            </a:r>
            <a:r>
              <a:rPr lang="cs-CZ" sz="2000" dirty="0" smtClean="0"/>
              <a:t>později </a:t>
            </a:r>
            <a:r>
              <a:rPr lang="cs-CZ" sz="2000" dirty="0"/>
              <a:t>se obrátil k </a:t>
            </a:r>
            <a:r>
              <a:rPr lang="cs-CZ" sz="2000" dirty="0" smtClean="0"/>
              <a:t>neoklasicismu.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36338"/>
            <a:ext cx="3491880" cy="472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4" highlightClick="1"/>
          </p:cNvPr>
          <p:cNvSpPr/>
          <p:nvPr/>
        </p:nvSpPr>
        <p:spPr>
          <a:xfrm>
            <a:off x="2339752" y="2996952"/>
            <a:ext cx="1728192" cy="86409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2339752" y="4497169"/>
            <a:ext cx="1728192" cy="87604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62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Ottorino </a:t>
            </a:r>
            <a:r>
              <a:rPr lang="cs-CZ" sz="3200" dirty="0" err="1">
                <a:solidFill>
                  <a:srgbClr val="FF0000"/>
                </a:solidFill>
              </a:rPr>
              <a:t>Respighi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/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2000" dirty="0" smtClean="0"/>
              <a:t>(</a:t>
            </a:r>
            <a:r>
              <a:rPr lang="cs-CZ" sz="2000" dirty="0"/>
              <a:t>9. července 1879 Bologna – 18. dubna 1936 Řím</a:t>
            </a:r>
            <a:r>
              <a:rPr lang="cs-CZ" sz="2000" dirty="0" smtClean="0"/>
              <a:t>)</a:t>
            </a:r>
            <a:br>
              <a:rPr lang="cs-CZ" sz="2000" dirty="0" smtClean="0"/>
            </a:br>
            <a:r>
              <a:rPr lang="cs-CZ" sz="2000" dirty="0" smtClean="0"/>
              <a:t>byl </a:t>
            </a:r>
            <a:r>
              <a:rPr lang="cs-CZ" sz="2000" dirty="0"/>
              <a:t>italský skladatel a muzikolog, významný představitel hudebního </a:t>
            </a:r>
            <a:r>
              <a:rPr lang="cs-CZ" sz="2000" dirty="0" smtClean="0"/>
              <a:t> impresionismu a neoklasicismu.</a:t>
            </a:r>
            <a:br>
              <a:rPr lang="cs-CZ" sz="2000" dirty="0" smtClean="0"/>
            </a:br>
            <a:r>
              <a:rPr lang="cs-CZ" sz="2000" dirty="0" smtClean="0"/>
              <a:t>Mezi </a:t>
            </a:r>
            <a:r>
              <a:rPr lang="cs-CZ" sz="2000" dirty="0"/>
              <a:t>jeho nejznámější díla patří cyklus symfonických básní nazývaný </a:t>
            </a:r>
            <a:r>
              <a:rPr lang="cs-CZ" sz="2000" dirty="0">
                <a:solidFill>
                  <a:srgbClr val="00B050"/>
                </a:solidFill>
              </a:rPr>
              <a:t>Římská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00B050"/>
                </a:solidFill>
              </a:rPr>
              <a:t>trilogie</a:t>
            </a:r>
            <a:r>
              <a:rPr lang="cs-CZ" sz="2000" dirty="0"/>
              <a:t> a tři orchestrální suity souhrnně nazvané </a:t>
            </a:r>
            <a:r>
              <a:rPr lang="cs-CZ" sz="2000" dirty="0">
                <a:solidFill>
                  <a:srgbClr val="00B050"/>
                </a:solidFill>
              </a:rPr>
              <a:t>Staré zpěvy a tance</a:t>
            </a:r>
            <a:r>
              <a:rPr lang="cs-CZ" sz="2000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12219"/>
            <a:ext cx="3491880" cy="4745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4" highlightClick="1"/>
          </p:cNvPr>
          <p:cNvSpPr/>
          <p:nvPr/>
        </p:nvSpPr>
        <p:spPr>
          <a:xfrm>
            <a:off x="2699792" y="3356992"/>
            <a:ext cx="1728192" cy="7920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2699792" y="4797152"/>
            <a:ext cx="1728192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12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Alexandr Nikolajevič Skrjabin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sz="2000" dirty="0" smtClean="0"/>
              <a:t>6. </a:t>
            </a:r>
            <a:r>
              <a:rPr lang="cs-CZ" sz="2000" dirty="0"/>
              <a:t>ledna 1872 - 14./27. dubna 1915</a:t>
            </a:r>
            <a:r>
              <a:rPr lang="cs-CZ" sz="2000" dirty="0" smtClean="0"/>
              <a:t>)</a:t>
            </a:r>
            <a:br>
              <a:rPr lang="cs-CZ" sz="2000" dirty="0" smtClean="0"/>
            </a:br>
            <a:r>
              <a:rPr lang="cs-CZ" sz="2000" dirty="0" smtClean="0"/>
              <a:t>byl </a:t>
            </a:r>
            <a:r>
              <a:rPr lang="cs-CZ" sz="2000" dirty="0"/>
              <a:t>ruský klavírista a hudební skladatel, který se stal zakladatelem ruské moderní hudby. Prosadil se nejen jako skladatel, ale i jako brilantní pianista, často vystupující i v západní Evropě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r>
              <a:rPr lang="cs-CZ" sz="2000" dirty="0" err="1" smtClean="0"/>
              <a:t>Skrjabinův</a:t>
            </a:r>
            <a:r>
              <a:rPr lang="cs-CZ" sz="2000" dirty="0" smtClean="0"/>
              <a:t> talent se projevil </a:t>
            </a:r>
            <a:r>
              <a:rPr lang="cs-CZ" sz="2000" dirty="0"/>
              <a:t>v pěti posledních z řady deseti klavírních sonát, v nichž inovoval a k maximální komplexnosti </a:t>
            </a:r>
            <a:r>
              <a:rPr lang="cs-CZ" sz="2000" dirty="0" smtClean="0"/>
              <a:t>pozdně </a:t>
            </a:r>
            <a:r>
              <a:rPr lang="cs-CZ" sz="2000" dirty="0"/>
              <a:t>romantickou </a:t>
            </a:r>
            <a:r>
              <a:rPr lang="cs-CZ" sz="2000" dirty="0" smtClean="0"/>
              <a:t>harmonii.</a:t>
            </a:r>
            <a:endParaRPr lang="cs-CZ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643" y="2348880"/>
            <a:ext cx="4080357" cy="450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lačítko akce: Zvuk 2">
            <a:hlinkClick r:id="rId3" highlightClick="1"/>
          </p:cNvPr>
          <p:cNvSpPr/>
          <p:nvPr/>
        </p:nvSpPr>
        <p:spPr>
          <a:xfrm>
            <a:off x="1907704" y="3140968"/>
            <a:ext cx="1800200" cy="86409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4" action="ppaction://hlinksldjump" highlightClick="1"/>
          </p:cNvPr>
          <p:cNvSpPr/>
          <p:nvPr/>
        </p:nvSpPr>
        <p:spPr>
          <a:xfrm>
            <a:off x="1907704" y="4603440"/>
            <a:ext cx="1800200" cy="84178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47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dirty="0" smtClean="0">
                <a:solidFill>
                  <a:srgbClr val="FF0000"/>
                </a:solidFill>
              </a:rPr>
              <a:t>Konec</a:t>
            </a:r>
            <a:endParaRPr lang="cs-CZ" sz="7200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79712" y="3645024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Autor :       Trýzna  Stanislav</a:t>
            </a:r>
            <a:br>
              <a:rPr lang="cs-CZ" dirty="0"/>
            </a:br>
            <a:r>
              <a:rPr lang="cs-CZ" dirty="0"/>
              <a:t>Školní rok </a:t>
            </a:r>
            <a:r>
              <a:rPr lang="cs-CZ" smtClean="0"/>
              <a:t>:  2010/2011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Určeno pro : devátý ročník</a:t>
            </a:r>
            <a:br>
              <a:rPr lang="cs-CZ" dirty="0"/>
            </a:br>
            <a:r>
              <a:rPr lang="cs-CZ" dirty="0"/>
              <a:t>Předmět: hudební výchova</a:t>
            </a:r>
            <a:br>
              <a:rPr lang="cs-CZ" dirty="0"/>
            </a:br>
            <a:r>
              <a:rPr lang="cs-CZ" dirty="0"/>
              <a:t>Téma : základní orientace ve vývoji</a:t>
            </a:r>
            <a:br>
              <a:rPr lang="cs-CZ" dirty="0"/>
            </a:br>
            <a:r>
              <a:rPr lang="cs-CZ" dirty="0" smtClean="0"/>
              <a:t>          hudby v impresionismu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Způsob použití ve výuce:  výuková prezentace</a:t>
            </a:r>
            <a:br>
              <a:rPr lang="cs-CZ" dirty="0"/>
            </a:br>
            <a:r>
              <a:rPr lang="cs-CZ" dirty="0"/>
              <a:t>Upozornění : Pro plné využití aplikace </a:t>
            </a:r>
            <a:br>
              <a:rPr lang="cs-CZ" dirty="0"/>
            </a:br>
            <a:r>
              <a:rPr lang="cs-CZ" dirty="0"/>
              <a:t>                   musí být PC připojeno </a:t>
            </a:r>
            <a:br>
              <a:rPr lang="cs-CZ" dirty="0"/>
            </a:br>
            <a:r>
              <a:rPr lang="cs-CZ" dirty="0"/>
              <a:t>                   k internetu </a:t>
            </a:r>
          </a:p>
        </p:txBody>
      </p:sp>
    </p:spTree>
    <p:extLst>
      <p:ext uri="{BB962C8B-B14F-4D97-AF65-F5344CB8AC3E}">
        <p14:creationId xmlns:p14="http://schemas.microsoft.com/office/powerpoint/2010/main" val="1904378385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94</TotalTime>
  <Words>53</Words>
  <Application>Microsoft Office PowerPoint</Application>
  <PresentationFormat>Předvádění na obrazovce (4:3)</PresentationFormat>
  <Paragraphs>27</Paragraphs>
  <Slides>9</Slides>
  <Notes>4</Notes>
  <HiddenSlides>5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Hudební skladatelé ovlivnění impresionismem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Hudební skladatelé ovlivnění impresionismem</dc:title>
  <dc:creator>zs skolni</dc:creator>
  <cp:lastModifiedBy>Admin Školní</cp:lastModifiedBy>
  <cp:revision>12</cp:revision>
  <dcterms:created xsi:type="dcterms:W3CDTF">2012-06-21T11:11:08Z</dcterms:created>
  <dcterms:modified xsi:type="dcterms:W3CDTF">2012-12-18T09:42:58Z</dcterms:modified>
</cp:coreProperties>
</file>