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4" r:id="rId7"/>
    <p:sldId id="263" r:id="rId8"/>
    <p:sldId id="262" r:id="rId9"/>
    <p:sldId id="261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13829-A2EE-4ADA-8201-8FFE6ADFDECA}" type="datetimeFigureOut">
              <a:rPr lang="cs-CZ" smtClean="0"/>
              <a:t>18.12.2012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08BBD2-C89E-4A30-9D4F-2BA7B095EF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5065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http://muzeum.skutec.cz/pamatnik-v-novaka/vitezslav-novak/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8BBD2-C89E-4A30-9D4F-2BA7B095EF71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406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http://upload.wikimedia.org/wikipedia/commons/f/fa/Josef_Suk%281%29.jpg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8BBD2-C89E-4A30-9D4F-2BA7B095EF71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2918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http://cs.wikipedia.org/wiki/Soubor:Janacek.jpg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8BBD2-C89E-4A30-9D4F-2BA7B095EF71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4005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http://cs.wikipedia.org/wiki/Soubor:Josef_Bohuslav_Foerster_1898.png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8BBD2-C89E-4A30-9D4F-2BA7B095EF71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2465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http://cs.wikipedia.org/wiki/Soubor:Otakar_Ostr%C4%8Dil.jpg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8BBD2-C89E-4A30-9D4F-2BA7B095EF71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7430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18428-7841-47C7-A8E2-60211885D020}" type="datetimeFigureOut">
              <a:rPr lang="cs-CZ" smtClean="0"/>
              <a:t>18.12.2012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2918-50B5-4679-A61E-F35EB02A7779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18428-7841-47C7-A8E2-60211885D020}" type="datetimeFigureOut">
              <a:rPr lang="cs-CZ" smtClean="0"/>
              <a:t>18.12.2012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2918-50B5-4679-A61E-F35EB02A777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18428-7841-47C7-A8E2-60211885D020}" type="datetimeFigureOut">
              <a:rPr lang="cs-CZ" smtClean="0"/>
              <a:t>18.12.2012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2918-50B5-4679-A61E-F35EB02A777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18428-7841-47C7-A8E2-60211885D020}" type="datetimeFigureOut">
              <a:rPr lang="cs-CZ" smtClean="0"/>
              <a:t>18.12.2012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2918-50B5-4679-A61E-F35EB02A7779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18428-7841-47C7-A8E2-60211885D020}" type="datetimeFigureOut">
              <a:rPr lang="cs-CZ" smtClean="0"/>
              <a:t>18.12.2012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2918-50B5-4679-A61E-F35EB02A777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18428-7841-47C7-A8E2-60211885D020}" type="datetimeFigureOut">
              <a:rPr lang="cs-CZ" smtClean="0"/>
              <a:t>18.12.2012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2918-50B5-4679-A61E-F35EB02A7779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18428-7841-47C7-A8E2-60211885D020}" type="datetimeFigureOut">
              <a:rPr lang="cs-CZ" smtClean="0"/>
              <a:t>18.12.2012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2918-50B5-4679-A61E-F35EB02A7779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18428-7841-47C7-A8E2-60211885D020}" type="datetimeFigureOut">
              <a:rPr lang="cs-CZ" smtClean="0"/>
              <a:t>18.12.2012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2918-50B5-4679-A61E-F35EB02A777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18428-7841-47C7-A8E2-60211885D020}" type="datetimeFigureOut">
              <a:rPr lang="cs-CZ" smtClean="0"/>
              <a:t>18.12.2012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2918-50B5-4679-A61E-F35EB02A777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18428-7841-47C7-A8E2-60211885D020}" type="datetimeFigureOut">
              <a:rPr lang="cs-CZ" smtClean="0"/>
              <a:t>18.12.2012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2918-50B5-4679-A61E-F35EB02A777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18428-7841-47C7-A8E2-60211885D020}" type="datetimeFigureOut">
              <a:rPr lang="cs-CZ" smtClean="0"/>
              <a:t>18.12.2012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2918-50B5-4679-A61E-F35EB02A7779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B818428-7841-47C7-A8E2-60211885D020}" type="datetimeFigureOut">
              <a:rPr lang="cs-CZ" smtClean="0"/>
              <a:t>18.12.2012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EA62918-50B5-4679-A61E-F35EB02A7779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hyperlink" Target="http://www.youtube.com/watch?v=_bzb5Yv-vv8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hyperlink" Target="http://www.youtube.com/watch?v=cKNW6a0oIi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://www.youtube.com/watch?v=LXUcwuRvC5o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slide" Target="slide3.xml"/><Relationship Id="rId4" Type="http://schemas.openxmlformats.org/officeDocument/2006/relationships/hyperlink" Target="http://www.youtube.com/watch?v=2gqYxveDh2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slide" Target="slide7.xml"/><Relationship Id="rId4" Type="http://schemas.openxmlformats.org/officeDocument/2006/relationships/hyperlink" Target="http://www.youtube.com/watch?v=RzLLQ27Hyso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hyperlink" Target="http://www.youtube.com/watch?v=9h-aU6AtaFU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71600" y="2204864"/>
            <a:ext cx="7175351" cy="1793167"/>
          </a:xfrm>
        </p:spPr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Impresionismus </a:t>
            </a:r>
            <a:br>
              <a:rPr lang="cs-CZ" dirty="0" smtClean="0">
                <a:solidFill>
                  <a:srgbClr val="FF0000"/>
                </a:solidFill>
              </a:rPr>
            </a:br>
            <a:r>
              <a:rPr lang="cs-CZ" dirty="0" smtClean="0">
                <a:solidFill>
                  <a:srgbClr val="FF0000"/>
                </a:solidFill>
              </a:rPr>
              <a:t>v českých zemích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619672" y="5013176"/>
            <a:ext cx="5688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VY_32_INOVACE_17_Impresionismus v Čechách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205" y="548680"/>
            <a:ext cx="4913313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7393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7962" y="0"/>
            <a:ext cx="868050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>
                <a:solidFill>
                  <a:srgbClr val="FF0000"/>
                </a:solidFill>
              </a:rPr>
              <a:t>Hudební impresionismus </a:t>
            </a:r>
            <a:br>
              <a:rPr lang="cs-CZ" sz="2400" dirty="0" smtClean="0">
                <a:solidFill>
                  <a:srgbClr val="FF0000"/>
                </a:solidFill>
              </a:rPr>
            </a:b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smtClean="0"/>
              <a:t>v hudbě českých hudebních skladatelů byl inspirován tvorbou francouzských impresionistů. Jedná se o autory narozené v </a:t>
            </a:r>
            <a:r>
              <a:rPr lang="cs-CZ" sz="2400" dirty="0"/>
              <a:t>letech </a:t>
            </a:r>
            <a:r>
              <a:rPr lang="cs-CZ" sz="2400" dirty="0" smtClean="0"/>
              <a:t>1850-1880</a:t>
            </a:r>
            <a:r>
              <a:rPr lang="cs-CZ" sz="2400" dirty="0"/>
              <a:t>, generace zakladatelů české moderní hudby</a:t>
            </a:r>
            <a:r>
              <a:rPr lang="cs-CZ" sz="2400" dirty="0" smtClean="0"/>
              <a:t>.</a:t>
            </a:r>
            <a:br>
              <a:rPr lang="cs-CZ" sz="2400" dirty="0" smtClean="0"/>
            </a:br>
            <a:r>
              <a:rPr lang="cs-CZ" sz="2400" dirty="0"/>
              <a:t> </a:t>
            </a:r>
            <a:r>
              <a:rPr lang="cs-CZ" sz="2400" dirty="0" smtClean="0"/>
              <a:t>Hlavní </a:t>
            </a:r>
            <a:r>
              <a:rPr lang="cs-CZ" sz="2400" dirty="0"/>
              <a:t>rysy</a:t>
            </a:r>
            <a:r>
              <a:rPr lang="cs-CZ" sz="2400" dirty="0" smtClean="0"/>
              <a:t>:</a:t>
            </a:r>
            <a:br>
              <a:rPr lang="cs-CZ" sz="2400" dirty="0" smtClean="0"/>
            </a:br>
            <a:r>
              <a:rPr lang="cs-CZ" sz="2400" dirty="0" smtClean="0">
                <a:solidFill>
                  <a:srgbClr val="00B050"/>
                </a:solidFill>
              </a:rPr>
              <a:t>- bezprostřední </a:t>
            </a:r>
            <a:r>
              <a:rPr lang="cs-CZ" sz="2400" dirty="0">
                <a:solidFill>
                  <a:srgbClr val="00B050"/>
                </a:solidFill>
              </a:rPr>
              <a:t>návaznost na generaci zakladatelů </a:t>
            </a:r>
            <a:r>
              <a:rPr lang="cs-CZ" sz="2400" dirty="0"/>
              <a:t>tzv. české národní hudby </a:t>
            </a:r>
            <a:r>
              <a:rPr lang="cs-CZ" sz="2400" dirty="0" err="1"/>
              <a:t>B.Smetany</a:t>
            </a:r>
            <a:r>
              <a:rPr lang="cs-CZ" sz="2400" dirty="0"/>
              <a:t>, </a:t>
            </a:r>
            <a:r>
              <a:rPr lang="cs-CZ" sz="2400" dirty="0" err="1"/>
              <a:t>A.Dvořáka</a:t>
            </a:r>
            <a:r>
              <a:rPr lang="cs-CZ" sz="2400" dirty="0"/>
              <a:t> a </a:t>
            </a:r>
            <a:r>
              <a:rPr lang="cs-CZ" sz="2400" dirty="0" err="1" smtClean="0"/>
              <a:t>Z.Fibicha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/>
              <a:t> </a:t>
            </a:r>
            <a:r>
              <a:rPr lang="cs-CZ" sz="2400" dirty="0" smtClean="0"/>
              <a:t>- </a:t>
            </a:r>
            <a:r>
              <a:rPr lang="pt-BR" sz="2400" dirty="0" smtClean="0">
                <a:solidFill>
                  <a:srgbClr val="00B050"/>
                </a:solidFill>
              </a:rPr>
              <a:t>nové </a:t>
            </a:r>
            <a:r>
              <a:rPr lang="pt-BR" sz="2400" dirty="0">
                <a:solidFill>
                  <a:srgbClr val="00B050"/>
                </a:solidFill>
              </a:rPr>
              <a:t>vyrovnání se s národní tradicí a lidovou hudební </a:t>
            </a:r>
            <a:r>
              <a:rPr lang="pt-BR" sz="2400" dirty="0" smtClean="0">
                <a:solidFill>
                  <a:srgbClr val="00B050"/>
                </a:solidFill>
              </a:rPr>
              <a:t>kulturou</a:t>
            </a:r>
            <a:r>
              <a:rPr lang="cs-CZ" sz="2400" dirty="0" smtClean="0">
                <a:solidFill>
                  <a:srgbClr val="00B050"/>
                </a:solidFill>
              </a:rPr>
              <a:t/>
            </a:r>
            <a:br>
              <a:rPr lang="cs-CZ" sz="2400" dirty="0" smtClean="0">
                <a:solidFill>
                  <a:srgbClr val="00B050"/>
                </a:solidFill>
              </a:rPr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 - </a:t>
            </a:r>
            <a:r>
              <a:rPr lang="cs-CZ" sz="2400" dirty="0" smtClean="0">
                <a:solidFill>
                  <a:srgbClr val="00B050"/>
                </a:solidFill>
              </a:rPr>
              <a:t>vstřebávání </a:t>
            </a:r>
            <a:r>
              <a:rPr lang="cs-CZ" sz="2400" dirty="0">
                <a:solidFill>
                  <a:srgbClr val="00B050"/>
                </a:solidFill>
              </a:rPr>
              <a:t>různých vlivů evropského hudebního vývoje, zvláště vliv </a:t>
            </a:r>
            <a:r>
              <a:rPr lang="cs-CZ" sz="2400" dirty="0" err="1"/>
              <a:t>C.Debussyho</a:t>
            </a:r>
            <a:r>
              <a:rPr lang="cs-CZ" sz="2400" dirty="0"/>
              <a:t>, </a:t>
            </a:r>
            <a:r>
              <a:rPr lang="cs-CZ" sz="2400" dirty="0" err="1"/>
              <a:t>G.Mahlera</a:t>
            </a:r>
            <a:r>
              <a:rPr lang="cs-CZ" sz="2400" dirty="0"/>
              <a:t> a </a:t>
            </a:r>
            <a:r>
              <a:rPr lang="cs-CZ" sz="2400" dirty="0" err="1"/>
              <a:t>R.Strausse</a:t>
            </a:r>
            <a:r>
              <a:rPr lang="cs-CZ" sz="2400" dirty="0" smtClean="0"/>
              <a:t>,</a:t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 - </a:t>
            </a:r>
            <a:r>
              <a:rPr lang="cs-CZ" sz="2400" dirty="0" smtClean="0">
                <a:solidFill>
                  <a:srgbClr val="00B050"/>
                </a:solidFill>
              </a:rPr>
              <a:t>vzhledem </a:t>
            </a:r>
            <a:r>
              <a:rPr lang="cs-CZ" sz="2400" dirty="0">
                <a:solidFill>
                  <a:srgbClr val="00B050"/>
                </a:solidFill>
              </a:rPr>
              <a:t>k předcházejícím rysům však větší tradicionalismus a tím i pro světový vývoj menší význam, </a:t>
            </a:r>
            <a:r>
              <a:rPr lang="cs-CZ" sz="2400" dirty="0" smtClean="0">
                <a:solidFill>
                  <a:srgbClr val="00B050"/>
                </a:solidFill>
              </a:rPr>
              <a:t>výjimkou </a:t>
            </a:r>
            <a:r>
              <a:rPr lang="cs-CZ" sz="2400" dirty="0">
                <a:solidFill>
                  <a:srgbClr val="FF0000"/>
                </a:solidFill>
              </a:rPr>
              <a:t>(</a:t>
            </a:r>
            <a:r>
              <a:rPr lang="cs-CZ" sz="2400" dirty="0" smtClean="0">
                <a:solidFill>
                  <a:srgbClr val="00B050"/>
                </a:solidFill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</a:rPr>
              <a:t>L.Janáček</a:t>
            </a:r>
            <a:r>
              <a:rPr lang="cs-CZ" sz="2400" dirty="0" smtClean="0">
                <a:solidFill>
                  <a:srgbClr val="FF0000"/>
                </a:solidFill>
              </a:rPr>
              <a:t>)</a:t>
            </a:r>
            <a:r>
              <a:rPr lang="cs-CZ" sz="2400" dirty="0" smtClean="0">
                <a:solidFill>
                  <a:srgbClr val="00B050"/>
                </a:solidFill>
              </a:rPr>
              <a:t>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624435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404664"/>
            <a:ext cx="853244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0000"/>
                </a:solidFill>
              </a:rPr>
              <a:t>Mezi české skladatele využívající prvky impresionismu patří :</a:t>
            </a:r>
            <a:br>
              <a:rPr lang="cs-CZ" sz="2400" dirty="0" smtClean="0">
                <a:solidFill>
                  <a:srgbClr val="FF0000"/>
                </a:solidFill>
              </a:rPr>
            </a:br>
            <a:r>
              <a:rPr lang="cs-CZ" sz="2400" dirty="0" smtClean="0">
                <a:solidFill>
                  <a:srgbClr val="FF0000"/>
                </a:solidFill>
              </a:rPr>
              <a:t/>
            </a:r>
            <a:br>
              <a:rPr lang="cs-CZ" sz="2400" dirty="0" smtClean="0">
                <a:solidFill>
                  <a:srgbClr val="FF0000"/>
                </a:solidFill>
              </a:rPr>
            </a:br>
            <a:r>
              <a:rPr lang="cs-CZ" sz="2400" dirty="0" smtClean="0">
                <a:solidFill>
                  <a:srgbClr val="FF0000"/>
                </a:solidFill>
              </a:rPr>
              <a:t>  </a:t>
            </a:r>
            <a:r>
              <a:rPr lang="cs-CZ" sz="2400" b="1" dirty="0">
                <a:hlinkClick r:id="rId2" action="ppaction://hlinksldjump"/>
              </a:rPr>
              <a:t>Vítězslav </a:t>
            </a:r>
            <a:r>
              <a:rPr lang="cs-CZ" sz="2400" b="1" dirty="0" smtClean="0">
                <a:hlinkClick r:id="rId2" action="ppaction://hlinksldjump"/>
              </a:rPr>
              <a:t>Novák</a:t>
            </a:r>
            <a:br>
              <a:rPr lang="cs-CZ" sz="2400" b="1" dirty="0" smtClean="0">
                <a:hlinkClick r:id="rId2" action="ppaction://hlinksldjump"/>
              </a:rPr>
            </a:br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b="1" dirty="0" smtClean="0"/>
              <a:t>  </a:t>
            </a:r>
            <a:r>
              <a:rPr lang="cs-CZ" sz="2400" b="1" dirty="0" smtClean="0">
                <a:hlinkClick r:id="rId3" action="ppaction://hlinksldjump"/>
              </a:rPr>
              <a:t>Josef   Suk</a:t>
            </a:r>
            <a:br>
              <a:rPr lang="cs-CZ" sz="2400" b="1" dirty="0" smtClean="0">
                <a:hlinkClick r:id="rId3" action="ppaction://hlinksldjump"/>
              </a:rPr>
            </a:br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b="1" dirty="0" smtClean="0"/>
              <a:t>  </a:t>
            </a:r>
            <a:r>
              <a:rPr lang="cs-CZ" sz="2400" b="1" dirty="0" smtClean="0">
                <a:hlinkClick r:id="rId4" action="ppaction://hlinksldjump"/>
              </a:rPr>
              <a:t>Leoš Janáček</a:t>
            </a:r>
            <a:br>
              <a:rPr lang="cs-CZ" sz="2400" b="1" dirty="0" smtClean="0">
                <a:hlinkClick r:id="rId4" action="ppaction://hlinksldjump"/>
              </a:rPr>
            </a:br>
            <a:r>
              <a:rPr lang="cs-CZ" sz="2400" dirty="0" smtClean="0">
                <a:solidFill>
                  <a:srgbClr val="FF0000"/>
                </a:solidFill>
              </a:rPr>
              <a:t> </a:t>
            </a:r>
            <a:br>
              <a:rPr lang="cs-CZ" sz="2400" dirty="0" smtClean="0">
                <a:solidFill>
                  <a:srgbClr val="FF0000"/>
                </a:solidFill>
              </a:rPr>
            </a:br>
            <a:r>
              <a:rPr lang="cs-CZ" sz="2400" b="1" dirty="0"/>
              <a:t> </a:t>
            </a:r>
            <a:r>
              <a:rPr lang="cs-CZ" sz="2400" b="1" dirty="0" smtClean="0"/>
              <a:t> </a:t>
            </a:r>
            <a:r>
              <a:rPr lang="cs-CZ" sz="2400" b="1" dirty="0" smtClean="0">
                <a:hlinkClick r:id="rId5" action="ppaction://hlinksldjump"/>
              </a:rPr>
              <a:t>Josef </a:t>
            </a:r>
            <a:r>
              <a:rPr lang="cs-CZ" sz="2400" b="1" dirty="0">
                <a:hlinkClick r:id="rId5" action="ppaction://hlinksldjump"/>
              </a:rPr>
              <a:t>Bohuslav </a:t>
            </a:r>
            <a:r>
              <a:rPr lang="cs-CZ" sz="2400" b="1" dirty="0" smtClean="0">
                <a:hlinkClick r:id="rId5" action="ppaction://hlinksldjump"/>
              </a:rPr>
              <a:t>Foerster</a:t>
            </a:r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b="1" dirty="0" smtClean="0"/>
              <a:t>  </a:t>
            </a:r>
            <a:r>
              <a:rPr lang="cs-CZ" sz="2400" b="1" dirty="0" smtClean="0">
                <a:hlinkClick r:id="rId6" action="ppaction://hlinksldjump"/>
              </a:rPr>
              <a:t>Otakar Ostrčil</a:t>
            </a:r>
            <a:br>
              <a:rPr lang="cs-CZ" sz="2400" b="1" dirty="0" smtClean="0">
                <a:hlinkClick r:id="rId6" action="ppaction://hlinksldjump"/>
              </a:rPr>
            </a:br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b="1" dirty="0" smtClean="0"/>
              <a:t> </a:t>
            </a:r>
            <a:r>
              <a:rPr lang="cs-CZ" sz="2400" b="1" dirty="0"/>
              <a:t> </a:t>
            </a:r>
            <a:endParaRPr lang="cs-CZ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70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07504" y="0"/>
            <a:ext cx="903649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>
                <a:solidFill>
                  <a:srgbClr val="FF0000"/>
                </a:solidFill>
              </a:rPr>
              <a:t>Vítězslav Novák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2000" dirty="0" smtClean="0"/>
              <a:t>(</a:t>
            </a:r>
            <a:r>
              <a:rPr lang="cs-CZ" sz="2000" dirty="0"/>
              <a:t>5. prosince 1870, Kamenice nad Lipou – 18. července 1949, Skuteč)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byl </a:t>
            </a:r>
            <a:r>
              <a:rPr lang="cs-CZ" sz="2000" dirty="0"/>
              <a:t>český hudební skladatel, hudební pedagog, klavírista a horolezec</a:t>
            </a:r>
            <a:r>
              <a:rPr lang="cs-CZ" sz="2000" dirty="0" smtClean="0"/>
              <a:t>.</a:t>
            </a:r>
            <a:br>
              <a:rPr lang="cs-CZ" sz="2000" dirty="0" smtClean="0"/>
            </a:br>
            <a:r>
              <a:rPr lang="cs-CZ" sz="2000" dirty="0"/>
              <a:t>N</a:t>
            </a:r>
            <a:r>
              <a:rPr lang="cs-CZ" sz="2000" dirty="0" smtClean="0"/>
              <a:t>a</a:t>
            </a:r>
            <a:r>
              <a:rPr lang="cs-CZ" sz="2000" dirty="0"/>
              <a:t> počátku 20. století na něj měly velký vliv tehdejší moderní nové umělecké </a:t>
            </a:r>
            <a:r>
              <a:rPr lang="cs-CZ" sz="2000" dirty="0" smtClean="0"/>
              <a:t>směry</a:t>
            </a:r>
            <a:r>
              <a:rPr lang="cs-CZ" sz="2000" dirty="0"/>
              <a:t> </a:t>
            </a:r>
            <a:r>
              <a:rPr lang="cs-CZ" sz="2000" dirty="0" smtClean="0"/>
              <a:t>symbolismus a impresionismus. Impresionismus</a:t>
            </a:r>
            <a:r>
              <a:rPr lang="cs-CZ" sz="2000" dirty="0"/>
              <a:t> ovlivnil i řadu jeho písňových cyklů, jako jsou </a:t>
            </a:r>
            <a:r>
              <a:rPr lang="cs-CZ" sz="2000" i="1" dirty="0" smtClean="0">
                <a:solidFill>
                  <a:srgbClr val="00B050"/>
                </a:solidFill>
              </a:rPr>
              <a:t>Melancholie</a:t>
            </a:r>
            <a:r>
              <a:rPr lang="cs-CZ" sz="2000" dirty="0">
                <a:solidFill>
                  <a:srgbClr val="00B050"/>
                </a:solidFill>
              </a:rPr>
              <a:t> </a:t>
            </a:r>
            <a:r>
              <a:rPr lang="cs-CZ" sz="2000" dirty="0" smtClean="0">
                <a:solidFill>
                  <a:srgbClr val="00B050"/>
                </a:solidFill>
              </a:rPr>
              <a:t>a</a:t>
            </a:r>
            <a:r>
              <a:rPr lang="cs-CZ" sz="2000" dirty="0">
                <a:solidFill>
                  <a:srgbClr val="00B050"/>
                </a:solidFill>
              </a:rPr>
              <a:t> </a:t>
            </a:r>
            <a:r>
              <a:rPr lang="cs-CZ" sz="2000" i="1" dirty="0">
                <a:solidFill>
                  <a:srgbClr val="00B050"/>
                </a:solidFill>
              </a:rPr>
              <a:t>Údolí nového </a:t>
            </a:r>
            <a:r>
              <a:rPr lang="cs-CZ" sz="2000" i="1" dirty="0" smtClean="0">
                <a:solidFill>
                  <a:srgbClr val="00B050"/>
                </a:solidFill>
              </a:rPr>
              <a:t>království</a:t>
            </a:r>
            <a:r>
              <a:rPr lang="cs-CZ" sz="2000" i="1" dirty="0" smtClean="0"/>
              <a:t>.</a:t>
            </a:r>
            <a:endParaRPr lang="cs-CZ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752" y="2193254"/>
            <a:ext cx="4528412" cy="4664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lačítko akce: Zvuk 2">
            <a:hlinkClick r:id="rId4" highlightClick="1"/>
          </p:cNvPr>
          <p:cNvSpPr/>
          <p:nvPr/>
        </p:nvSpPr>
        <p:spPr>
          <a:xfrm>
            <a:off x="2267744" y="2924944"/>
            <a:ext cx="1368152" cy="1008112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lačítko akce: Zpět nebo Předchozí 3">
            <a:hlinkClick r:id="rId5" action="ppaction://hlinksldjump" highlightClick="1"/>
          </p:cNvPr>
          <p:cNvSpPr/>
          <p:nvPr/>
        </p:nvSpPr>
        <p:spPr>
          <a:xfrm>
            <a:off x="2267744" y="4725144"/>
            <a:ext cx="1368152" cy="86409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179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2628900"/>
            <a:ext cx="2857500" cy="422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0" y="8401"/>
            <a:ext cx="914400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>
                <a:solidFill>
                  <a:srgbClr val="FF0000"/>
                </a:solidFill>
              </a:rPr>
              <a:t>Josef Suk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(</a:t>
            </a:r>
            <a:r>
              <a:rPr lang="cs-CZ" dirty="0"/>
              <a:t>4. ledna 1874 Křečovice – 29. května 1935 Benešov</a:t>
            </a:r>
            <a:r>
              <a:rPr lang="cs-CZ" dirty="0" smtClean="0"/>
              <a:t>)</a:t>
            </a:r>
            <a:br>
              <a:rPr lang="cs-CZ" dirty="0" smtClean="0"/>
            </a:br>
            <a:r>
              <a:rPr lang="cs-CZ" dirty="0" smtClean="0"/>
              <a:t> </a:t>
            </a:r>
            <a:r>
              <a:rPr lang="cs-CZ" dirty="0"/>
              <a:t>byl český skladatel, houslista a pedagog, žák a zeť Antonína Dvořáka. Byl velkým lyrikem české hudby na přelomu pozdního romantismu a moderny 20. stol. Spolu s V. Novákem byl nejvýraznějším představitelem Dvořákovy kompoziční školy a jedním ze zakladatelů české hudební moderny</a:t>
            </a:r>
            <a:r>
              <a:rPr lang="cs-CZ" dirty="0" smtClean="0"/>
              <a:t>.</a:t>
            </a:r>
            <a:r>
              <a:rPr lang="cs-CZ" dirty="0"/>
              <a:t> V </a:t>
            </a:r>
            <a:r>
              <a:rPr lang="cs-CZ" i="1" dirty="0"/>
              <a:t>Pohádce léta</a:t>
            </a:r>
            <a:r>
              <a:rPr lang="cs-CZ" dirty="0"/>
              <a:t> a </a:t>
            </a:r>
            <a:r>
              <a:rPr lang="cs-CZ" i="1" dirty="0"/>
              <a:t>Životem a snem</a:t>
            </a:r>
            <a:r>
              <a:rPr lang="cs-CZ" dirty="0"/>
              <a:t> se pak citelně rozšiřuje a modernizuje výrazový rejstřík, patrná je </a:t>
            </a:r>
            <a:r>
              <a:rPr lang="cs-CZ" dirty="0" smtClean="0"/>
              <a:t>určitá inspirace</a:t>
            </a:r>
            <a:r>
              <a:rPr lang="cs-CZ" dirty="0"/>
              <a:t> </a:t>
            </a:r>
            <a:r>
              <a:rPr lang="cs-CZ" dirty="0" smtClean="0"/>
              <a:t>Debussyho</a:t>
            </a:r>
            <a:br>
              <a:rPr lang="cs-CZ" dirty="0" smtClean="0"/>
            </a:br>
            <a:r>
              <a:rPr lang="cs-CZ" dirty="0"/>
              <a:t> </a:t>
            </a:r>
            <a:r>
              <a:rPr lang="cs-CZ" dirty="0" smtClean="0">
                <a:solidFill>
                  <a:srgbClr val="00B050"/>
                </a:solidFill>
              </a:rPr>
              <a:t>impresionismem</a:t>
            </a:r>
            <a:r>
              <a:rPr lang="cs-CZ" dirty="0"/>
              <a:t>.</a:t>
            </a:r>
          </a:p>
        </p:txBody>
      </p:sp>
      <p:sp>
        <p:nvSpPr>
          <p:cNvPr id="3" name="Tlačítko akce: Zvuk 2">
            <a:hlinkClick r:id="rId4" highlightClick="1"/>
          </p:cNvPr>
          <p:cNvSpPr/>
          <p:nvPr/>
        </p:nvSpPr>
        <p:spPr>
          <a:xfrm>
            <a:off x="3131840" y="3284984"/>
            <a:ext cx="1296144" cy="792088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lačítko akce: Zpět nebo Předchozí 3">
            <a:hlinkClick r:id="rId5" action="ppaction://hlinksldjump" highlightClick="1"/>
          </p:cNvPr>
          <p:cNvSpPr/>
          <p:nvPr/>
        </p:nvSpPr>
        <p:spPr>
          <a:xfrm>
            <a:off x="3131840" y="4743450"/>
            <a:ext cx="1296144" cy="8457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881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264" y="28288"/>
            <a:ext cx="913973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>
                <a:solidFill>
                  <a:srgbClr val="FF0000"/>
                </a:solidFill>
              </a:rPr>
              <a:t>Leoš Janáček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(</a:t>
            </a:r>
            <a:r>
              <a:rPr lang="cs-CZ" dirty="0"/>
              <a:t>3. července 1854 Hukvaldy – 12. srpna 1928 Ostrava</a:t>
            </a:r>
            <a:r>
              <a:rPr lang="cs-CZ" dirty="0" smtClean="0"/>
              <a:t>)</a:t>
            </a:r>
            <a:br>
              <a:rPr lang="cs-CZ" dirty="0" smtClean="0"/>
            </a:br>
            <a:r>
              <a:rPr lang="cs-CZ" dirty="0" smtClean="0"/>
              <a:t> </a:t>
            </a:r>
            <a:r>
              <a:rPr lang="cs-CZ" dirty="0"/>
              <a:t>byl světově uznávaný </a:t>
            </a:r>
            <a:r>
              <a:rPr lang="cs-CZ" dirty="0" smtClean="0"/>
              <a:t>český hudební </a:t>
            </a:r>
            <a:r>
              <a:rPr lang="cs-CZ" dirty="0"/>
              <a:t>skladatel klasické hudby. Je ceněn především pro nezvyklou melodiku</a:t>
            </a:r>
            <a:r>
              <a:rPr lang="cs-CZ" dirty="0" smtClean="0"/>
              <a:t>, </a:t>
            </a:r>
            <a:r>
              <a:rPr lang="cs-CZ" dirty="0"/>
              <a:t>vycházející z lidové hudby moravských regionů, zejména Slovácka a Lašska. Ve světě je znám hlavně díky svým </a:t>
            </a:r>
            <a:r>
              <a:rPr lang="cs-CZ" dirty="0" smtClean="0"/>
              <a:t>operám </a:t>
            </a:r>
            <a:r>
              <a:rPr lang="cs-CZ" dirty="0" smtClean="0">
                <a:solidFill>
                  <a:srgbClr val="FF0000"/>
                </a:solidFill>
              </a:rPr>
              <a:t>Příhody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FF0000"/>
                </a:solidFill>
              </a:rPr>
              <a:t>lišky Bystroušky</a:t>
            </a:r>
            <a:r>
              <a:rPr lang="cs-CZ" dirty="0" smtClean="0"/>
              <a:t>, </a:t>
            </a:r>
            <a:r>
              <a:rPr lang="cs-CZ" dirty="0"/>
              <a:t>orchestrálně-vokálnímu dílu Glagolská mše, </a:t>
            </a:r>
            <a:r>
              <a:rPr lang="cs-CZ" dirty="0" err="1"/>
              <a:t>Sinfoniettě</a:t>
            </a:r>
            <a:r>
              <a:rPr lang="cs-CZ" dirty="0"/>
              <a:t>, symfonické básni </a:t>
            </a:r>
            <a:r>
              <a:rPr lang="cs-CZ" dirty="0">
                <a:solidFill>
                  <a:srgbClr val="00B050"/>
                </a:solidFill>
              </a:rPr>
              <a:t>Taras </a:t>
            </a:r>
            <a:r>
              <a:rPr lang="cs-CZ" dirty="0" err="1">
                <a:solidFill>
                  <a:srgbClr val="00B050"/>
                </a:solidFill>
              </a:rPr>
              <a:t>Bulba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/>
              <a:t>a komorním skladbám, především smyčcovým kvartetům.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425941"/>
            <a:ext cx="3851919" cy="4429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lačítko akce: Zvuk 2">
            <a:hlinkClick r:id="rId4" highlightClick="1"/>
          </p:cNvPr>
          <p:cNvSpPr/>
          <p:nvPr/>
        </p:nvSpPr>
        <p:spPr>
          <a:xfrm>
            <a:off x="2580739" y="3776698"/>
            <a:ext cx="1512168" cy="864096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Taras </a:t>
            </a:r>
            <a:r>
              <a:rPr lang="cs-CZ" dirty="0" err="1" smtClean="0"/>
              <a:t>Bulba</a:t>
            </a:r>
            <a:endParaRPr lang="cs-CZ" dirty="0"/>
          </a:p>
        </p:txBody>
      </p:sp>
      <p:sp>
        <p:nvSpPr>
          <p:cNvPr id="4" name="Tlačítko akce: Zpět nebo Předchozí 3">
            <a:hlinkClick r:id="rId5" action="ppaction://hlinksldjump" highlightClick="1"/>
          </p:cNvPr>
          <p:cNvSpPr/>
          <p:nvPr/>
        </p:nvSpPr>
        <p:spPr>
          <a:xfrm>
            <a:off x="2555776" y="4869160"/>
            <a:ext cx="1512168" cy="86409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lačítko akce: Zvuk 4">
            <a:hlinkClick r:id="rId7" highlightClick="1">
              <a:snd r:embed="rId6" name="applause.wav"/>
            </a:hlinkClick>
          </p:cNvPr>
          <p:cNvSpPr/>
          <p:nvPr/>
        </p:nvSpPr>
        <p:spPr>
          <a:xfrm>
            <a:off x="2580739" y="2708920"/>
            <a:ext cx="1512168" cy="864096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Příhody lišky</a:t>
            </a:r>
            <a:br>
              <a:rPr lang="cs-CZ" dirty="0" smtClean="0"/>
            </a:br>
            <a:r>
              <a:rPr lang="cs-CZ" dirty="0" smtClean="0"/>
              <a:t>Bystroušky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412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-8092" y="21277"/>
            <a:ext cx="90445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>
                <a:solidFill>
                  <a:srgbClr val="FF0000"/>
                </a:solidFill>
              </a:rPr>
              <a:t>Josef Bohuslav </a:t>
            </a:r>
            <a:r>
              <a:rPr lang="cs-CZ" sz="3200" dirty="0" smtClean="0">
                <a:solidFill>
                  <a:srgbClr val="FF0000"/>
                </a:solidFill>
              </a:rPr>
              <a:t>Foerster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2000" dirty="0" smtClean="0"/>
              <a:t>(</a:t>
            </a:r>
            <a:r>
              <a:rPr lang="cs-CZ" sz="2000" dirty="0"/>
              <a:t>30. prosince 1859, Praha – 29. května 1951, Nový Vestec u Staré Boleslavi)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byl </a:t>
            </a:r>
            <a:r>
              <a:rPr lang="cs-CZ" sz="2000" dirty="0"/>
              <a:t>významný český hudební skladatel, pedagog, spisovatel a hudební kritik</a:t>
            </a:r>
            <a:r>
              <a:rPr lang="cs-CZ" sz="2000" dirty="0" smtClean="0"/>
              <a:t>.</a:t>
            </a:r>
            <a:br>
              <a:rPr lang="cs-CZ" sz="2000" dirty="0" smtClean="0"/>
            </a:br>
            <a:r>
              <a:rPr lang="cs-CZ" sz="2000" dirty="0"/>
              <a:t>Ačkoliv se Foerster generačně řadí mezi českou hudební modernu, jeho tvorba se dá označit spíše za „tradiční“.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197035"/>
            <a:ext cx="3347864" cy="4654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lačítko akce: Zvuk 2">
            <a:hlinkClick r:id="rId4" highlightClick="1"/>
          </p:cNvPr>
          <p:cNvSpPr/>
          <p:nvPr/>
        </p:nvSpPr>
        <p:spPr>
          <a:xfrm>
            <a:off x="2987824" y="2780928"/>
            <a:ext cx="1526378" cy="936104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lačítko akce: Zpět nebo Předchozí 3">
            <a:hlinkClick r:id="rId5" action="ppaction://hlinksldjump" highlightClick="1"/>
          </p:cNvPr>
          <p:cNvSpPr/>
          <p:nvPr/>
        </p:nvSpPr>
        <p:spPr>
          <a:xfrm>
            <a:off x="2987824" y="4524209"/>
            <a:ext cx="1526378" cy="99302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442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0886" y="116632"/>
            <a:ext cx="912311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>
                <a:solidFill>
                  <a:srgbClr val="FF0000"/>
                </a:solidFill>
              </a:rPr>
              <a:t>Otakar Ostrčil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2000" dirty="0" smtClean="0"/>
              <a:t>(</a:t>
            </a:r>
            <a:r>
              <a:rPr lang="cs-CZ" sz="2000" dirty="0"/>
              <a:t>25. února 1879, Praha-Smíchov – 20. srpna 1935, Praha</a:t>
            </a:r>
            <a:r>
              <a:rPr lang="cs-CZ" sz="2000" dirty="0" smtClean="0"/>
              <a:t>)</a:t>
            </a:r>
            <a:br>
              <a:rPr lang="cs-CZ" sz="2000" dirty="0" smtClean="0"/>
            </a:br>
            <a:r>
              <a:rPr lang="cs-CZ" sz="2000" dirty="0" smtClean="0"/>
              <a:t> </a:t>
            </a:r>
            <a:r>
              <a:rPr lang="cs-CZ" sz="2000" dirty="0"/>
              <a:t>byl český hudební skladatel a dirigent</a:t>
            </a:r>
            <a:r>
              <a:rPr lang="cs-CZ" sz="2000" dirty="0" smtClean="0"/>
              <a:t>.</a:t>
            </a:r>
            <a:r>
              <a:rPr lang="cs-CZ" sz="2000" dirty="0"/>
              <a:t>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Ostrčilova </a:t>
            </a:r>
            <a:r>
              <a:rPr lang="cs-CZ" sz="2000" dirty="0"/>
              <a:t>hudba vznikala zpočátku pod vlivem </a:t>
            </a:r>
            <a:r>
              <a:rPr lang="cs-CZ" sz="2000" dirty="0" smtClean="0"/>
              <a:t>romantismu a impresionismu. Počátkem 20</a:t>
            </a:r>
            <a:r>
              <a:rPr lang="cs-CZ" sz="2000" dirty="0"/>
              <a:t>. století na něj zapůsobil také Gustav Mahler, jehož hudbu Ostrčil propagoval i jako dirigent. 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988840"/>
            <a:ext cx="3491879" cy="486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lačítko akce: Zvuk 2">
            <a:hlinkClick r:id="rId4" highlightClick="1"/>
          </p:cNvPr>
          <p:cNvSpPr/>
          <p:nvPr/>
        </p:nvSpPr>
        <p:spPr>
          <a:xfrm>
            <a:off x="2627784" y="3356992"/>
            <a:ext cx="1728192" cy="936104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lačítko akce: Zpět nebo Předchozí 3">
            <a:hlinkClick r:id="rId5" action="ppaction://hlinksldjump" highlightClick="1"/>
          </p:cNvPr>
          <p:cNvSpPr/>
          <p:nvPr/>
        </p:nvSpPr>
        <p:spPr>
          <a:xfrm>
            <a:off x="2699792" y="4869160"/>
            <a:ext cx="1584176" cy="9361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4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9512" y="471430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7200" dirty="0" smtClean="0">
                <a:solidFill>
                  <a:srgbClr val="FF0000"/>
                </a:solidFill>
              </a:rPr>
              <a:t>Konec</a:t>
            </a:r>
            <a:endParaRPr lang="cs-CZ" sz="7200" dirty="0">
              <a:solidFill>
                <a:srgbClr val="FF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195736" y="3645024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Autor :       Trýzna  Stanislav</a:t>
            </a:r>
            <a:br>
              <a:rPr lang="cs-CZ" dirty="0"/>
            </a:br>
            <a:r>
              <a:rPr lang="cs-CZ" dirty="0"/>
              <a:t>Školní rok </a:t>
            </a:r>
            <a:r>
              <a:rPr lang="cs-CZ"/>
              <a:t>:  </a:t>
            </a:r>
            <a:r>
              <a:rPr lang="cs-CZ" smtClean="0"/>
              <a:t>2010/2011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Určeno pro : devátý ročník</a:t>
            </a:r>
            <a:br>
              <a:rPr lang="cs-CZ" dirty="0"/>
            </a:br>
            <a:r>
              <a:rPr lang="cs-CZ" dirty="0"/>
              <a:t>Předmět: hudební výchova</a:t>
            </a:r>
            <a:br>
              <a:rPr lang="cs-CZ" dirty="0"/>
            </a:br>
            <a:r>
              <a:rPr lang="cs-CZ" dirty="0"/>
              <a:t>Téma : základní orientace ve vývoji</a:t>
            </a:r>
            <a:br>
              <a:rPr lang="cs-CZ" dirty="0"/>
            </a:br>
            <a:r>
              <a:rPr lang="cs-CZ" dirty="0"/>
              <a:t>          hudby v impresionismu</a:t>
            </a:r>
            <a:br>
              <a:rPr lang="cs-CZ" dirty="0"/>
            </a:br>
            <a:r>
              <a:rPr lang="cs-CZ" dirty="0"/>
              <a:t>Způsob použití ve výuce:  výuková prezentace</a:t>
            </a:r>
            <a:br>
              <a:rPr lang="cs-CZ" dirty="0"/>
            </a:br>
            <a:r>
              <a:rPr lang="cs-CZ" dirty="0"/>
              <a:t>Upozornění : Pro plné využití aplikace </a:t>
            </a:r>
            <a:br>
              <a:rPr lang="cs-CZ" dirty="0"/>
            </a:br>
            <a:r>
              <a:rPr lang="cs-CZ" dirty="0"/>
              <a:t>                   musí být PC připojeno </a:t>
            </a:r>
            <a:br>
              <a:rPr lang="cs-CZ" dirty="0"/>
            </a:br>
            <a:r>
              <a:rPr lang="cs-CZ" dirty="0"/>
              <a:t>                   k internetu </a:t>
            </a:r>
          </a:p>
        </p:txBody>
      </p:sp>
    </p:spTree>
    <p:extLst>
      <p:ext uri="{BB962C8B-B14F-4D97-AF65-F5344CB8AC3E}">
        <p14:creationId xmlns:p14="http://schemas.microsoft.com/office/powerpoint/2010/main" val="1062807775"/>
      </p:ext>
    </p:extLst>
  </p:cSld>
  <p:clrMapOvr>
    <a:masterClrMapping/>
  </p:clrMapOvr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202</TotalTime>
  <Words>55</Words>
  <Application>Microsoft Office PowerPoint</Application>
  <PresentationFormat>Předvádění na obrazovce (4:3)</PresentationFormat>
  <Paragraphs>23</Paragraphs>
  <Slides>9</Slides>
  <Notes>5</Notes>
  <HiddenSlides>5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Aerodynamika</vt:lpstr>
      <vt:lpstr>Impresionismus  v českých zemích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Impresionismus  v českých zemích</dc:title>
  <dc:creator>zs skolni</dc:creator>
  <cp:lastModifiedBy>Admin Školní</cp:lastModifiedBy>
  <cp:revision>16</cp:revision>
  <dcterms:created xsi:type="dcterms:W3CDTF">2012-06-22T06:46:46Z</dcterms:created>
  <dcterms:modified xsi:type="dcterms:W3CDTF">2012-12-18T09:43:38Z</dcterms:modified>
</cp:coreProperties>
</file>