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59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16A11-7540-441C-BF79-8F6DBD3BF757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3BB80-4F08-48B0-BF6A-33AB65D2A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2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http://cs.wikipedia.org/wiki/Soubor:Strauss3.jpg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BB80-4F08-48B0-BF6A-33AB65D2ADE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57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http://cs.wikipedia.org/wiki/Soubor:Arnold_Schoenberg_la_1948.jpg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BB80-4F08-48B0-BF6A-33AB65D2ADE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35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http://cs.wikipedia.org/wiki/Soubor:Igor_Stravinsky_LOC_32392u.jpg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BB80-4F08-48B0-BF6A-33AB65D2ADE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63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http://cs.wikipedia.org/wiki/Soubor:Sergei_Prokofiev_02.jpg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BB80-4F08-48B0-BF6A-33AB65D2ADE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47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http://cs.wikipedia.org/wiki/Soubor:Milhaud_Darius_1926.jpg, http://en.wikipedia.org/wiki/File:Georges_Auric_1940.jpg, http://www.google.cz/imgres?q=Louis+Durey%C2%A0(1888%E2%80%931979&amp;hl=cs&amp;sa=X&amp;biw=1308&amp;bih=715&amp;tbm=isch&amp;prmd=imvnso&amp;tbnid=MMd00ZEhyvcewM:&amp;imgrefurl=http://www.findagrave.com/cgi-bin/fg.cgi%3Fpage%3Dgr%26GRid%3D9179301&amp;docid=Ljz4roL_UzUGWM&amp;imgurl=http://image2.findagrave.com/</a:t>
            </a:r>
            <a:r>
              <a:rPr lang="cs-CZ" dirty="0" err="1" smtClean="0"/>
              <a:t>photos</a:t>
            </a:r>
            <a:r>
              <a:rPr lang="cs-CZ" dirty="0" smtClean="0"/>
              <a:t>/2007/346/9179301_119760345795.jpg&amp;w=211&amp;h=295&amp;ei=1SLoT9H3O8LftAbC06T0AQ&amp;zoom=1&amp;iact=</a:t>
            </a:r>
            <a:r>
              <a:rPr lang="cs-CZ" dirty="0" err="1" smtClean="0"/>
              <a:t>rc&amp;dur</a:t>
            </a:r>
            <a:r>
              <a:rPr lang="cs-CZ" dirty="0" smtClean="0"/>
              <a:t>=308&amp;sig=118180763040748605139&amp;page=1&amp;tbnh=159&amp;tbnw=147&amp;start=0&amp;ndsp=16&amp;ved=1t:429,r:0,s:0,i:71&amp;tx=50&amp;ty=103, http://cs.wikipedia.org/wiki/Soubor:CHF20_8_front.jpg, http://cs.wikipedia.org/wiki/Soubor:Milhaud_Darius_1926.jpg, http://cs.wikipedia.org/wiki/Soubor:Francis_Poulenc_%26_Wanda_Landowska.jpg, http://cs.wikipedia.org/wiki/Soubor:Germaine_Tailleferre_et_Mario_Hacquard_1.jpg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BB80-4F08-48B0-BF6A-33AB65D2ADE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51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EF0E-3C5C-49AE-B094-1AF462ECB12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6E4-A044-44EB-8C1A-238C2B6023A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EF0E-3C5C-49AE-B094-1AF462ECB12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6E4-A044-44EB-8C1A-238C2B6023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EF0E-3C5C-49AE-B094-1AF462ECB12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6E4-A044-44EB-8C1A-238C2B6023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EF0E-3C5C-49AE-B094-1AF462ECB12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6E4-A044-44EB-8C1A-238C2B6023A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EF0E-3C5C-49AE-B094-1AF462ECB12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6E4-A044-44EB-8C1A-238C2B6023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EF0E-3C5C-49AE-B094-1AF462ECB12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6E4-A044-44EB-8C1A-238C2B6023A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EF0E-3C5C-49AE-B094-1AF462ECB12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6E4-A044-44EB-8C1A-238C2B6023A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EF0E-3C5C-49AE-B094-1AF462ECB12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6E4-A044-44EB-8C1A-238C2B6023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EF0E-3C5C-49AE-B094-1AF462ECB12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6E4-A044-44EB-8C1A-238C2B6023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EF0E-3C5C-49AE-B094-1AF462ECB12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6E4-A044-44EB-8C1A-238C2B6023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EF0E-3C5C-49AE-B094-1AF462ECB12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36E4-A044-44EB-8C1A-238C2B6023A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6DEF0E-3C5C-49AE-B094-1AF462ECB12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1136E4-A044-44EB-8C1A-238C2B6023A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hyperlink" Target="http://www.youtube.com/watch?v=bRZje-j69w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hyperlink" Target="http://www.youtube.com/watch?v=pgbD2PAOQB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artinu_1943.jpg" TargetMode="External"/><Relationship Id="rId2" Type="http://schemas.openxmlformats.org/officeDocument/2006/relationships/hyperlink" Target="http://www.youtube.com/watch?v=4kODRjIM0Nw&amp;feature=fvst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hyperlink" Target="http://www.youtube.com/watch?v=SLuW-GBaJ8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hyperlink" Target="http://www.youtube.com/watch?v=xrjg3jzP2u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5820" y="2564904"/>
            <a:ext cx="7884368" cy="1793167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Vážná hudba první poloviny  20.století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835696" y="55172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VY_32_INOVACE_18_Vážná hudba 1.pol. 20. 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47" y="476672"/>
            <a:ext cx="49133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9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8401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Igor </a:t>
            </a:r>
            <a:r>
              <a:rPr lang="cs-CZ" sz="3200" dirty="0" err="1">
                <a:solidFill>
                  <a:srgbClr val="FF0000"/>
                </a:solidFill>
              </a:rPr>
              <a:t>Fjodorovič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Stravinskij</a:t>
            </a:r>
            <a:r>
              <a:rPr lang="cs-CZ" dirty="0"/>
              <a:t/>
            </a:r>
            <a:br>
              <a:rPr lang="cs-CZ" dirty="0"/>
            </a:br>
            <a:r>
              <a:rPr lang="az-Cyrl-AZ" sz="2000" dirty="0" smtClean="0"/>
              <a:t>(17</a:t>
            </a:r>
            <a:r>
              <a:rPr lang="az-Cyrl-AZ" sz="2000" dirty="0"/>
              <a:t>. </a:t>
            </a:r>
            <a:r>
              <a:rPr lang="cs-CZ" sz="2000" dirty="0"/>
              <a:t>června </a:t>
            </a:r>
            <a:r>
              <a:rPr lang="cs-CZ" sz="2000" dirty="0" smtClean="0"/>
              <a:t>1882 </a:t>
            </a:r>
            <a:r>
              <a:rPr lang="cs-CZ" sz="2000" dirty="0" err="1"/>
              <a:t>Oranienbaum</a:t>
            </a:r>
            <a:r>
              <a:rPr lang="cs-CZ" sz="2000" dirty="0"/>
              <a:t>, Rusko – 6. dubna 1971 New York, USA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000" dirty="0"/>
              <a:t>byl ruský hudební skladatel 20. století. Těžiště jeho tvorby spočívá v baletech (Svěcení jara, Petruška, Pták Ohnivák). Jeho práce ovlivnila velké množství umělců </a:t>
            </a:r>
            <a:r>
              <a:rPr lang="cs-CZ" sz="2000" dirty="0" smtClean="0"/>
              <a:t>a patří </a:t>
            </a:r>
            <a:r>
              <a:rPr lang="cs-CZ" sz="2000" dirty="0"/>
              <a:t>k základním vývojovým znakům hudby 20. století.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864703"/>
            <a:ext cx="3635896" cy="499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699792" y="2852936"/>
            <a:ext cx="1512168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699792" y="4361351"/>
            <a:ext cx="1512168" cy="93985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4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2539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Sergej Sergejevič </a:t>
            </a:r>
            <a:r>
              <a:rPr lang="cs-CZ" sz="3200" dirty="0" err="1" smtClean="0">
                <a:solidFill>
                  <a:srgbClr val="FF0000"/>
                </a:solidFill>
              </a:rPr>
              <a:t>Prokofjev</a:t>
            </a:r>
            <a:r>
              <a:rPr lang="cs-CZ" dirty="0"/>
              <a:t/>
            </a:r>
            <a:br>
              <a:rPr lang="cs-CZ" dirty="0"/>
            </a:br>
            <a:r>
              <a:rPr lang="az-Cyrl-AZ" sz="2000" dirty="0" smtClean="0"/>
              <a:t>(23.</a:t>
            </a:r>
            <a:r>
              <a:rPr lang="cs-CZ" sz="2000" dirty="0"/>
              <a:t>dubna 1891, </a:t>
            </a:r>
            <a:r>
              <a:rPr lang="cs-CZ" sz="2000" dirty="0" err="1"/>
              <a:t>Soncovka</a:t>
            </a:r>
            <a:r>
              <a:rPr lang="cs-CZ" sz="2000" dirty="0"/>
              <a:t> - 5. března 1953, Moskva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r>
              <a:rPr lang="cs-CZ" sz="2000" dirty="0" smtClean="0"/>
              <a:t>byl </a:t>
            </a:r>
            <a:r>
              <a:rPr lang="cs-CZ" sz="2000" dirty="0"/>
              <a:t>ruský skladatel, pianista a dirigent, který ovládl mnoho hudebních žánrů, a je považován za jednoho z nejvýznamnějších skladatelů 20. století. Mezi jeho nejznámější práce patří Tanec Králů z baletu Romeo, Marš z opery Láska ke Třem Pomerančům a Julie a Péťa a Vlk. Mimo jiné také složil pět klavírních koncertů, devět klavírních sonát a sedm symfonií.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51666"/>
            <a:ext cx="3851482" cy="427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627784" y="3356992"/>
            <a:ext cx="1656184" cy="9361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627784" y="4941168"/>
            <a:ext cx="1656184" cy="10081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7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398" y="18183"/>
            <a:ext cx="895809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Pařížská šestka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/>
              <a:t>název inspirovaný Pětkou</a:t>
            </a:r>
            <a:r>
              <a:rPr lang="cs-CZ" dirty="0" smtClean="0"/>
              <a:t>,( </a:t>
            </a:r>
            <a:r>
              <a:rPr lang="cs-CZ" dirty="0"/>
              <a:t>sdružením ruských umělců) </a:t>
            </a:r>
            <a:r>
              <a:rPr lang="cs-CZ" dirty="0" smtClean="0"/>
              <a:t>označující skupinu </a:t>
            </a:r>
            <a:r>
              <a:rPr lang="cs-CZ" dirty="0"/>
              <a:t>francouzských skladatelů, pracujících na </a:t>
            </a:r>
            <a:r>
              <a:rPr lang="cs-CZ" dirty="0" err="1"/>
              <a:t>Montparnassu</a:t>
            </a:r>
            <a:r>
              <a:rPr lang="cs-CZ" dirty="0"/>
              <a:t> a jejichž hudba je často považována za vzdor proti wagnerismu a impresionismu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/>
              <a:t>Formálně byli členy Pařížské šestky: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2148"/>
            <a:ext cx="1707823" cy="20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87168" y="1772816"/>
            <a:ext cx="2816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Georges </a:t>
            </a:r>
            <a:r>
              <a:rPr lang="cs-CZ" dirty="0" err="1"/>
              <a:t>Auric</a:t>
            </a:r>
            <a:r>
              <a:rPr lang="cs-CZ" dirty="0"/>
              <a:t> (1899–1983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52" y="4161437"/>
            <a:ext cx="26765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50" y="4714085"/>
            <a:ext cx="1444488" cy="20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27" y="4171309"/>
            <a:ext cx="3267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39" y="1713799"/>
            <a:ext cx="3073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52" y="1709324"/>
            <a:ext cx="31702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00" y="4161436"/>
            <a:ext cx="3614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1" y="4644668"/>
            <a:ext cx="1171034" cy="216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59" y="2092526"/>
            <a:ext cx="1547017" cy="204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08" y="2092526"/>
            <a:ext cx="1607372" cy="209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4644669"/>
            <a:ext cx="1899414" cy="209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lačítko akce: Zpět nebo Předchozí 3">
            <a:hlinkClick r:id="rId14" action="ppaction://hlinksldjump" highlightClick="1"/>
          </p:cNvPr>
          <p:cNvSpPr/>
          <p:nvPr/>
        </p:nvSpPr>
        <p:spPr>
          <a:xfrm>
            <a:off x="2031351" y="4941168"/>
            <a:ext cx="812457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8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928" y="13552"/>
            <a:ext cx="9129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Bohuslav Martinů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sz="2000" dirty="0"/>
              <a:t>8. prosince 1890 Polička – 28. srpna 1959 </a:t>
            </a:r>
            <a:r>
              <a:rPr lang="cs-CZ" sz="2000" dirty="0" err="1"/>
              <a:t>Liestal</a:t>
            </a:r>
            <a:r>
              <a:rPr lang="cs-CZ" sz="2000" dirty="0"/>
              <a:t>, Švýcarsko)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byl </a:t>
            </a:r>
            <a:r>
              <a:rPr lang="cs-CZ" sz="2000" dirty="0"/>
              <a:t>světově proslulý </a:t>
            </a:r>
            <a:r>
              <a:rPr lang="cs-CZ" sz="2000" dirty="0" smtClean="0"/>
              <a:t>český hudební </a:t>
            </a:r>
            <a:r>
              <a:rPr lang="cs-CZ" sz="2000" dirty="0"/>
              <a:t>skladatel hudební moderny 20. století. Jeho umělecký vývoj prošel od impresionismu přes neoklasicismus, expresionismus a inspiraci jazzem až k ryze vlastnímu kompozičnímu stylu</a:t>
            </a:r>
            <a:r>
              <a:rPr lang="cs-CZ" dirty="0"/>
              <a:t>.</a:t>
            </a:r>
          </a:p>
        </p:txBody>
      </p:sp>
      <p:sp>
        <p:nvSpPr>
          <p:cNvPr id="3" name="Tlačítko akce: Zvuk 2">
            <a:hlinkClick r:id="rId2" highlightClick="1"/>
          </p:cNvPr>
          <p:cNvSpPr/>
          <p:nvPr/>
        </p:nvSpPr>
        <p:spPr>
          <a:xfrm>
            <a:off x="3059832" y="2564904"/>
            <a:ext cx="1728192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eselý obličej 3">
            <a:hlinkClick r:id="rId3"/>
          </p:cNvPr>
          <p:cNvSpPr/>
          <p:nvPr/>
        </p:nvSpPr>
        <p:spPr>
          <a:xfrm>
            <a:off x="6660232" y="2492896"/>
            <a:ext cx="1224136" cy="93610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Zpět nebo Předchozí 4">
            <a:hlinkClick r:id="rId4" action="ppaction://hlinksldjump" highlightClick="1"/>
          </p:cNvPr>
          <p:cNvSpPr/>
          <p:nvPr/>
        </p:nvSpPr>
        <p:spPr>
          <a:xfrm>
            <a:off x="3131840" y="4293096"/>
            <a:ext cx="1656184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61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 smtClean="0">
                <a:solidFill>
                  <a:srgbClr val="FF0000"/>
                </a:solidFill>
              </a:rPr>
              <a:t>Konec</a:t>
            </a:r>
            <a:endParaRPr lang="cs-CZ" sz="72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92398" y="368743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Autor :       Trýzna  Stanislav</a:t>
            </a:r>
            <a:br>
              <a:rPr lang="cs-CZ" dirty="0"/>
            </a:br>
            <a:r>
              <a:rPr lang="cs-CZ" dirty="0"/>
              <a:t>Školní rok </a:t>
            </a:r>
            <a:r>
              <a:rPr lang="cs-CZ"/>
              <a:t>:  </a:t>
            </a:r>
            <a:r>
              <a:rPr lang="cs-CZ" smtClean="0"/>
              <a:t>2010/2011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Určeno pro : devátý ročník</a:t>
            </a:r>
            <a:br>
              <a:rPr lang="cs-CZ" dirty="0"/>
            </a:br>
            <a:r>
              <a:rPr lang="cs-CZ" dirty="0"/>
              <a:t>Předmět: hudební výchova</a:t>
            </a:r>
            <a:br>
              <a:rPr lang="cs-CZ" dirty="0"/>
            </a:br>
            <a:r>
              <a:rPr lang="cs-CZ" dirty="0"/>
              <a:t>Téma : základní orientace ve vývoji</a:t>
            </a:r>
            <a:br>
              <a:rPr lang="cs-CZ" dirty="0"/>
            </a:br>
            <a:r>
              <a:rPr lang="cs-CZ" dirty="0"/>
              <a:t>          hudby </a:t>
            </a:r>
            <a:r>
              <a:rPr lang="cs-CZ" dirty="0" smtClean="0"/>
              <a:t>v 1.pol. 20. st.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Způsob použití ve výuce:  výuková prezentace</a:t>
            </a:r>
            <a:br>
              <a:rPr lang="cs-CZ" dirty="0"/>
            </a:br>
            <a:r>
              <a:rPr lang="cs-CZ" dirty="0"/>
              <a:t>Upozornění : Pro plné využití aplikace </a:t>
            </a:r>
            <a:br>
              <a:rPr lang="cs-CZ" dirty="0"/>
            </a:br>
            <a:r>
              <a:rPr lang="cs-CZ" dirty="0"/>
              <a:t>                   musí být PC připojeno </a:t>
            </a:r>
            <a:br>
              <a:rPr lang="cs-CZ" dirty="0"/>
            </a:br>
            <a:r>
              <a:rPr lang="cs-CZ" dirty="0"/>
              <a:t>                   k internetu </a:t>
            </a:r>
          </a:p>
        </p:txBody>
      </p:sp>
    </p:spTree>
    <p:extLst>
      <p:ext uri="{BB962C8B-B14F-4D97-AF65-F5344CB8AC3E}">
        <p14:creationId xmlns:p14="http://schemas.microsoft.com/office/powerpoint/2010/main" val="38522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16632"/>
            <a:ext cx="946854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Vážná hudba 20. století je extrémně měněna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V první polovině  20.století se prosadily tyto hudební směry :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dirty="0" smtClean="0"/>
              <a:t>  </a:t>
            </a:r>
            <a:r>
              <a:rPr lang="cs-CZ" sz="2800" dirty="0" smtClean="0">
                <a:solidFill>
                  <a:srgbClr val="00B050"/>
                </a:solidFill>
              </a:rPr>
              <a:t>1. </a:t>
            </a:r>
            <a:r>
              <a:rPr lang="cs-CZ" sz="2800" dirty="0" smtClean="0">
                <a:solidFill>
                  <a:srgbClr val="00B050"/>
                </a:solidFill>
                <a:hlinkClick r:id="rId2" action="ppaction://hlinksldjump"/>
              </a:rPr>
              <a:t>Pozdní romantismus </a:t>
            </a:r>
            <a:br>
              <a:rPr lang="cs-CZ" sz="2800" dirty="0" smtClean="0">
                <a:solidFill>
                  <a:srgbClr val="00B050"/>
                </a:solidFill>
                <a:hlinkClick r:id="rId2" action="ppaction://hlinksldjump"/>
              </a:rPr>
            </a:br>
            <a:r>
              <a:rPr lang="cs-CZ" sz="2800" dirty="0" smtClean="0">
                <a:solidFill>
                  <a:srgbClr val="00B050"/>
                </a:solidFill>
                <a:hlinkClick r:id="rId2" action="ppaction://hlinksldjump"/>
              </a:rPr>
              <a:t/>
            </a:r>
            <a:br>
              <a:rPr lang="cs-CZ" sz="2800" dirty="0" smtClean="0">
                <a:solidFill>
                  <a:srgbClr val="00B050"/>
                </a:solidFill>
                <a:hlinkClick r:id="rId2" action="ppaction://hlinksldjump"/>
              </a:rPr>
            </a:br>
            <a:r>
              <a:rPr lang="cs-CZ" sz="2800" dirty="0" smtClean="0">
                <a:solidFill>
                  <a:srgbClr val="00B050"/>
                </a:solidFill>
              </a:rPr>
              <a:t>  2. </a:t>
            </a:r>
            <a:r>
              <a:rPr lang="cs-CZ" sz="2800" dirty="0" smtClean="0">
                <a:solidFill>
                  <a:srgbClr val="00B050"/>
                </a:solidFill>
                <a:hlinkClick r:id="rId3" action="ppaction://hlinksldjump"/>
              </a:rPr>
              <a:t>Impresionismus</a:t>
            </a:r>
            <a:r>
              <a:rPr lang="cs-CZ" sz="2800" dirty="0" smtClean="0">
                <a:solidFill>
                  <a:srgbClr val="00B050"/>
                </a:solidFill>
              </a:rPr>
              <a:t/>
            </a:r>
            <a:br>
              <a:rPr lang="cs-CZ" sz="2800" dirty="0" smtClean="0">
                <a:solidFill>
                  <a:srgbClr val="00B050"/>
                </a:solidFill>
              </a:rPr>
            </a:br>
            <a:endParaRPr lang="cs-CZ" sz="2800" dirty="0" smtClean="0">
              <a:solidFill>
                <a:srgbClr val="00B050"/>
              </a:solidFill>
            </a:endParaRPr>
          </a:p>
          <a:p>
            <a:r>
              <a:rPr lang="cs-CZ" sz="2800" dirty="0" smtClean="0">
                <a:solidFill>
                  <a:srgbClr val="00B050"/>
                </a:solidFill>
              </a:rPr>
              <a:t>  3. </a:t>
            </a:r>
            <a:r>
              <a:rPr lang="cs-CZ" sz="2800" dirty="0" smtClean="0">
                <a:solidFill>
                  <a:srgbClr val="00B050"/>
                </a:solidFill>
                <a:hlinkClick r:id="rId4" action="ppaction://hlinksldjump"/>
              </a:rPr>
              <a:t>Expresionismus</a:t>
            </a:r>
            <a:r>
              <a:rPr lang="cs-CZ" sz="2800" dirty="0" smtClean="0">
                <a:solidFill>
                  <a:srgbClr val="00B050"/>
                </a:solidFill>
              </a:rPr>
              <a:t/>
            </a:r>
            <a:br>
              <a:rPr lang="cs-CZ" sz="2800" dirty="0" smtClean="0">
                <a:solidFill>
                  <a:srgbClr val="00B050"/>
                </a:solidFill>
              </a:rPr>
            </a:br>
            <a:endParaRPr lang="cs-CZ" sz="2800" dirty="0" smtClean="0">
              <a:solidFill>
                <a:srgbClr val="00B050"/>
              </a:solidFill>
            </a:endParaRPr>
          </a:p>
          <a:p>
            <a:r>
              <a:rPr lang="cs-CZ" sz="2800" dirty="0" smtClean="0">
                <a:solidFill>
                  <a:srgbClr val="00B050"/>
                </a:solidFill>
              </a:rPr>
              <a:t>  4. </a:t>
            </a:r>
            <a:r>
              <a:rPr lang="cs-CZ" sz="2800" dirty="0" smtClean="0">
                <a:solidFill>
                  <a:srgbClr val="00B050"/>
                </a:solidFill>
                <a:hlinkClick r:id="rId5" action="ppaction://hlinksldjump"/>
              </a:rPr>
              <a:t>Nová hudba ve Francii </a:t>
            </a:r>
            <a:r>
              <a:rPr lang="cs-CZ" sz="2800" dirty="0" smtClean="0">
                <a:solidFill>
                  <a:srgbClr val="00B050"/>
                </a:solidFill>
              </a:rPr>
              <a:t/>
            </a:r>
            <a:br>
              <a:rPr lang="cs-CZ" sz="2800" dirty="0" smtClean="0">
                <a:solidFill>
                  <a:srgbClr val="00B050"/>
                </a:solidFill>
              </a:rPr>
            </a:br>
            <a:r>
              <a:rPr lang="cs-CZ" sz="2800" dirty="0" smtClean="0">
                <a:solidFill>
                  <a:srgbClr val="00B050"/>
                </a:solidFill>
              </a:rPr>
              <a:t/>
            </a:r>
            <a:br>
              <a:rPr lang="cs-CZ" sz="2800" dirty="0" smtClean="0">
                <a:solidFill>
                  <a:srgbClr val="00B050"/>
                </a:solidFill>
              </a:rPr>
            </a:br>
            <a:r>
              <a:rPr lang="cs-CZ" sz="2800" dirty="0" smtClean="0">
                <a:solidFill>
                  <a:srgbClr val="00B050"/>
                </a:solidFill>
              </a:rPr>
              <a:t>  5. </a:t>
            </a:r>
            <a:r>
              <a:rPr lang="cs-CZ" sz="2800" dirty="0" smtClean="0">
                <a:solidFill>
                  <a:srgbClr val="00B050"/>
                </a:solidFill>
                <a:hlinkClick r:id="rId6" action="ppaction://hlinksldjump"/>
              </a:rPr>
              <a:t>Neoklasicismus</a:t>
            </a:r>
            <a:r>
              <a:rPr lang="cs-CZ" sz="2800" dirty="0" smtClean="0">
                <a:solidFill>
                  <a:srgbClr val="00B050"/>
                </a:solidFill>
              </a:rPr>
              <a:t/>
            </a:r>
            <a:br>
              <a:rPr lang="cs-CZ" sz="2800" dirty="0" smtClean="0">
                <a:solidFill>
                  <a:srgbClr val="00B050"/>
                </a:solidFill>
              </a:rPr>
            </a:b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46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9412" y="908720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Impresionismus (1890-1930</a:t>
            </a:r>
            <a:r>
              <a:rPr lang="cs-CZ" sz="2800" dirty="0" smtClean="0">
                <a:solidFill>
                  <a:srgbClr val="FF0000"/>
                </a:solidFill>
              </a:rPr>
              <a:t>)</a:t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</a:rPr>
              <a:t/>
            </a:r>
            <a:br>
              <a:rPr lang="cs-CZ" sz="2800" dirty="0" smtClean="0">
                <a:solidFill>
                  <a:srgbClr val="FF0000"/>
                </a:solidFill>
              </a:rPr>
            </a:br>
            <a:endParaRPr lang="cs-CZ" sz="2800" dirty="0">
              <a:solidFill>
                <a:srgbClr val="FF0000"/>
              </a:solidFill>
            </a:endParaRPr>
          </a:p>
          <a:p>
            <a:r>
              <a:rPr lang="cs-CZ" sz="2800" dirty="0"/>
              <a:t>pochází z Francie-dojem. Melodika impresionismu vychází celotónové řady(stupnice složená ze samých celých tonů). Hudba impresionistů je jako obraz. Název tohoto uměleckého směru pochází z malířství . Hudební impresionismus představují   Debussy, </a:t>
            </a:r>
            <a:r>
              <a:rPr lang="cs-CZ" sz="2800" dirty="0" err="1"/>
              <a:t>Ravel</a:t>
            </a:r>
            <a:r>
              <a:rPr lang="cs-CZ" sz="2800" dirty="0"/>
              <a:t>.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Tlačítko akce: Zpět nebo Předchozí 2">
            <a:hlinkClick r:id="rId2" action="ppaction://hlinksldjump" highlightClick="1"/>
          </p:cNvPr>
          <p:cNvSpPr/>
          <p:nvPr/>
        </p:nvSpPr>
        <p:spPr>
          <a:xfrm>
            <a:off x="3059832" y="5229200"/>
            <a:ext cx="1656184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4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124744"/>
            <a:ext cx="9144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Expresionismus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sz="2800" dirty="0"/>
              <a:t>výraz vnitřních stavů moderního člověka, jeho osamělosti v bouřlivém světě techniky a civilizace, tragiky života</a:t>
            </a:r>
            <a:r>
              <a:rPr lang="cs-CZ" sz="2800" dirty="0" smtClean="0"/>
              <a:t>. </a:t>
            </a:r>
            <a:r>
              <a:rPr lang="cs-CZ" sz="2800" dirty="0" smtClean="0">
                <a:hlinkClick r:id="rId2" action="ppaction://hlinksldjump"/>
              </a:rPr>
              <a:t>Arnold </a:t>
            </a:r>
            <a:r>
              <a:rPr lang="cs-CZ" sz="2800" dirty="0" err="1">
                <a:hlinkClick r:id="rId2" action="ppaction://hlinksldjump"/>
              </a:rPr>
              <a:t>Schonberg</a:t>
            </a:r>
            <a:r>
              <a:rPr lang="cs-CZ" sz="2800" dirty="0">
                <a:hlinkClick r:id="rId2" action="ppaction://hlinksldjump"/>
              </a:rPr>
              <a:t> </a:t>
            </a:r>
            <a:r>
              <a:rPr lang="cs-CZ" sz="2800" dirty="0"/>
              <a:t>si vytvořil svůj systém, jehož základem byla dvanácti tónová řada vycházející z tónů chromatické. Představitelé</a:t>
            </a:r>
            <a:r>
              <a:rPr lang="cs-CZ" sz="2800" dirty="0" smtClean="0"/>
              <a:t>:  </a:t>
            </a:r>
            <a:r>
              <a:rPr lang="cs-CZ" sz="2800" dirty="0" err="1"/>
              <a:t>Alban</a:t>
            </a:r>
            <a:r>
              <a:rPr lang="cs-CZ" sz="2800" dirty="0"/>
              <a:t> </a:t>
            </a:r>
            <a:r>
              <a:rPr lang="cs-CZ" sz="2800" dirty="0" err="1"/>
              <a:t>Berg</a:t>
            </a:r>
            <a:r>
              <a:rPr lang="cs-CZ" sz="2800" dirty="0"/>
              <a:t>, Anton  </a:t>
            </a:r>
            <a:r>
              <a:rPr lang="cs-CZ" sz="2800" dirty="0" err="1"/>
              <a:t>Webern</a:t>
            </a:r>
            <a:r>
              <a:rPr lang="cs-CZ" sz="2800" dirty="0"/>
              <a:t>-všichni společně tvoří tzv. Druhou Vídeňskou školu.</a:t>
            </a:r>
          </a:p>
        </p:txBody>
      </p:sp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3419872" y="5495171"/>
            <a:ext cx="1152128" cy="9581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2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28540" y="1628800"/>
            <a:ext cx="912267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Nová hudba ve </a:t>
            </a:r>
            <a:r>
              <a:rPr lang="cs-CZ" sz="3200" dirty="0" smtClean="0">
                <a:solidFill>
                  <a:srgbClr val="FF0000"/>
                </a:solidFill>
              </a:rPr>
              <a:t>Francii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sz="2800" dirty="0"/>
              <a:t>živelná hudba s významnými rytmy, zjednodušenou melodikou a harmonií, syrovými barvami, pod vlivem dobových představ o hudbě dávných národů, protest proti romantické přecitlivělosti, impresionistické zjemnělosti a expresionistickému pesimismu. (prolíná tvorbou mnoha </a:t>
            </a:r>
            <a:r>
              <a:rPr lang="cs-CZ" sz="2800" dirty="0" smtClean="0"/>
              <a:t>autorů (</a:t>
            </a:r>
            <a:r>
              <a:rPr lang="cs-CZ" sz="2800" dirty="0" smtClean="0">
                <a:hlinkClick r:id="rId2" action="ppaction://hlinksldjump"/>
              </a:rPr>
              <a:t>I. Stravinského</a:t>
            </a:r>
            <a:r>
              <a:rPr lang="cs-CZ" sz="2800" dirty="0"/>
              <a:t>, B</a:t>
            </a:r>
            <a:r>
              <a:rPr lang="cs-CZ" sz="2800" dirty="0" smtClean="0"/>
              <a:t>. Bartóka</a:t>
            </a:r>
            <a:r>
              <a:rPr lang="cs-CZ" sz="2800" dirty="0"/>
              <a:t>,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>
                <a:hlinkClick r:id="rId3" action="ppaction://hlinksldjump"/>
              </a:rPr>
              <a:t>S. </a:t>
            </a:r>
            <a:r>
              <a:rPr lang="cs-CZ" sz="2800" dirty="0" err="1" smtClean="0">
                <a:hlinkClick r:id="rId3" action="ppaction://hlinksldjump"/>
              </a:rPr>
              <a:t>Prokofjeva</a:t>
            </a:r>
            <a:endParaRPr lang="cs-CZ" sz="2800" dirty="0"/>
          </a:p>
        </p:txBody>
      </p:sp>
      <p:sp>
        <p:nvSpPr>
          <p:cNvPr id="3" name="Tlačítko akce: Zpět nebo Předchozí 2">
            <a:hlinkClick r:id="rId4" action="ppaction://hlinksldjump" highlightClick="1"/>
          </p:cNvPr>
          <p:cNvSpPr/>
          <p:nvPr/>
        </p:nvSpPr>
        <p:spPr>
          <a:xfrm>
            <a:off x="3563888" y="5661248"/>
            <a:ext cx="1440160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07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700808"/>
            <a:ext cx="9144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Pozdní romantismus </a:t>
            </a:r>
            <a:r>
              <a:rPr lang="cs-CZ" sz="3200" dirty="0"/>
              <a:t>(1880-1960</a:t>
            </a:r>
            <a:r>
              <a:rPr lang="cs-CZ" sz="3200" dirty="0" smtClean="0"/>
              <a:t>)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/>
              <a:t>uzavřel jednu velkou hudební epochu, která přinesla obecné uvolnění harmonie</a:t>
            </a:r>
            <a:r>
              <a:rPr lang="cs-CZ" sz="2800" dirty="0"/>
              <a:t> </a:t>
            </a:r>
            <a:r>
              <a:rPr lang="cs-CZ" sz="2800" dirty="0" smtClean="0"/>
              <a:t>i hudebních forem,</a:t>
            </a:r>
            <a:br>
              <a:rPr lang="cs-CZ" sz="2800" dirty="0" smtClean="0"/>
            </a:br>
            <a:r>
              <a:rPr lang="cs-CZ" sz="2800" dirty="0" smtClean="0"/>
              <a:t>snivou melodiku a dramatický typ opery. Toto vše vrcholilo v dílech </a:t>
            </a:r>
            <a:r>
              <a:rPr lang="cs-CZ" sz="2800" dirty="0" smtClean="0">
                <a:hlinkClick r:id="rId2" action="ppaction://hlinksldjump"/>
              </a:rPr>
              <a:t>Richarda </a:t>
            </a:r>
            <a:r>
              <a:rPr lang="cs-CZ" sz="2800" dirty="0" err="1" smtClean="0">
                <a:hlinkClick r:id="rId2" action="ppaction://hlinksldjump"/>
              </a:rPr>
              <a:t>Strausse</a:t>
            </a:r>
            <a:r>
              <a:rPr lang="cs-CZ" sz="2800" dirty="0" smtClean="0">
                <a:hlinkClick r:id="rId2" action="ppaction://hlinksldjump"/>
              </a:rPr>
              <a:t> </a:t>
            </a:r>
            <a:r>
              <a:rPr lang="cs-CZ" sz="2800" dirty="0" smtClean="0"/>
              <a:t>a Gustava Mahlera.</a:t>
            </a:r>
            <a:br>
              <a:rPr lang="cs-CZ" sz="2800" dirty="0" smtClean="0"/>
            </a:br>
            <a:r>
              <a:rPr lang="cs-CZ" sz="2800" dirty="0" smtClean="0"/>
              <a:t> </a:t>
            </a:r>
            <a:endParaRPr lang="cs-CZ" sz="2800" dirty="0" smtClean="0">
              <a:solidFill>
                <a:srgbClr val="FF0000"/>
              </a:solidFill>
            </a:endParaRPr>
          </a:p>
        </p:txBody>
      </p:sp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2987824" y="5733256"/>
            <a:ext cx="1584176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3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1124744"/>
            <a:ext cx="912951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Neoklasicismus </a:t>
            </a: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sz="2800" dirty="0" smtClean="0"/>
              <a:t>využívá </a:t>
            </a:r>
            <a:r>
              <a:rPr lang="cs-CZ" sz="2800" dirty="0"/>
              <a:t>forem klasicismu a baroka za účelem přiblížení se k širokým posluchačským vrstvám, zcela nová hudební řeč se zjednodušujícím výrazem, jiskřící vtipem autorů, nejvýrazněji u </a:t>
            </a:r>
            <a:r>
              <a:rPr lang="cs-CZ" sz="2800" dirty="0">
                <a:hlinkClick r:id="rId2" action="ppaction://hlinksldjump"/>
              </a:rPr>
              <a:t>Pařížské šestky</a:t>
            </a:r>
            <a:r>
              <a:rPr lang="cs-CZ" sz="2800" dirty="0" smtClean="0"/>
              <a:t>,</a:t>
            </a:r>
            <a:br>
              <a:rPr lang="cs-CZ" sz="2800" dirty="0" smtClean="0"/>
            </a:br>
            <a:r>
              <a:rPr lang="cs-CZ" sz="2800" dirty="0" smtClean="0"/>
              <a:t> </a:t>
            </a:r>
            <a:r>
              <a:rPr lang="cs-CZ" sz="2800" dirty="0"/>
              <a:t>ale i </a:t>
            </a:r>
            <a:r>
              <a:rPr lang="cs-CZ" sz="2800" dirty="0">
                <a:hlinkClick r:id="rId3" action="ppaction://hlinksldjump"/>
              </a:rPr>
              <a:t>B. Martinů </a:t>
            </a:r>
            <a:r>
              <a:rPr lang="cs-CZ" dirty="0"/>
              <a:t>  </a:t>
            </a:r>
          </a:p>
        </p:txBody>
      </p:sp>
      <p:sp>
        <p:nvSpPr>
          <p:cNvPr id="3" name="Tlačítko akce: Zpět nebo Předchozí 2">
            <a:hlinkClick r:id="rId4" action="ppaction://hlinksldjump" highlightClick="1"/>
          </p:cNvPr>
          <p:cNvSpPr/>
          <p:nvPr/>
        </p:nvSpPr>
        <p:spPr>
          <a:xfrm>
            <a:off x="3347864" y="5373216"/>
            <a:ext cx="1324395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7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40841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Richard </a:t>
            </a:r>
            <a:r>
              <a:rPr lang="cs-CZ" sz="3200" dirty="0" err="1">
                <a:solidFill>
                  <a:srgbClr val="FF0000"/>
                </a:solidFill>
              </a:rPr>
              <a:t>Strauss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/>
              <a:t>11. června 1864, Mnichov, </a:t>
            </a:r>
            <a:r>
              <a:rPr lang="cs-CZ" sz="2000" dirty="0" smtClean="0"/>
              <a:t>– </a:t>
            </a:r>
            <a:r>
              <a:rPr lang="cs-CZ" sz="2000" dirty="0"/>
              <a:t>8. září 1949, </a:t>
            </a:r>
            <a:r>
              <a:rPr lang="cs-CZ" sz="2000" dirty="0" err="1"/>
              <a:t>Garmisch-Partenkirchen</a:t>
            </a:r>
            <a:r>
              <a:rPr lang="cs-CZ" sz="2000" dirty="0" smtClean="0"/>
              <a:t>,</a:t>
            </a:r>
            <a:br>
              <a:rPr lang="cs-CZ" sz="2000" dirty="0" smtClean="0"/>
            </a:br>
            <a:r>
              <a:rPr lang="cs-CZ" sz="2000" dirty="0" smtClean="0"/>
              <a:t> byl </a:t>
            </a:r>
            <a:r>
              <a:rPr lang="cs-CZ" sz="2000" dirty="0"/>
              <a:t>německý hudební skladatel pozdější éry romantismu, který se proslul zvláště svými symfonickými básněmi a </a:t>
            </a:r>
            <a:r>
              <a:rPr lang="cs-CZ" sz="2000" dirty="0" smtClean="0"/>
              <a:t>operami, </a:t>
            </a:r>
            <a:r>
              <a:rPr lang="cs-CZ" sz="2000" dirty="0"/>
              <a:t>byl také známým dirigentem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r>
              <a:rPr lang="cs-CZ" sz="2000" dirty="0" smtClean="0"/>
              <a:t>Autor symfonických básní </a:t>
            </a:r>
            <a:r>
              <a:rPr lang="cs-CZ" sz="2000" dirty="0"/>
              <a:t> </a:t>
            </a:r>
            <a:r>
              <a:rPr lang="cs-CZ" sz="2000" i="1" dirty="0"/>
              <a:t>Enšpíglova šibalství</a:t>
            </a:r>
            <a:r>
              <a:rPr lang="cs-CZ" sz="2000" dirty="0"/>
              <a:t>, </a:t>
            </a:r>
            <a:r>
              <a:rPr lang="cs-CZ" sz="2000" i="1" dirty="0"/>
              <a:t>Don Quijote</a:t>
            </a:r>
            <a:r>
              <a:rPr lang="cs-CZ" sz="2000" dirty="0"/>
              <a:t>, </a:t>
            </a:r>
            <a:r>
              <a:rPr lang="cs-CZ" sz="2000" i="1" dirty="0"/>
              <a:t>Alpská symfonie</a:t>
            </a:r>
            <a:r>
              <a:rPr lang="cs-CZ" sz="2000" dirty="0"/>
              <a:t> a symfonie </a:t>
            </a:r>
            <a:r>
              <a:rPr lang="cs-CZ" sz="2000" i="1" dirty="0"/>
              <a:t>Sinfonia </a:t>
            </a:r>
            <a:r>
              <a:rPr lang="cs-CZ" sz="2000" i="1" dirty="0" err="1" smtClean="0"/>
              <a:t>domestica</a:t>
            </a:r>
            <a:r>
              <a:rPr lang="cs-CZ" sz="2000" dirty="0"/>
              <a:t> </a:t>
            </a:r>
            <a:r>
              <a:rPr lang="cs-CZ" sz="2000" dirty="0" smtClean="0"/>
              <a:t> a oper </a:t>
            </a:r>
            <a:r>
              <a:rPr lang="cs-CZ" sz="2000" i="1" dirty="0"/>
              <a:t>Salome</a:t>
            </a:r>
            <a:r>
              <a:rPr lang="cs-CZ" sz="2000" dirty="0"/>
              <a:t>, </a:t>
            </a:r>
            <a:r>
              <a:rPr lang="cs-CZ" sz="2000" i="1" dirty="0"/>
              <a:t>Elektra</a:t>
            </a:r>
            <a:r>
              <a:rPr lang="cs-CZ" sz="2000" dirty="0"/>
              <a:t>, </a:t>
            </a:r>
            <a:r>
              <a:rPr lang="cs-CZ" sz="2000" i="1" dirty="0"/>
              <a:t>Růžový kavalír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1769"/>
            <a:ext cx="3131840" cy="472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lačítko akce: Zvuk 3">
            <a:hlinkClick r:id="rId4" highlightClick="1"/>
          </p:cNvPr>
          <p:cNvSpPr/>
          <p:nvPr/>
        </p:nvSpPr>
        <p:spPr>
          <a:xfrm>
            <a:off x="2699792" y="3140968"/>
            <a:ext cx="1656184" cy="9361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Zpět nebo Předchozí 4">
            <a:hlinkClick r:id="rId5" action="ppaction://hlinksldjump" highlightClick="1"/>
          </p:cNvPr>
          <p:cNvSpPr/>
          <p:nvPr/>
        </p:nvSpPr>
        <p:spPr>
          <a:xfrm>
            <a:off x="2699792" y="4653136"/>
            <a:ext cx="1656184" cy="10081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9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892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  Arnold </a:t>
            </a:r>
            <a:r>
              <a:rPr lang="cs-CZ" sz="3200" dirty="0" err="1" smtClean="0">
                <a:solidFill>
                  <a:srgbClr val="FF0000"/>
                </a:solidFill>
              </a:rPr>
              <a:t>Schoenberg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13. září 1874 Vídeň – 13. července 1951 Los Angeles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byl </a:t>
            </a:r>
            <a:r>
              <a:rPr lang="cs-CZ" dirty="0"/>
              <a:t>rakouský modernistický hudební skladatel, hudební teoretik a příležitostný malíř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Vymyslel </a:t>
            </a:r>
            <a:r>
              <a:rPr lang="cs-CZ" dirty="0"/>
              <a:t>také metodu hudební skladby </a:t>
            </a:r>
            <a:r>
              <a:rPr lang="cs-CZ" dirty="0" smtClean="0"/>
              <a:t>dodekafonii používající </a:t>
            </a:r>
            <a:r>
              <a:rPr lang="cs-CZ" dirty="0"/>
              <a:t>12tónovou hudební </a:t>
            </a:r>
            <a:r>
              <a:rPr lang="cs-CZ" dirty="0" smtClean="0"/>
              <a:t>    stupnici.</a:t>
            </a:r>
            <a:br>
              <a:rPr lang="cs-CZ" dirty="0" smtClean="0"/>
            </a:br>
            <a:r>
              <a:rPr lang="cs-CZ" dirty="0"/>
              <a:t>Kolem Schönberga se vytvořil kruh stejně smýšlejících žáků a interpretů, kteří jsou označováni jako druhá vídeňská </a:t>
            </a:r>
            <a:r>
              <a:rPr lang="cs-CZ" dirty="0" smtClean="0"/>
              <a:t>škola.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47255"/>
            <a:ext cx="3820809" cy="481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483768" y="3140968"/>
            <a:ext cx="1728192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483768" y="4725144"/>
            <a:ext cx="1728192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</TotalTime>
  <Words>110</Words>
  <Application>Microsoft Office PowerPoint</Application>
  <PresentationFormat>Předvádění na obrazovce (4:3)</PresentationFormat>
  <Paragraphs>34</Paragraphs>
  <Slides>14</Slides>
  <Notes>5</Notes>
  <HiddenSlides>11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Aerodynamika</vt:lpstr>
      <vt:lpstr>Vážná hudba první poloviny  20.století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Vážná hudba 20.století</dc:title>
  <dc:creator>zs skolni</dc:creator>
  <cp:lastModifiedBy>Admin Školní</cp:lastModifiedBy>
  <cp:revision>22</cp:revision>
  <dcterms:created xsi:type="dcterms:W3CDTF">2012-06-22T09:00:27Z</dcterms:created>
  <dcterms:modified xsi:type="dcterms:W3CDTF">2012-12-18T09:44:22Z</dcterms:modified>
</cp:coreProperties>
</file>