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2416D8C-EBD5-4DEC-912E-8E41A047CDAD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286DF4E-5F3D-4B37-8B27-C1B04E3BE37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9i16fBY9QI" TargetMode="External"/><Relationship Id="rId2" Type="http://schemas.openxmlformats.org/officeDocument/2006/relationships/hyperlink" Target="http://en.wikipedia.org/wiki/File:Boulez25oct2004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TEFKFiXSx4&amp;feature=related" TargetMode="External"/><Relationship Id="rId2" Type="http://schemas.openxmlformats.org/officeDocument/2006/relationships/hyperlink" Target="http://cs.wikipedia.org/wiki/Soubor:TudorCageShiraz197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0h0ApJAeSg" TargetMode="External"/><Relationship Id="rId2" Type="http://schemas.openxmlformats.org/officeDocument/2006/relationships/hyperlink" Target="http://cs.wikipedia.org/wiki/Soubor:Stockhausen_1994_WDR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HVMVDhC-UA" TargetMode="External"/><Relationship Id="rId2" Type="http://schemas.openxmlformats.org/officeDocument/2006/relationships/hyperlink" Target="http://cs.wikipedia.org/wiki/Soubor:Steve_Reich2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youtube.com/watch?v=10d-PFGwei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jeanvenroberthal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res?q=gy%C3%B6rgy+s%C3%A1ndor+ligeti&amp;um=1&amp;hl=cs&amp;sa=N&amp;biw=1308&amp;bih=715&amp;tbm=isch&amp;tbnid=9fyNqnDqBzEOjM:&amp;imgrefurl=http://article.wn.com/view/2012/01/31/AlgorithmPowered_Movie_whiteonwhitealgorithmicnoir_Computes_/&amp;docid=0yRgi5rlfYFVyM&amp;imgurl=http://i.ytimg.com/vi/pbtO-NCSA14/0.jpg&amp;w=480&amp;h=360&amp;ei=4rnqT9etEcqztAb735ylBg&amp;zoom=1&amp;iact=hc&amp;vpx=313&amp;vpy=163&amp;dur=1899&amp;hovh=194&amp;hovw=259&amp;tx=129&amp;ty=93&amp;sig=118180763040748605139&amp;page=1&amp;tbnh=161&amp;tbnw=202&amp;start=0&amp;ndsp=18&amp;ved=1t:429,r:1,s:0,i:75" TargetMode="External"/><Relationship Id="rId2" Type="http://schemas.openxmlformats.org/officeDocument/2006/relationships/hyperlink" Target="http://www.youtube.com/watch?v=fXh07JJeA28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3529" y="2708920"/>
            <a:ext cx="7175351" cy="1793167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Vážná hudba druhé poloviny 20. století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49" y="692696"/>
            <a:ext cx="491331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187624" y="5373216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VY_32_INOVACE_19_Vážná hudba druhé poloviny 20</a:t>
            </a:r>
          </a:p>
        </p:txBody>
      </p:sp>
    </p:spTree>
    <p:extLst>
      <p:ext uri="{BB962C8B-B14F-4D97-AF65-F5344CB8AC3E}">
        <p14:creationId xmlns:p14="http://schemas.microsoft.com/office/powerpoint/2010/main" val="18435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90730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Vážná hudba vytvářená skladateli v druhé polovině dvacátého století se zařezuje podle typických znaků do těchto  skupin 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>
                <a:solidFill>
                  <a:srgbClr val="00B050"/>
                </a:solidFill>
              </a:rPr>
              <a:t>1. </a:t>
            </a:r>
            <a:r>
              <a:rPr lang="cs-CZ" sz="3200" dirty="0" smtClean="0">
                <a:solidFill>
                  <a:srgbClr val="00B050"/>
                </a:solidFill>
                <a:hlinkClick r:id="rId2" action="ppaction://hlinksldjump"/>
              </a:rPr>
              <a:t>SERIÁLNÍ HUDBA</a:t>
            </a:r>
            <a:r>
              <a:rPr lang="cs-CZ" sz="3200" dirty="0" smtClean="0">
                <a:solidFill>
                  <a:srgbClr val="00B050"/>
                </a:solidFill>
              </a:rPr>
              <a:t/>
            </a:r>
            <a:br>
              <a:rPr lang="cs-CZ" sz="3200" dirty="0" smtClean="0">
                <a:solidFill>
                  <a:srgbClr val="00B050"/>
                </a:solidFill>
              </a:rPr>
            </a:br>
            <a:r>
              <a:rPr lang="cs-CZ" sz="3200" dirty="0" smtClean="0">
                <a:solidFill>
                  <a:srgbClr val="00B050"/>
                </a:solidFill>
              </a:rPr>
              <a:t>2. </a:t>
            </a:r>
            <a:r>
              <a:rPr lang="cs-CZ" sz="3200" dirty="0" smtClean="0">
                <a:solidFill>
                  <a:srgbClr val="00B050"/>
                </a:solidFill>
                <a:hlinkClick r:id="rId3" action="ppaction://hlinksldjump"/>
              </a:rPr>
              <a:t>ALEATORNÍ HUDBA</a:t>
            </a:r>
            <a:r>
              <a:rPr lang="cs-CZ" sz="3200" dirty="0" smtClean="0">
                <a:solidFill>
                  <a:srgbClr val="00B050"/>
                </a:solidFill>
              </a:rPr>
              <a:t/>
            </a:r>
            <a:br>
              <a:rPr lang="cs-CZ" sz="3200" dirty="0" smtClean="0">
                <a:solidFill>
                  <a:srgbClr val="00B050"/>
                </a:solidFill>
              </a:rPr>
            </a:br>
            <a:r>
              <a:rPr lang="cs-CZ" sz="3200" dirty="0" smtClean="0">
                <a:solidFill>
                  <a:srgbClr val="00B050"/>
                </a:solidFill>
              </a:rPr>
              <a:t>3. </a:t>
            </a:r>
            <a:r>
              <a:rPr lang="cs-CZ" sz="3200" dirty="0" smtClean="0">
                <a:solidFill>
                  <a:srgbClr val="00B050"/>
                </a:solidFill>
                <a:hlinkClick r:id="rId4" action="ppaction://hlinksldjump"/>
              </a:rPr>
              <a:t>ELEKTROAKUSTICKÁ HUDBA</a:t>
            </a:r>
            <a:r>
              <a:rPr lang="cs-CZ" sz="3200" dirty="0" smtClean="0">
                <a:solidFill>
                  <a:srgbClr val="00B050"/>
                </a:solidFill>
              </a:rPr>
              <a:t/>
            </a:r>
            <a:br>
              <a:rPr lang="cs-CZ" sz="3200" dirty="0" smtClean="0">
                <a:solidFill>
                  <a:srgbClr val="00B050"/>
                </a:solidFill>
              </a:rPr>
            </a:br>
            <a:r>
              <a:rPr lang="cs-CZ" sz="3200" dirty="0" smtClean="0">
                <a:solidFill>
                  <a:srgbClr val="00B050"/>
                </a:solidFill>
              </a:rPr>
              <a:t>4. </a:t>
            </a:r>
            <a:r>
              <a:rPr lang="cs-CZ" sz="3200" dirty="0" smtClean="0">
                <a:solidFill>
                  <a:srgbClr val="00B050"/>
                </a:solidFill>
                <a:hlinkClick r:id="rId5" action="ppaction://hlinksldjump"/>
              </a:rPr>
              <a:t>MINIMÁLNÍ HUDBA</a:t>
            </a:r>
            <a:r>
              <a:rPr lang="cs-CZ" sz="3200" dirty="0" smtClean="0">
                <a:solidFill>
                  <a:srgbClr val="00B050"/>
                </a:solidFill>
              </a:rPr>
              <a:t/>
            </a:r>
            <a:br>
              <a:rPr lang="cs-CZ" sz="3200" dirty="0" smtClean="0">
                <a:solidFill>
                  <a:srgbClr val="00B050"/>
                </a:solidFill>
              </a:rPr>
            </a:br>
            <a:r>
              <a:rPr lang="cs-CZ" sz="3200" dirty="0" smtClean="0">
                <a:solidFill>
                  <a:srgbClr val="00B050"/>
                </a:solidFill>
              </a:rPr>
              <a:t>5. </a:t>
            </a:r>
            <a:r>
              <a:rPr lang="cs-CZ" sz="3200" dirty="0" smtClean="0">
                <a:solidFill>
                  <a:srgbClr val="00B050"/>
                </a:solidFill>
                <a:hlinkClick r:id="rId6" action="ppaction://hlinksldjump"/>
              </a:rPr>
              <a:t>POČÍTAČOVÁ HUDBA</a:t>
            </a:r>
            <a:r>
              <a:rPr lang="cs-CZ" sz="3200" dirty="0" smtClean="0">
                <a:solidFill>
                  <a:srgbClr val="00B050"/>
                </a:solidFill>
              </a:rPr>
              <a:t/>
            </a:r>
            <a:br>
              <a:rPr lang="cs-CZ" sz="3200" dirty="0" smtClean="0">
                <a:solidFill>
                  <a:srgbClr val="00B050"/>
                </a:solidFill>
              </a:rPr>
            </a:br>
            <a:r>
              <a:rPr lang="cs-CZ" sz="3200" dirty="0" smtClean="0">
                <a:solidFill>
                  <a:srgbClr val="00B050"/>
                </a:solidFill>
              </a:rPr>
              <a:t>6. </a:t>
            </a:r>
            <a:r>
              <a:rPr lang="cs-CZ" sz="3200" dirty="0" smtClean="0">
                <a:solidFill>
                  <a:srgbClr val="00B050"/>
                </a:solidFill>
                <a:hlinkClick r:id="rId7" action="ppaction://hlinksldjump"/>
              </a:rPr>
              <a:t>TÉMBROVÁ HUDBA</a:t>
            </a:r>
            <a:r>
              <a:rPr lang="cs-CZ" sz="3200" dirty="0" smtClean="0">
                <a:solidFill>
                  <a:srgbClr val="00B050"/>
                </a:solidFill>
              </a:rPr>
              <a:t/>
            </a:r>
            <a:br>
              <a:rPr lang="cs-CZ" sz="3200" dirty="0" smtClean="0">
                <a:solidFill>
                  <a:srgbClr val="00B050"/>
                </a:solidFill>
              </a:rPr>
            </a:br>
            <a:endParaRPr lang="cs-CZ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6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28484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Seriální hudba = </a:t>
            </a:r>
            <a:r>
              <a:rPr lang="cs-CZ" sz="3200" dirty="0" err="1" smtClean="0">
                <a:solidFill>
                  <a:srgbClr val="FF0000"/>
                </a:solidFill>
              </a:rPr>
              <a:t>Serialismus</a:t>
            </a: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je kompoziční technika, založená na uspořádání (zvaném řada nebo série) výšek, délek, stupňů dynamiky, barev, způsobů hry, rytmické struktury .</a:t>
            </a:r>
          </a:p>
          <a:p>
            <a:r>
              <a:rPr lang="cs-CZ" sz="2400" dirty="0" smtClean="0"/>
              <a:t>Skladatel vytvoří své vlastní řady stupnic (tzv. série) o různém počtu tónů.</a:t>
            </a:r>
            <a:br>
              <a:rPr lang="cs-CZ" sz="2400" dirty="0" smtClean="0"/>
            </a:br>
            <a:r>
              <a:rPr lang="cs-CZ" sz="2400" dirty="0" smtClean="0"/>
              <a:t>Hlavním představitelem tohoto typu hudby je francouzský skladatel a dirigent  </a:t>
            </a:r>
            <a:r>
              <a:rPr lang="cs-CZ" sz="2400" dirty="0" err="1" smtClean="0">
                <a:solidFill>
                  <a:srgbClr val="00B050"/>
                </a:solidFill>
              </a:rPr>
              <a:t>Pierre</a:t>
            </a:r>
            <a:r>
              <a:rPr lang="cs-CZ" sz="2400" dirty="0" smtClean="0">
                <a:solidFill>
                  <a:srgbClr val="00B050"/>
                </a:solidFill>
              </a:rPr>
              <a:t>  </a:t>
            </a:r>
            <a:r>
              <a:rPr lang="cs-CZ" sz="2400" dirty="0" err="1" smtClean="0">
                <a:solidFill>
                  <a:srgbClr val="00B050"/>
                </a:solidFill>
              </a:rPr>
              <a:t>Boulez</a:t>
            </a:r>
            <a:r>
              <a:rPr lang="cs-CZ" sz="2400" dirty="0" smtClean="0">
                <a:solidFill>
                  <a:srgbClr val="00B050"/>
                </a:solidFill>
              </a:rPr>
              <a:t>  </a:t>
            </a:r>
            <a:r>
              <a:rPr lang="cs-CZ" sz="2400" dirty="0" smtClean="0"/>
              <a:t>nar. 1925.</a:t>
            </a:r>
            <a:endParaRPr lang="cs-CZ" sz="2400" dirty="0" smtClean="0">
              <a:solidFill>
                <a:srgbClr val="00B050"/>
              </a:solidFill>
            </a:endParaRPr>
          </a:p>
          <a:p>
            <a:endParaRPr lang="cs-CZ" sz="2000" dirty="0"/>
          </a:p>
        </p:txBody>
      </p:sp>
      <p:sp>
        <p:nvSpPr>
          <p:cNvPr id="3" name="Veselý obličej 2">
            <a:hlinkClick r:id="rId2"/>
          </p:cNvPr>
          <p:cNvSpPr/>
          <p:nvPr/>
        </p:nvSpPr>
        <p:spPr>
          <a:xfrm>
            <a:off x="6300192" y="3998802"/>
            <a:ext cx="1080120" cy="72634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vuk 3">
            <a:hlinkClick r:id="rId3" highlightClick="1"/>
          </p:cNvPr>
          <p:cNvSpPr/>
          <p:nvPr/>
        </p:nvSpPr>
        <p:spPr>
          <a:xfrm>
            <a:off x="3150096" y="4077072"/>
            <a:ext cx="1368152" cy="648072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4" action="ppaction://hlinksldjump" highlightClick="1"/>
          </p:cNvPr>
          <p:cNvSpPr/>
          <p:nvPr/>
        </p:nvSpPr>
        <p:spPr>
          <a:xfrm>
            <a:off x="3150096" y="5661248"/>
            <a:ext cx="1368152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12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7504" y="116632"/>
            <a:ext cx="892899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ALEATORNÍ HUDBA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odvozeno od slova „</a:t>
            </a:r>
            <a:r>
              <a:rPr lang="cs-CZ" dirty="0" err="1" smtClean="0"/>
              <a:t>alea</a:t>
            </a:r>
            <a:r>
              <a:rPr lang="cs-CZ" dirty="0" smtClean="0"/>
              <a:t>“ = hrací kostka. Tato  hudba je  reakce na seriální hudbu . </a:t>
            </a:r>
            <a:r>
              <a:rPr lang="cs-CZ" dirty="0"/>
              <a:t>S</a:t>
            </a:r>
            <a:r>
              <a:rPr lang="cs-CZ" dirty="0" smtClean="0"/>
              <a:t>kladba nemá nikdy konečný tvar  a  nejsou zapsány v konečné podobě . Je vytvářen     prostor pro interpreta, který hudbu může změnit, ale míru volnosti určuje skladatel.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Tuto hudbu reprezentuje hlavně </a:t>
            </a:r>
            <a:r>
              <a:rPr lang="cs-CZ" sz="2000" b="1" dirty="0">
                <a:solidFill>
                  <a:srgbClr val="00B050"/>
                </a:solidFill>
                <a:hlinkClick r:id="rId2"/>
              </a:rPr>
              <a:t>John </a:t>
            </a:r>
            <a:r>
              <a:rPr lang="cs-CZ" sz="2000" b="1" dirty="0" err="1">
                <a:solidFill>
                  <a:srgbClr val="00B050"/>
                </a:solidFill>
                <a:hlinkClick r:id="rId2"/>
              </a:rPr>
              <a:t>Milton</a:t>
            </a:r>
            <a:r>
              <a:rPr lang="cs-CZ" sz="2000" b="1" dirty="0">
                <a:solidFill>
                  <a:srgbClr val="00B050"/>
                </a:solidFill>
                <a:hlinkClick r:id="rId2"/>
              </a:rPr>
              <a:t> </a:t>
            </a:r>
            <a:r>
              <a:rPr lang="cs-CZ" sz="2000" b="1" dirty="0" err="1">
                <a:solidFill>
                  <a:srgbClr val="00B050"/>
                </a:solidFill>
                <a:hlinkClick r:id="rId2"/>
              </a:rPr>
              <a:t>Cage</a:t>
            </a: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5. září 1912, Los Angeles – 12. srpna 1992, New York) byl americký skladatel aleatorické experimentální hudby, spisovatel a tvůrce audiovizuálního umění. Jeho asi nejznámější skladbou je „4'33"“, třívětá kompozice, skládající se ze trojího otevření a zavření víka klavíru v přesně určených časových úsecích, aniž by však za celou dobu byl zahrán jediný tón.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Tlačítko akce: Zvuk 3">
            <a:hlinkClick r:id="rId3" highlightClick="1"/>
          </p:cNvPr>
          <p:cNvSpPr/>
          <p:nvPr/>
        </p:nvSpPr>
        <p:spPr>
          <a:xfrm>
            <a:off x="3563888" y="3933056"/>
            <a:ext cx="1368152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4" action="ppaction://hlinksldjump" highlightClick="1"/>
          </p:cNvPr>
          <p:cNvSpPr/>
          <p:nvPr/>
        </p:nvSpPr>
        <p:spPr>
          <a:xfrm>
            <a:off x="3563888" y="5445224"/>
            <a:ext cx="1368152" cy="864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61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896448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Elektroakustická hudba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je </a:t>
            </a:r>
            <a:r>
              <a:rPr lang="cs-CZ" sz="2000" dirty="0"/>
              <a:t>souborný název různých okruhů hudebně zvukové produkce, které se tradičně označují podle způsobu </a:t>
            </a:r>
            <a:r>
              <a:rPr lang="cs-CZ" sz="2000" dirty="0" smtClean="0"/>
              <a:t>výroby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sz="2000" dirty="0"/>
              <a:t>Komponování elektroakustické hudby je vlastně hledání a výběr žádoucích zvuků, jejich modifikace (úprava), mixáž (</a:t>
            </a:r>
            <a:r>
              <a:rPr lang="cs-CZ" sz="2000" dirty="0" smtClean="0"/>
              <a:t>smíchání) a záznam.</a:t>
            </a:r>
            <a:br>
              <a:rPr lang="cs-CZ" sz="2000" dirty="0" smtClean="0"/>
            </a:br>
            <a:r>
              <a:rPr lang="cs-CZ" sz="2000" dirty="0" smtClean="0"/>
              <a:t>Tento způsob komponování preferuje :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 </a:t>
            </a:r>
            <a:r>
              <a:rPr lang="cs-CZ" sz="2000" b="1" dirty="0" err="1"/>
              <a:t>Karlheinz</a:t>
            </a:r>
            <a:r>
              <a:rPr lang="cs-CZ" sz="2000" b="1" dirty="0"/>
              <a:t> </a:t>
            </a:r>
            <a:r>
              <a:rPr lang="cs-CZ" sz="2000" b="1" dirty="0" err="1"/>
              <a:t>Stockhausen</a:t>
            </a:r>
            <a:r>
              <a:rPr lang="cs-CZ" sz="2000" dirty="0"/>
              <a:t> (22. srpna 1928 – 5. prosince 2007</a:t>
            </a:r>
            <a:r>
              <a:rPr lang="cs-CZ" sz="2000" dirty="0" smtClean="0"/>
              <a:t>), </a:t>
            </a:r>
            <a:br>
              <a:rPr lang="cs-CZ" sz="2000" dirty="0" smtClean="0"/>
            </a:br>
            <a:r>
              <a:rPr lang="cs-CZ" sz="2000" dirty="0"/>
              <a:t> německý hudební skladatel, jeden z nejvýznamnějších novátorů a současně </a:t>
            </a:r>
            <a:r>
              <a:rPr lang="cs-CZ" sz="2000" dirty="0" smtClean="0"/>
              <a:t>  kontroverzních </a:t>
            </a:r>
            <a:r>
              <a:rPr lang="cs-CZ" sz="2000" dirty="0"/>
              <a:t>osobností hudby 20. </a:t>
            </a:r>
            <a:r>
              <a:rPr lang="cs-CZ" sz="2000" dirty="0" smtClean="0"/>
              <a:t>století</a:t>
            </a:r>
            <a:r>
              <a:rPr lang="cs-CZ" sz="2000" baseline="30000" dirty="0"/>
              <a:t> </a:t>
            </a:r>
            <a:r>
              <a:rPr lang="cs-CZ" sz="2000" dirty="0" smtClean="0"/>
              <a:t>proslavený </a:t>
            </a:r>
            <a:r>
              <a:rPr lang="cs-CZ" sz="2000" dirty="0"/>
              <a:t>především svými experimenty v rámci elektronické hudby 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" name="Veselý obličej 2">
            <a:hlinkClick r:id="rId2"/>
          </p:cNvPr>
          <p:cNvSpPr/>
          <p:nvPr/>
        </p:nvSpPr>
        <p:spPr>
          <a:xfrm>
            <a:off x="5940152" y="4437112"/>
            <a:ext cx="1008112" cy="10801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vuk 3">
            <a:hlinkClick r:id="rId3" highlightClick="1"/>
          </p:cNvPr>
          <p:cNvSpPr/>
          <p:nvPr/>
        </p:nvSpPr>
        <p:spPr>
          <a:xfrm>
            <a:off x="3131840" y="4581128"/>
            <a:ext cx="1656184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4" action="ppaction://hlinksldjump" highlightClick="1"/>
          </p:cNvPr>
          <p:cNvSpPr/>
          <p:nvPr/>
        </p:nvSpPr>
        <p:spPr>
          <a:xfrm>
            <a:off x="3131840" y="5805264"/>
            <a:ext cx="1656184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42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32656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Hudební minimalismus </a:t>
            </a:r>
            <a:r>
              <a:rPr lang="cs-CZ" dirty="0"/>
              <a:t>(též „minimální hudba“)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 </a:t>
            </a:r>
            <a:r>
              <a:rPr lang="cs-CZ" dirty="0"/>
              <a:t>relativně moderní skladebná technika, velmi oblíbená skladateli v 60. - 70. letech 20. </a:t>
            </a:r>
            <a:r>
              <a:rPr lang="cs-CZ" dirty="0" smtClean="0"/>
              <a:t>století. Minimalismus </a:t>
            </a:r>
            <a:r>
              <a:rPr lang="cs-CZ" dirty="0"/>
              <a:t>v hudbě má jen formální příbuznost se stejným směrem v ostatních druzích umění, což asi je též důvodem, proč jeho skladatelé </a:t>
            </a:r>
            <a:r>
              <a:rPr lang="cs-CZ" dirty="0" smtClean="0"/>
              <a:t>používají </a:t>
            </a:r>
            <a:r>
              <a:rPr lang="cs-CZ" dirty="0"/>
              <a:t>raději označení </a:t>
            </a:r>
            <a:r>
              <a:rPr lang="cs-CZ" dirty="0" err="1" smtClean="0"/>
              <a:t>repetitivní</a:t>
            </a:r>
            <a:r>
              <a:rPr lang="cs-CZ" dirty="0" smtClean="0"/>
              <a:t> nebo </a:t>
            </a:r>
            <a:r>
              <a:rPr lang="cs-CZ" dirty="0"/>
              <a:t>periodická hudba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/>
              <a:t>N</a:t>
            </a:r>
            <a:r>
              <a:rPr lang="cs-CZ" dirty="0" smtClean="0"/>
              <a:t>ejdůležitějším </a:t>
            </a:r>
            <a:r>
              <a:rPr lang="cs-CZ" dirty="0"/>
              <a:t>představitelem americké minimalistické školy </a:t>
            </a:r>
            <a:r>
              <a:rPr lang="cs-CZ" dirty="0" smtClean="0"/>
              <a:t>je: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/>
              <a:t> </a:t>
            </a:r>
            <a:r>
              <a:rPr lang="cs-CZ" sz="3200" dirty="0">
                <a:solidFill>
                  <a:srgbClr val="FF0000"/>
                </a:solidFill>
              </a:rPr>
              <a:t>Steve </a:t>
            </a:r>
            <a:r>
              <a:rPr lang="cs-CZ" sz="3200" dirty="0" smtClean="0">
                <a:solidFill>
                  <a:srgbClr val="FF0000"/>
                </a:solidFill>
              </a:rPr>
              <a:t>Reich </a:t>
            </a:r>
            <a:r>
              <a:rPr lang="en-US" sz="2000" dirty="0"/>
              <a:t>(* 3. </a:t>
            </a:r>
            <a:r>
              <a:rPr lang="en-US" sz="2000" dirty="0" err="1"/>
              <a:t>října</a:t>
            </a:r>
            <a:r>
              <a:rPr lang="en-US" sz="2000" dirty="0"/>
              <a:t> 1936, </a:t>
            </a:r>
            <a:r>
              <a:rPr lang="en-US" sz="2000" dirty="0" err="1"/>
              <a:t>město</a:t>
            </a:r>
            <a:r>
              <a:rPr lang="en-US" sz="2000" dirty="0"/>
              <a:t> New York, USA</a:t>
            </a:r>
            <a:r>
              <a:rPr lang="en-US" sz="2000" dirty="0" smtClean="0"/>
              <a:t>)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err="1" smtClean="0"/>
              <a:t>považováný</a:t>
            </a:r>
            <a:r>
              <a:rPr lang="cs-CZ" sz="2000" dirty="0" smtClean="0"/>
              <a:t> </a:t>
            </a:r>
            <a:r>
              <a:rPr lang="cs-CZ" sz="2000" dirty="0"/>
              <a:t>za průkopníka minimalismu v </a:t>
            </a:r>
            <a:r>
              <a:rPr lang="cs-CZ" sz="2000" dirty="0" smtClean="0"/>
              <a:t>hudbě.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Veselý obličej 3">
            <a:hlinkClick r:id="rId2"/>
          </p:cNvPr>
          <p:cNvSpPr/>
          <p:nvPr/>
        </p:nvSpPr>
        <p:spPr>
          <a:xfrm>
            <a:off x="6012160" y="3284984"/>
            <a:ext cx="1008112" cy="10081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vuk 4">
            <a:hlinkClick r:id="rId3" highlightClick="1"/>
          </p:cNvPr>
          <p:cNvSpPr/>
          <p:nvPr/>
        </p:nvSpPr>
        <p:spPr>
          <a:xfrm>
            <a:off x="3419872" y="3501008"/>
            <a:ext cx="1152128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pět nebo Předchozí 5">
            <a:hlinkClick r:id="rId4" action="ppaction://hlinksldjump" highlightClick="1"/>
          </p:cNvPr>
          <p:cNvSpPr/>
          <p:nvPr/>
        </p:nvSpPr>
        <p:spPr>
          <a:xfrm>
            <a:off x="3419872" y="4941168"/>
            <a:ext cx="1152128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16632"/>
            <a:ext cx="9144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Tvorba hudby </a:t>
            </a:r>
            <a:r>
              <a:rPr lang="cs-CZ" sz="2800" dirty="0" smtClean="0">
                <a:solidFill>
                  <a:srgbClr val="FF0000"/>
                </a:solidFill>
              </a:rPr>
              <a:t>počítačem</a:t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000" dirty="0"/>
              <a:t>je hudba tvořená za pomoci počítačů. Lze formalizovat skladbu a tvorbu, například analýzou vztahů mezi jednotlivými tóny, stupnicemi nebo frázemi. Touto myšlenkou se počítačoví odbornici zaobírali už od 50. let 20. století a postupně se vytvořilo mnoho přístupů, které hudbu analyzují nebo vytvářejí na základě matematických modelů algoritmů nebo heuristických strategií.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827975"/>
            <a:ext cx="83529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Jean Ven Robert Hal</a:t>
            </a:r>
            <a:r>
              <a:rPr lang="cs-CZ" dirty="0"/>
              <a:t>, vlastním jménem Robert </a:t>
            </a:r>
            <a:r>
              <a:rPr lang="cs-CZ" dirty="0" err="1"/>
              <a:t>D'Agostino</a:t>
            </a:r>
            <a:r>
              <a:rPr lang="cs-CZ" dirty="0"/>
              <a:t> </a:t>
            </a:r>
            <a:r>
              <a:rPr lang="cs-CZ" dirty="0" err="1"/>
              <a:t>Vendola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(* </a:t>
            </a:r>
            <a:r>
              <a:rPr lang="cs-CZ" sz="2000" dirty="0"/>
              <a:t>11. května 1970, Milán</a:t>
            </a:r>
            <a:r>
              <a:rPr lang="cs-CZ" sz="2000" dirty="0" smtClean="0"/>
              <a:t>),</a:t>
            </a:r>
            <a:br>
              <a:rPr lang="cs-CZ" sz="2000" dirty="0" smtClean="0"/>
            </a:br>
            <a:r>
              <a:rPr lang="cs-CZ" sz="2000" dirty="0" smtClean="0"/>
              <a:t> </a:t>
            </a:r>
            <a:r>
              <a:rPr lang="cs-CZ" sz="2000" dirty="0"/>
              <a:t>je italský hudebník a skladatel elektronické hudby</a:t>
            </a:r>
            <a:r>
              <a:rPr lang="cs-CZ" dirty="0"/>
              <a:t>.</a:t>
            </a:r>
          </a:p>
        </p:txBody>
      </p:sp>
      <p:sp>
        <p:nvSpPr>
          <p:cNvPr id="4" name="Tlačítko akce: Zvuk 3">
            <a:hlinkClick r:id="rId2" highlightClick="1"/>
          </p:cNvPr>
          <p:cNvSpPr/>
          <p:nvPr/>
        </p:nvSpPr>
        <p:spPr>
          <a:xfrm>
            <a:off x="5148064" y="4365104"/>
            <a:ext cx="1368152" cy="648072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3" action="ppaction://hlinksldjump" highlightClick="1"/>
          </p:cNvPr>
          <p:cNvSpPr/>
          <p:nvPr/>
        </p:nvSpPr>
        <p:spPr>
          <a:xfrm>
            <a:off x="5148064" y="5517232"/>
            <a:ext cx="1368152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>
            <a:hlinkClick r:id="rId4"/>
          </p:cNvPr>
          <p:cNvSpPr/>
          <p:nvPr/>
        </p:nvSpPr>
        <p:spPr>
          <a:xfrm>
            <a:off x="7668344" y="4149080"/>
            <a:ext cx="792088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39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784" y="0"/>
            <a:ext cx="875868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Témbrová hudba </a:t>
            </a:r>
            <a:r>
              <a:rPr lang="cs-CZ" dirty="0" smtClean="0"/>
              <a:t>upřednostňuje  </a:t>
            </a:r>
            <a:r>
              <a:rPr lang="cs-CZ" dirty="0"/>
              <a:t>zvuk a jeho </a:t>
            </a:r>
            <a:r>
              <a:rPr lang="cs-CZ" dirty="0" smtClean="0"/>
              <a:t>barvu </a:t>
            </a:r>
            <a:r>
              <a:rPr lang="cs-CZ" dirty="0"/>
              <a:t>jako základní prostředek vyjádření. Používá déle trvající  zvukové plochy, ty pak </a:t>
            </a:r>
          </a:p>
          <a:p>
            <a:r>
              <a:rPr lang="cs-CZ" dirty="0"/>
              <a:t>posluchačům umožňují hudbu si uvědomit a prožít. Zvuky jsou nejen krásné a jemné, ale </a:t>
            </a:r>
            <a:r>
              <a:rPr lang="cs-CZ" dirty="0" smtClean="0"/>
              <a:t>i </a:t>
            </a:r>
            <a:r>
              <a:rPr lang="cs-CZ" dirty="0"/>
              <a:t>drsné a surové. Tato hudba jako by byla blízká abstraktnímu malířství a texturám barevných </a:t>
            </a:r>
            <a:r>
              <a:rPr lang="cs-CZ" dirty="0" smtClean="0"/>
              <a:t>prolínajících </a:t>
            </a:r>
            <a:r>
              <a:rPr lang="cs-CZ" dirty="0"/>
              <a:t>se ploch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/>
              <a:t>Nejvýraznější osobností témbrové hudby </a:t>
            </a:r>
            <a:r>
              <a:rPr lang="cs-CZ" dirty="0" smtClean="0"/>
              <a:t>je: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b="1" dirty="0" err="1">
                <a:solidFill>
                  <a:srgbClr val="FF0000"/>
                </a:solidFill>
              </a:rPr>
              <a:t>György</a:t>
            </a:r>
            <a:r>
              <a:rPr lang="cs-CZ" sz="2800" b="1" dirty="0">
                <a:solidFill>
                  <a:srgbClr val="FF0000"/>
                </a:solidFill>
              </a:rPr>
              <a:t> Sándor </a:t>
            </a:r>
            <a:r>
              <a:rPr lang="cs-CZ" sz="2800" b="1" dirty="0" err="1">
                <a:solidFill>
                  <a:srgbClr val="FF0000"/>
                </a:solidFill>
              </a:rPr>
              <a:t>Ligeti</a:t>
            </a: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28. května 1923 – 12. června 2006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/>
              <a:t>byl židovsko-maďarský hudební skladatel, narozený v současném Rumunsku a žijící v Rakousku. Patřil mezi nejvýznačnější skladatele instrumentální hudby 20. století. K jeho nejznámějším skladbám patří opera </a:t>
            </a:r>
            <a:r>
              <a:rPr lang="cs-CZ" dirty="0" err="1"/>
              <a:t>Le</a:t>
            </a:r>
            <a:r>
              <a:rPr lang="cs-CZ" dirty="0"/>
              <a:t> Grand </a:t>
            </a:r>
            <a:r>
              <a:rPr lang="cs-CZ" dirty="0" err="1"/>
              <a:t>Macabre</a:t>
            </a:r>
            <a:r>
              <a:rPr lang="cs-CZ" dirty="0"/>
              <a:t>.</a:t>
            </a:r>
          </a:p>
        </p:txBody>
      </p:sp>
      <p:sp>
        <p:nvSpPr>
          <p:cNvPr id="4" name="Tlačítko akce: Zvuk 3">
            <a:hlinkClick r:id="rId2" highlightClick="1"/>
          </p:cNvPr>
          <p:cNvSpPr/>
          <p:nvPr/>
        </p:nvSpPr>
        <p:spPr>
          <a:xfrm>
            <a:off x="3851920" y="4293096"/>
            <a:ext cx="1224136" cy="7200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>
            <a:hlinkClick r:id="rId3"/>
          </p:cNvPr>
          <p:cNvSpPr/>
          <p:nvPr/>
        </p:nvSpPr>
        <p:spPr>
          <a:xfrm>
            <a:off x="6588224" y="4149080"/>
            <a:ext cx="1152128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pět nebo Předchozí 5">
            <a:hlinkClick r:id="rId4" action="ppaction://hlinksldjump" highlightClick="1"/>
          </p:cNvPr>
          <p:cNvSpPr/>
          <p:nvPr/>
        </p:nvSpPr>
        <p:spPr>
          <a:xfrm>
            <a:off x="3851920" y="5517232"/>
            <a:ext cx="1224136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69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47667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dirty="0" smtClean="0">
                <a:solidFill>
                  <a:srgbClr val="FF0000"/>
                </a:solidFill>
              </a:rPr>
              <a:t>KONEC</a:t>
            </a:r>
            <a:endParaRPr lang="cs-CZ" sz="7200" dirty="0">
              <a:solidFill>
                <a:srgbClr val="FF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86000" y="3718679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Autor :       Trýzna  Stanislav</a:t>
            </a:r>
            <a:br>
              <a:rPr lang="cs-CZ" dirty="0"/>
            </a:br>
            <a:r>
              <a:rPr lang="cs-CZ" dirty="0"/>
              <a:t>Školní rok </a:t>
            </a:r>
            <a:r>
              <a:rPr lang="cs-CZ"/>
              <a:t>:  </a:t>
            </a:r>
            <a:r>
              <a:rPr lang="cs-CZ" smtClean="0"/>
              <a:t>2010/2011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Určeno pro : devátý ročník</a:t>
            </a:r>
            <a:br>
              <a:rPr lang="cs-CZ" dirty="0"/>
            </a:br>
            <a:r>
              <a:rPr lang="cs-CZ" dirty="0"/>
              <a:t>Předmět: hudební výchova</a:t>
            </a:r>
            <a:br>
              <a:rPr lang="cs-CZ" dirty="0"/>
            </a:br>
            <a:r>
              <a:rPr lang="cs-CZ" dirty="0"/>
              <a:t>Téma : základní orientace ve vývoji</a:t>
            </a:r>
            <a:br>
              <a:rPr lang="cs-CZ" dirty="0"/>
            </a:br>
            <a:r>
              <a:rPr lang="cs-CZ" dirty="0"/>
              <a:t>          hudby </a:t>
            </a:r>
            <a:r>
              <a:rPr lang="cs-CZ" dirty="0" smtClean="0"/>
              <a:t>v 2. pol. 20. st.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Způsob použití ve výuce:  výuková prezentace</a:t>
            </a:r>
            <a:br>
              <a:rPr lang="cs-CZ" dirty="0"/>
            </a:br>
            <a:r>
              <a:rPr lang="cs-CZ" dirty="0"/>
              <a:t>Upozornění : Pro plné využití aplikace </a:t>
            </a:r>
            <a:br>
              <a:rPr lang="cs-CZ" dirty="0"/>
            </a:br>
            <a:r>
              <a:rPr lang="cs-CZ" dirty="0"/>
              <a:t>                   musí být PC připojeno </a:t>
            </a:r>
            <a:br>
              <a:rPr lang="cs-CZ" dirty="0"/>
            </a:br>
            <a:r>
              <a:rPr lang="cs-CZ" dirty="0"/>
              <a:t>                   k internetu </a:t>
            </a:r>
          </a:p>
        </p:txBody>
      </p:sp>
    </p:spTree>
    <p:extLst>
      <p:ext uri="{BB962C8B-B14F-4D97-AF65-F5344CB8AC3E}">
        <p14:creationId xmlns:p14="http://schemas.microsoft.com/office/powerpoint/2010/main" val="288350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303</TotalTime>
  <Words>120</Words>
  <Application>Microsoft Office PowerPoint</Application>
  <PresentationFormat>Předvádění na obrazovce (4:3)</PresentationFormat>
  <Paragraphs>14</Paragraphs>
  <Slides>9</Slides>
  <Notes>0</Notes>
  <HiddenSlides>6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Vážná hudba druhé poloviny 20. století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Vážná hudba druhé poloviny 20. století</dc:title>
  <dc:creator>zs skolni</dc:creator>
  <cp:lastModifiedBy>Admin Školní</cp:lastModifiedBy>
  <cp:revision>23</cp:revision>
  <dcterms:created xsi:type="dcterms:W3CDTF">2012-06-25T07:13:49Z</dcterms:created>
  <dcterms:modified xsi:type="dcterms:W3CDTF">2012-12-18T09:45:06Z</dcterms:modified>
</cp:coreProperties>
</file>