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8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8BBA47-B6B0-4247-B645-5B1EA1B073D9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C950FC-8D9C-4966-9AE8-7D4FA80E7A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0827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/index.php?title=User:Krzysztof_Zaj%C4%85czkowski_(malyszkz)&amp;action=edit&amp;redlink=1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http://upload.wikimedia.org/wikipedia/commons/c/c1/2002-dmuseum-musik002-800.jpg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48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http://www.originalni-darky-etno.cz/bmz_cache/a/a561bb14221e3261bf4f1706db79f784.image.300x300.jpg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384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http://upload.wikimedia.org/wikipedia/commons/thumb/b/b7/Parts_of_a_Bell.svg/659px-Parts_of_a_Bell.svg.png</a:t>
            </a:r>
            <a:br>
              <a:rPr lang="cs-CZ" dirty="0" smtClean="0"/>
            </a:b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Úpravy provedl </a:t>
            </a:r>
            <a:r>
              <a:rPr lang="pl-PL" sz="1200" b="0" i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ser:Krzysztof Zajączkowski (malyszkz) (stránka neexistuje)"/>
              </a:rPr>
              <a:t>Krzysztof Zajączkowski (malyszkz)</a:t>
            </a:r>
            <a:r>
              <a:rPr lang="pl-P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37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http://upload.wikimedia.org/wikipedia/commons/c/cc/Bass-und-primgitarre.jpg 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Christoph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Lange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999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http://upload.wikimedia.org/wikipedia/commons/thumb/b/bb/Traverso_007.jpg/800px-Traverso_007.jpg </a:t>
            </a:r>
            <a:r>
              <a:rPr lang="cs-CZ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Aviad2001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8444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</a:t>
            </a:r>
            <a:r>
              <a:rPr lang="cs-CZ" dirty="0" err="1" smtClean="0"/>
              <a:t>wikipedia</a:t>
            </a:r>
            <a:r>
              <a:rPr lang="cs-CZ" dirty="0" smtClean="0"/>
              <a:t>/</a:t>
            </a:r>
            <a:r>
              <a:rPr lang="cs-CZ" dirty="0" err="1" smtClean="0"/>
              <a:t>commons</a:t>
            </a:r>
            <a:r>
              <a:rPr lang="cs-CZ" dirty="0" smtClean="0"/>
              <a:t>/1/18/VariousRecorderFlutes.jpg, http://de.wikipedia.org/wiki/Benutzer:Mussklprozz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735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http://upload.wikimedia.org/wikipedia/commons/4/49/Two_F_tubas.jpg </a:t>
            </a:r>
            <a:br>
              <a:rPr lang="cs-CZ" dirty="0" smtClean="0"/>
            </a:br>
            <a:r>
              <a:rPr lang="cs-CZ" dirty="0" smtClean="0"/>
              <a:t>http://de.wikipedia.org/wiki/Benutzer:Achias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950FC-8D9C-4966-9AE8-7D4FA80E7AC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348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987E88-3361-4D6F-94F2-DF8E70F2BB70}" type="datetimeFigureOut">
              <a:rPr lang="cs-CZ" smtClean="0"/>
              <a:t>19.9.2012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CBBB08-3C6B-40E2-90DE-1E367059E23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Dělení hudebních nástrojů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8"/>
            <a:ext cx="6084887" cy="168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547664" y="5517232"/>
            <a:ext cx="6372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VY_32_INOVACE_21_Dělení hudebních nástrojů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492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1628800"/>
            <a:ext cx="65344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Žesťový nástroj </a:t>
            </a:r>
            <a:r>
              <a:rPr lang="cs-CZ" sz="2400" dirty="0"/>
              <a:t>(někdy též plechový nástroj, nebo též hovorově jen žestě) je dechový hudební nástroj, ve kterém tón vzniká rozechvěním sloupce vzduchu pomocí rtů hráče.</a:t>
            </a:r>
          </a:p>
          <a:p>
            <a:endParaRPr lang="cs-CZ" sz="2400" dirty="0"/>
          </a:p>
          <a:p>
            <a:r>
              <a:rPr lang="cs-CZ" sz="2400" dirty="0"/>
              <a:t>Na nástroj se nasazuje nátrubek (</a:t>
            </a:r>
            <a:r>
              <a:rPr lang="cs-CZ" sz="2400" dirty="0" err="1"/>
              <a:t>náústek</a:t>
            </a:r>
            <a:r>
              <a:rPr lang="cs-CZ" sz="2400" dirty="0"/>
              <a:t>). Žesťové nástroje se obvykle vyrábí z mosazného plechu.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28000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547664" y="404664"/>
            <a:ext cx="824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Tuba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40760" cy="5259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115616" y="1196752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/>
              <a:t>Autor :       </a:t>
            </a:r>
            <a:r>
              <a:rPr lang="cs-CZ" sz="2400" dirty="0" err="1"/>
              <a:t>Trýzna</a:t>
            </a:r>
            <a:r>
              <a:rPr lang="cs-CZ" sz="2400" dirty="0"/>
              <a:t>  Stanislav</a:t>
            </a:r>
            <a:br>
              <a:rPr lang="cs-CZ" sz="2400" dirty="0"/>
            </a:br>
            <a:r>
              <a:rPr lang="cs-CZ" sz="2400" b="1" dirty="0" smtClean="0"/>
              <a:t>Školní </a:t>
            </a:r>
            <a:r>
              <a:rPr lang="cs-CZ" sz="2400" b="1" dirty="0"/>
              <a:t>rok </a:t>
            </a:r>
            <a:r>
              <a:rPr lang="cs-CZ" sz="2400" b="1" dirty="0" smtClean="0"/>
              <a:t>:2011/2012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Určeno pro </a:t>
            </a:r>
            <a:r>
              <a:rPr lang="cs-CZ" sz="2400" b="1" dirty="0" smtClean="0"/>
              <a:t>: devátý ročník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Předmět</a:t>
            </a:r>
            <a:r>
              <a:rPr lang="cs-CZ" sz="2400" b="1" dirty="0" smtClean="0"/>
              <a:t>: hudební výchova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Téma </a:t>
            </a:r>
            <a:r>
              <a:rPr lang="cs-CZ" sz="2400" b="1" dirty="0" smtClean="0"/>
              <a:t>: základní orientace v hudebních nástrojích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/>
              <a:t>Způsob použití ve výuce:  </a:t>
            </a:r>
            <a:r>
              <a:rPr lang="cs-CZ" sz="2400"/>
              <a:t>výuková </a:t>
            </a:r>
            <a:r>
              <a:rPr lang="cs-CZ" sz="2400" smtClean="0"/>
              <a:t>prezentace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5146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92696"/>
            <a:ext cx="631844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Bicí </a:t>
            </a:r>
            <a:r>
              <a:rPr lang="cs-CZ" sz="2800" dirty="0" smtClean="0">
                <a:solidFill>
                  <a:srgbClr val="FF0000"/>
                </a:solidFill>
              </a:rPr>
              <a:t>nástroje</a:t>
            </a:r>
            <a:endParaRPr lang="cs-CZ" sz="2800" dirty="0">
              <a:solidFill>
                <a:srgbClr val="FF0000"/>
              </a:solidFill>
            </a:endParaRPr>
          </a:p>
          <a:p>
            <a:r>
              <a:rPr lang="cs-CZ" dirty="0"/>
              <a:t> </a:t>
            </a:r>
          </a:p>
          <a:p>
            <a:r>
              <a:rPr lang="cs-CZ" dirty="0"/>
              <a:t>Bicí nástroje (zvané též perkuse) jsou pravděpodobně nejstarší a také nejobsáhlejší skupinou hudebních nástrojů. K vytváření zvuku dochází pomocí úderů do nástroje, třesením nástrojem, či škrábáním na nástroj. Bicí nástroje mají velkou tradici jak v hudbě primitivních národů, tak i v hudbě </a:t>
            </a:r>
            <a:r>
              <a:rPr lang="cs-CZ" dirty="0" smtClean="0"/>
              <a:t>moderní.</a:t>
            </a:r>
            <a:endParaRPr lang="cs-CZ" dirty="0"/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717032"/>
            <a:ext cx="714375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03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827584" y="0"/>
            <a:ext cx="3744417" cy="4365104"/>
          </a:xfrm>
        </p:spPr>
        <p:txBody>
          <a:bodyPr>
            <a:noAutofit/>
          </a:bodyPr>
          <a:lstStyle/>
          <a:p>
            <a:r>
              <a:rPr lang="cs-CZ" sz="2000" dirty="0">
                <a:solidFill>
                  <a:srgbClr val="FF0000"/>
                </a:solidFill>
              </a:rPr>
              <a:t>Buben</a:t>
            </a:r>
            <a:r>
              <a:rPr lang="cs-CZ" sz="2000" dirty="0"/>
              <a:t> je jedním z nejstarších lidských hudebních nástrojů. Technicky je to </a:t>
            </a:r>
            <a:r>
              <a:rPr lang="cs-CZ" sz="2000" dirty="0" err="1"/>
              <a:t>membranofon</a:t>
            </a:r>
            <a:r>
              <a:rPr lang="cs-CZ" sz="2000" dirty="0"/>
              <a:t>. Skládá se nejméně z jedné membrány, např. blány či kůže natažené na rezonátoru. Většina bicích nástrojů, které nemají membránu, patří do skupiny </a:t>
            </a:r>
            <a:r>
              <a:rPr lang="cs-CZ" sz="2000" dirty="0" err="1"/>
              <a:t>Idiofonů</a:t>
            </a:r>
            <a:r>
              <a:rPr lang="cs-CZ" sz="2000" dirty="0"/>
              <a:t>.</a:t>
            </a:r>
          </a:p>
          <a:p>
            <a:endParaRPr lang="cs-CZ" sz="2000" dirty="0"/>
          </a:p>
          <a:p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Africký buben 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48" y="764704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4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Zvon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51" y="332656"/>
            <a:ext cx="3983400" cy="362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730327" y="4437112"/>
            <a:ext cx="6102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Části zvonu: 1. hlava, 2. koruna, 3. čepec 4. rameno, 5. krk, 6. lem, 7. , 8. ústa, 9. srdce, 10. věnec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79512" y="548680"/>
            <a:ext cx="46698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Zvon</a:t>
            </a:r>
            <a:r>
              <a:rPr lang="cs-CZ" dirty="0" smtClean="0"/>
              <a:t> je </a:t>
            </a:r>
            <a:r>
              <a:rPr lang="cs-CZ" dirty="0" err="1" smtClean="0"/>
              <a:t>samozvučný</a:t>
            </a:r>
            <a:r>
              <a:rPr lang="cs-CZ" dirty="0" smtClean="0"/>
              <a:t> bicí nástroj kalichovitého tvaru, sloužící ke svolávání věřících k modlitbě nebo jiné signální funkci. Je tvořen tělem zvonu a srdcem, které je zavěšeno uprostřed těla zvonu a je pohyblivé (bicí součást zvonu). Velké zvony jsou odlévány zkušenými kovolijci, respektive zvonaři, ze zvláštní bronzové kovové slitiny tzv. zvonoviny.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79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62" y="2276872"/>
            <a:ext cx="3485710" cy="400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délník 1"/>
          <p:cNvSpPr/>
          <p:nvPr/>
        </p:nvSpPr>
        <p:spPr>
          <a:xfrm>
            <a:off x="769440" y="476672"/>
            <a:ext cx="610242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>
                <a:solidFill>
                  <a:srgbClr val="FF0000"/>
                </a:solidFill>
              </a:rPr>
              <a:t>Strunný </a:t>
            </a:r>
            <a:r>
              <a:rPr lang="cs-CZ" sz="2800" dirty="0" smtClean="0">
                <a:solidFill>
                  <a:srgbClr val="FF0000"/>
                </a:solidFill>
              </a:rPr>
              <a:t>nástroj</a:t>
            </a:r>
            <a:br>
              <a:rPr lang="cs-CZ" sz="2800" dirty="0" smtClean="0">
                <a:solidFill>
                  <a:srgbClr val="FF0000"/>
                </a:solidFill>
              </a:rPr>
            </a:b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je </a:t>
            </a:r>
            <a:r>
              <a:rPr lang="cs-CZ" sz="2000" dirty="0"/>
              <a:t>typ hudebního nástroje, u kterého je zdrojem zvuku chvějící se struna, napnutá mezi dvěma body</a:t>
            </a:r>
            <a:r>
              <a:rPr lang="cs-CZ" sz="2000" dirty="0" smtClean="0"/>
              <a:t>.</a:t>
            </a:r>
            <a:br>
              <a:rPr lang="cs-CZ" sz="2000" dirty="0" smtClean="0"/>
            </a:br>
            <a:r>
              <a:rPr lang="cs-CZ" dirty="0" smtClean="0"/>
              <a:t>Mezi </a:t>
            </a:r>
            <a:r>
              <a:rPr lang="cs-CZ" dirty="0"/>
              <a:t>nejrozšířenější strunné nástroje patří např. housle, kytara a klavír. Jedním z nejstarších strunných hudebních nástrojů je harfa.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762762" y="299695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Rozdělení smyčcové </a:t>
            </a:r>
            <a:r>
              <a:rPr lang="cs-CZ" sz="2400" dirty="0"/>
              <a:t>- housle, viola, violoncello, </a:t>
            </a:r>
            <a:r>
              <a:rPr lang="cs-CZ" sz="2400" dirty="0" smtClean="0"/>
              <a:t>kontrabas </a:t>
            </a:r>
            <a:r>
              <a:rPr lang="cs-CZ" sz="2400" dirty="0"/>
              <a:t>...</a:t>
            </a:r>
          </a:p>
          <a:p>
            <a:r>
              <a:rPr lang="cs-CZ" sz="2400" dirty="0">
                <a:solidFill>
                  <a:srgbClr val="FF0000"/>
                </a:solidFill>
              </a:rPr>
              <a:t>drnkací</a:t>
            </a:r>
            <a:r>
              <a:rPr lang="cs-CZ" sz="2400" dirty="0"/>
              <a:t> - kytara, citera, harfa, loutna,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solidFill>
                  <a:srgbClr val="FF0000"/>
                </a:solidFill>
              </a:rPr>
              <a:t>kolové </a:t>
            </a:r>
            <a:r>
              <a:rPr lang="cs-CZ" sz="2400" dirty="0"/>
              <a:t>(či třecí) - niněra</a:t>
            </a:r>
          </a:p>
          <a:p>
            <a:r>
              <a:rPr lang="cs-CZ" sz="2400" dirty="0">
                <a:solidFill>
                  <a:srgbClr val="FF0000"/>
                </a:solidFill>
              </a:rPr>
              <a:t>klávesové</a:t>
            </a:r>
            <a:r>
              <a:rPr lang="cs-CZ" sz="2400" dirty="0"/>
              <a:t> - klavír, klavichord, </a:t>
            </a:r>
            <a:r>
              <a:rPr lang="cs-CZ" sz="2400" dirty="0" err="1" smtClean="0"/>
              <a:t>cembalo</a:t>
            </a:r>
            <a:r>
              <a:rPr lang="cs-CZ" sz="2400" dirty="0" err="1" smtClean="0">
                <a:solidFill>
                  <a:srgbClr val="FF0000"/>
                </a:solidFill>
              </a:rPr>
              <a:t>úderné</a:t>
            </a:r>
            <a:r>
              <a:rPr lang="cs-CZ" sz="2400" dirty="0" smtClean="0"/>
              <a:t> </a:t>
            </a:r>
            <a:r>
              <a:rPr lang="cs-CZ" sz="2400" dirty="0"/>
              <a:t>- </a:t>
            </a:r>
            <a:r>
              <a:rPr lang="cs-CZ" sz="2400" dirty="0" smtClean="0"/>
              <a:t>cimbál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76436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836712"/>
            <a:ext cx="5886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Dechový nástroj </a:t>
            </a:r>
            <a:r>
              <a:rPr lang="cs-CZ" sz="2400" dirty="0"/>
              <a:t>je </a:t>
            </a:r>
            <a:r>
              <a:rPr lang="cs-CZ" sz="2400" dirty="0" err="1"/>
              <a:t>aerofon</a:t>
            </a:r>
            <a:r>
              <a:rPr lang="cs-CZ" sz="2400" dirty="0"/>
              <a:t>, u </a:t>
            </a:r>
            <a:r>
              <a:rPr lang="cs-CZ" sz="2400" dirty="0" smtClean="0"/>
              <a:t>kterých je </a:t>
            </a:r>
            <a:r>
              <a:rPr lang="cs-CZ" sz="2400" dirty="0"/>
              <a:t>vzduch rozechvíván hráčovým dechem.</a:t>
            </a:r>
          </a:p>
          <a:p>
            <a:endParaRPr lang="cs-CZ" sz="2400" dirty="0"/>
          </a:p>
        </p:txBody>
      </p:sp>
      <p:sp>
        <p:nvSpPr>
          <p:cNvPr id="3" name="Obdélník 2"/>
          <p:cNvSpPr/>
          <p:nvPr/>
        </p:nvSpPr>
        <p:spPr>
          <a:xfrm>
            <a:off x="971600" y="3284984"/>
            <a:ext cx="588640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Dechové nástroje </a:t>
            </a:r>
            <a:r>
              <a:rPr lang="cs-CZ" dirty="0"/>
              <a:t>se dělí do dvou </a:t>
            </a:r>
            <a:r>
              <a:rPr lang="cs-CZ" dirty="0" smtClean="0"/>
              <a:t>hlavních </a:t>
            </a:r>
            <a:r>
              <a:rPr lang="cs-CZ" dirty="0"/>
              <a:t>kategorií:</a:t>
            </a:r>
          </a:p>
          <a:p>
            <a:endParaRPr lang="cs-CZ" dirty="0"/>
          </a:p>
          <a:p>
            <a:r>
              <a:rPr lang="cs-CZ" sz="3200" dirty="0"/>
              <a:t>Nástroje dřevěné</a:t>
            </a:r>
          </a:p>
          <a:p>
            <a:r>
              <a:rPr lang="cs-CZ" sz="3200" dirty="0"/>
              <a:t>Nástroje žesťové</a:t>
            </a:r>
          </a:p>
          <a:p>
            <a:r>
              <a:rPr lang="cs-CZ" dirty="0"/>
              <a:t>Označení skupin vychází z původně používaných materiálů, nástroje jsou však do skupin zařazovány podle konstrukce. Mezi dřevěné nástroje tak patří např. příčná flétna či saxofony, vyráběné z kovu.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71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40877" y="47238"/>
            <a:ext cx="84249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Dřevěný nástroj </a:t>
            </a:r>
            <a:r>
              <a:rPr lang="cs-CZ" sz="2400" dirty="0"/>
              <a:t>(v množném čísle slangově dřeva) je dechový hudební nástroj, jehož tón vzniká nárazem vzduchu na hranu otvoru nebo rozkmitáním plátku, a u něhož je výška tónu určována rezonanční frekvencí vzduchového sloupce. Jak již název napovídá, tyto nástroje byly původně vyrobeny ze dřeva, avšak některé moderní dřevěné nástroje jako např. saxofon a příčná flétna jsou vyrobeny z jiných materiálů.</a:t>
            </a:r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40876" y="3140968"/>
            <a:ext cx="862361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Jednoplátkové</a:t>
            </a:r>
            <a:r>
              <a:rPr lang="cs-CZ" dirty="0"/>
              <a:t> - používají plátek, což je tenké dřívko, vyrobené ze zdřevěnělé kulatiny největšího průměru třtiny obecné </a:t>
            </a:r>
            <a:r>
              <a:rPr lang="cs-CZ" dirty="0" smtClean="0"/>
              <a:t>(</a:t>
            </a:r>
            <a:r>
              <a:rPr lang="cs-CZ" dirty="0"/>
              <a:t>někdy se vyrábí i z </a:t>
            </a:r>
            <a:r>
              <a:rPr lang="cs-CZ" dirty="0" smtClean="0"/>
              <a:t>plastu). </a:t>
            </a:r>
            <a:r>
              <a:rPr lang="cs-CZ" dirty="0"/>
              <a:t>Jakmile je mezi hubičku a plátek vehnán vzduch, plátek se rozkmitá a tím se vytvoří tón. Mezi </a:t>
            </a:r>
            <a:r>
              <a:rPr lang="cs-CZ" dirty="0" err="1" smtClean="0"/>
              <a:t>jednoplátkové</a:t>
            </a:r>
            <a:r>
              <a:rPr lang="cs-CZ" dirty="0" smtClean="0"/>
              <a:t>  </a:t>
            </a:r>
            <a:r>
              <a:rPr lang="cs-CZ" dirty="0"/>
              <a:t>nástroje řadíme saxofony a klarinety.</a:t>
            </a:r>
          </a:p>
          <a:p>
            <a:r>
              <a:rPr lang="cs-CZ" dirty="0" err="1">
                <a:solidFill>
                  <a:srgbClr val="FF0000"/>
                </a:solidFill>
              </a:rPr>
              <a:t>Dvouplátkové</a:t>
            </a:r>
            <a:r>
              <a:rPr lang="cs-CZ" dirty="0"/>
              <a:t> - používají plátek, který se skládá ze dvou dokonale opracovaných kousků třtiny obecné. Tyto kousky jsou spojeny dohromady ve spodní části. Plátek je upevněn ve vrchní části nástroje a při vehnání vzduchu se rozkmitá. Mezi </a:t>
            </a:r>
            <a:r>
              <a:rPr lang="cs-CZ" dirty="0" err="1" smtClean="0"/>
              <a:t>dvouplátkové</a:t>
            </a:r>
            <a:r>
              <a:rPr lang="cs-CZ" dirty="0" smtClean="0"/>
              <a:t>  nástroje </a:t>
            </a:r>
            <a:r>
              <a:rPr lang="cs-CZ" dirty="0"/>
              <a:t>patří např. hoboj nebo fagot.</a:t>
            </a:r>
          </a:p>
          <a:p>
            <a:r>
              <a:rPr lang="cs-CZ" dirty="0">
                <a:solidFill>
                  <a:srgbClr val="FF0000"/>
                </a:solidFill>
              </a:rPr>
              <a:t>Flétny</a:t>
            </a:r>
            <a:r>
              <a:rPr lang="cs-CZ" dirty="0"/>
              <a:t> - tón vzniká nárazem vzduchu na hranu otvoru.</a:t>
            </a:r>
          </a:p>
        </p:txBody>
      </p:sp>
    </p:spTree>
    <p:extLst>
      <p:ext uri="{BB962C8B-B14F-4D97-AF65-F5344CB8AC3E}">
        <p14:creationId xmlns:p14="http://schemas.microsoft.com/office/powerpoint/2010/main" val="28112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8680"/>
            <a:ext cx="762000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195736" y="6237312"/>
            <a:ext cx="2058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Příčná  flétna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6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980727"/>
            <a:ext cx="7543800" cy="4032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9672" y="404664"/>
            <a:ext cx="1968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Zobcová  flétna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231</TotalTime>
  <Words>560</Words>
  <Application>Microsoft Office PowerPoint</Application>
  <PresentationFormat>Předvádění na obrazovce (4:3)</PresentationFormat>
  <Paragraphs>47</Paragraphs>
  <Slides>12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Dělení hudebních nástrojů</vt:lpstr>
      <vt:lpstr>Prezentace aplikace PowerPoint</vt:lpstr>
      <vt:lpstr>Africký buben </vt:lpstr>
      <vt:lpstr>Zvon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hudebních nástrojů</dc:title>
  <dc:creator>Trýzna Stanislav</dc:creator>
  <cp:lastModifiedBy>Admin Školní</cp:lastModifiedBy>
  <cp:revision>18</cp:revision>
  <dcterms:created xsi:type="dcterms:W3CDTF">2011-09-12T06:15:51Z</dcterms:created>
  <dcterms:modified xsi:type="dcterms:W3CDTF">2012-09-19T06:39:44Z</dcterms:modified>
</cp:coreProperties>
</file>