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AB48E-04F7-4389-B5EB-84C4F5189539}" type="datetimeFigureOut">
              <a:rPr lang="cs-CZ" smtClean="0"/>
              <a:t>19.9.2012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B357E-82E9-4EF7-82B6-39965145C3D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41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http://upload.wikimedia.org/wikipedia/commons/thumb/6/6a/Jan_Vil%C3%ADmek_-_Karel_Jarom%C3%ADr_Erben.jpg/434px-Jan_Vil%C3%ADmek_-_Karel_Jarom%C3%ADr_Erben.jpg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357E-82E9-4EF7-82B6-39965145C3DD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10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357E-82E9-4EF7-82B6-39965145C3DD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5921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http://baracnici.sweb.cz/fotomaxi/historie/kmoch.jpg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357E-82E9-4EF7-82B6-39965145C3DD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56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1603-0CAA-41C8-9BB8-5F0D2D38672D}" type="datetimeFigureOut">
              <a:rPr lang="cs-CZ" smtClean="0"/>
              <a:t>19.9.2012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4488-3594-43DA-A3D9-E458C8ADFDA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1603-0CAA-41C8-9BB8-5F0D2D38672D}" type="datetimeFigureOut">
              <a:rPr lang="cs-CZ" smtClean="0"/>
              <a:t>19.9.2012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4488-3594-43DA-A3D9-E458C8ADFDA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1603-0CAA-41C8-9BB8-5F0D2D38672D}" type="datetimeFigureOut">
              <a:rPr lang="cs-CZ" smtClean="0"/>
              <a:t>19.9.2012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4488-3594-43DA-A3D9-E458C8ADFDA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1603-0CAA-41C8-9BB8-5F0D2D38672D}" type="datetimeFigureOut">
              <a:rPr lang="cs-CZ" smtClean="0"/>
              <a:t>19.9.2012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4488-3594-43DA-A3D9-E458C8ADFDA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1603-0CAA-41C8-9BB8-5F0D2D38672D}" type="datetimeFigureOut">
              <a:rPr lang="cs-CZ" smtClean="0"/>
              <a:t>19.9.2012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4488-3594-43DA-A3D9-E458C8ADFDA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1603-0CAA-41C8-9BB8-5F0D2D38672D}" type="datetimeFigureOut">
              <a:rPr lang="cs-CZ" smtClean="0"/>
              <a:t>19.9.2012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4488-3594-43DA-A3D9-E458C8ADFDA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1603-0CAA-41C8-9BB8-5F0D2D38672D}" type="datetimeFigureOut">
              <a:rPr lang="cs-CZ" smtClean="0"/>
              <a:t>19.9.2012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4488-3594-43DA-A3D9-E458C8ADFDA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1603-0CAA-41C8-9BB8-5F0D2D38672D}" type="datetimeFigureOut">
              <a:rPr lang="cs-CZ" smtClean="0"/>
              <a:t>19.9.2012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4488-3594-43DA-A3D9-E458C8ADFDA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1603-0CAA-41C8-9BB8-5F0D2D38672D}" type="datetimeFigureOut">
              <a:rPr lang="cs-CZ" smtClean="0"/>
              <a:t>19.9.2012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4488-3594-43DA-A3D9-E458C8ADFDA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1603-0CAA-41C8-9BB8-5F0D2D38672D}" type="datetimeFigureOut">
              <a:rPr lang="cs-CZ" smtClean="0"/>
              <a:t>19.9.2012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4488-3594-43DA-A3D9-E458C8ADFDA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1603-0CAA-41C8-9BB8-5F0D2D38672D}" type="datetimeFigureOut">
              <a:rPr lang="cs-CZ" smtClean="0"/>
              <a:t>19.9.2012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4488-3594-43DA-A3D9-E458C8ADFDA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DB1603-0CAA-41C8-9BB8-5F0D2D38672D}" type="datetimeFigureOut">
              <a:rPr lang="cs-CZ" smtClean="0"/>
              <a:t>19.9.2012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B94488-3594-43DA-A3D9-E458C8ADFDA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052545"/>
            <a:ext cx="7272807" cy="882119"/>
          </a:xfrm>
        </p:spPr>
        <p:txBody>
          <a:bodyPr>
            <a:noAutofit/>
          </a:bodyPr>
          <a:lstStyle/>
          <a:p>
            <a:r>
              <a:rPr lang="cs-CZ" sz="3200" dirty="0" smtClean="0"/>
              <a:t>Otázky jsou vybrány </a:t>
            </a:r>
            <a:r>
              <a:rPr lang="cs-CZ" sz="3200" smtClean="0"/>
              <a:t>z DUM č</a:t>
            </a:r>
            <a:r>
              <a:rPr lang="cs-CZ" sz="3200" dirty="0" smtClean="0"/>
              <a:t>. 1 - 4</a:t>
            </a:r>
            <a:endParaRPr lang="cs-CZ" sz="32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Opakování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627784" y="1556792"/>
            <a:ext cx="3378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VY_32_INOVACE_25_Opakování</a:t>
            </a:r>
          </a:p>
        </p:txBody>
      </p:sp>
    </p:spTree>
    <p:extLst>
      <p:ext uri="{BB962C8B-B14F-4D97-AF65-F5344CB8AC3E}">
        <p14:creationId xmlns:p14="http://schemas.microsoft.com/office/powerpoint/2010/main" val="18229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260648"/>
            <a:ext cx="80281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Otázka číslo </a:t>
            </a:r>
            <a:r>
              <a:rPr lang="cs-CZ" sz="4000" dirty="0" smtClean="0">
                <a:solidFill>
                  <a:srgbClr val="FF0000"/>
                </a:solidFill>
              </a:rPr>
              <a:t>9: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/>
              <a:t>Jazz vznikl ve dvacátých letech v:</a:t>
            </a:r>
            <a:endParaRPr lang="cs-CZ" sz="4000" dirty="0"/>
          </a:p>
        </p:txBody>
      </p:sp>
      <p:sp>
        <p:nvSpPr>
          <p:cNvPr id="3" name="Obdélník 2"/>
          <p:cNvSpPr/>
          <p:nvPr/>
        </p:nvSpPr>
        <p:spPr>
          <a:xfrm>
            <a:off x="899592" y="2060848"/>
            <a:ext cx="115212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>
                <a:solidFill>
                  <a:srgbClr val="FF0000"/>
                </a:solidFill>
                <a:hlinkClick r:id="" action="ppaction://noaction">
                  <a:snd r:embed="rId2" name="bomb.wav"/>
                </a:hlinkClick>
              </a:rPr>
              <a:t>A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9592" y="3717032"/>
            <a:ext cx="115212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  <a:hlinkClick r:id="" action="ppaction://noaction">
                  <a:snd r:embed="rId3" name="applause.wav"/>
                </a:hlinkClick>
              </a:rPr>
              <a:t>B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99592" y="5445224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  <a:hlinkClick r:id="" action="ppaction://noaction">
                  <a:snd r:embed="rId2" name="bomb.wav"/>
                </a:hlinkClick>
              </a:rPr>
              <a:t>C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43808" y="3821268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00B050"/>
                </a:solidFill>
              </a:rPr>
              <a:t>USA</a:t>
            </a:r>
            <a:endParaRPr lang="cs-CZ" sz="6000" b="1" dirty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43808" y="2076581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00B050"/>
                </a:solidFill>
              </a:rPr>
              <a:t>Evropě</a:t>
            </a:r>
            <a:endParaRPr lang="cs-CZ" sz="6000" b="1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16397" y="5711171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00B050"/>
                </a:solidFill>
              </a:rPr>
              <a:t>Africe</a:t>
            </a:r>
            <a:endParaRPr lang="cs-CZ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9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Otázka číslo  10:</a:t>
            </a:r>
            <a:br>
              <a:rPr lang="cs-CZ" sz="3600" b="1" dirty="0" smtClean="0">
                <a:solidFill>
                  <a:srgbClr val="FF0000"/>
                </a:solidFill>
              </a:rPr>
            </a:br>
            <a:r>
              <a:rPr lang="cs-CZ" sz="3600" b="1" dirty="0" smtClean="0"/>
              <a:t>Nejpopulárnější tanec jazzového věku </a:t>
            </a:r>
            <a:br>
              <a:rPr lang="cs-CZ" sz="3600" b="1" dirty="0" smtClean="0"/>
            </a:br>
            <a:r>
              <a:rPr lang="cs-CZ" sz="3600" b="1" dirty="0" smtClean="0"/>
              <a:t>byl :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2420888"/>
            <a:ext cx="48245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A)   </a:t>
            </a:r>
            <a:r>
              <a:rPr lang="cs-CZ" sz="4000" b="1" dirty="0" smtClean="0">
                <a:solidFill>
                  <a:srgbClr val="FF0000"/>
                </a:solidFill>
                <a:hlinkClick r:id="" action="ppaction://noaction">
                  <a:snd r:embed="rId2" name="applause.wav"/>
                </a:hlinkClick>
              </a:rPr>
              <a:t>Charleston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3789040"/>
            <a:ext cx="48245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B)   </a:t>
            </a:r>
            <a:r>
              <a:rPr lang="cs-CZ" sz="4000" b="1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Valčík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39552" y="5301208"/>
            <a:ext cx="48245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C)   </a:t>
            </a:r>
            <a:r>
              <a:rPr lang="cs-CZ" sz="4000" b="1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Hip hop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9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908720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smtClean="0">
                <a:solidFill>
                  <a:srgbClr val="FF0000"/>
                </a:solidFill>
              </a:rPr>
              <a:t>Konec </a:t>
            </a:r>
            <a:endParaRPr lang="cs-CZ" sz="6600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390872" y="2636912"/>
            <a:ext cx="70695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Autor :         Trýzna  Stanislav</a:t>
            </a:r>
          </a:p>
          <a:p>
            <a:r>
              <a:rPr lang="cs-CZ" sz="2400" dirty="0"/>
              <a:t>Školní rok :   2010/2011</a:t>
            </a:r>
          </a:p>
          <a:p>
            <a:r>
              <a:rPr lang="cs-CZ" sz="2400" dirty="0"/>
              <a:t>Určeno pro : devátý ročník</a:t>
            </a:r>
          </a:p>
          <a:p>
            <a:r>
              <a:rPr lang="cs-CZ" sz="2400" dirty="0"/>
              <a:t>Předmět:      hudební výchova</a:t>
            </a:r>
          </a:p>
          <a:p>
            <a:r>
              <a:rPr lang="cs-CZ" sz="2400" dirty="0"/>
              <a:t>Téma : </a:t>
            </a:r>
            <a:r>
              <a:rPr lang="cs-CZ" sz="2400" dirty="0" smtClean="0"/>
              <a:t>DUM  1 - 4</a:t>
            </a:r>
            <a:br>
              <a:rPr lang="cs-CZ" sz="2400" dirty="0" smtClean="0"/>
            </a:br>
            <a:r>
              <a:rPr lang="cs-CZ" sz="2400" dirty="0" smtClean="0"/>
              <a:t>Způsob </a:t>
            </a:r>
            <a:r>
              <a:rPr lang="cs-CZ" sz="2400" dirty="0"/>
              <a:t>použití ve </a:t>
            </a:r>
            <a:r>
              <a:rPr lang="cs-CZ" sz="2400" dirty="0" smtClean="0"/>
              <a:t>výuce: přezkoušení znalostí</a:t>
            </a:r>
            <a:br>
              <a:rPr lang="cs-CZ" sz="2400" dirty="0" smtClean="0"/>
            </a:br>
            <a:r>
              <a:rPr lang="cs-CZ" sz="2400" dirty="0" smtClean="0"/>
              <a:t>Upozornění</a:t>
            </a:r>
            <a:r>
              <a:rPr lang="cs-CZ" sz="2400" dirty="0"/>
              <a:t>: pro spuštění </a:t>
            </a:r>
            <a:r>
              <a:rPr lang="cs-CZ" sz="2400" dirty="0" smtClean="0"/>
              <a:t>písní a fotografii </a:t>
            </a:r>
            <a:r>
              <a:rPr lang="cs-CZ" sz="2400" dirty="0"/>
              <a:t>musí </a:t>
            </a:r>
            <a:r>
              <a:rPr lang="cs-CZ" sz="2400" dirty="0" smtClean="0"/>
              <a:t>být </a:t>
            </a:r>
            <a:r>
              <a:rPr lang="cs-CZ" sz="2400" dirty="0"/>
              <a:t>počítač připojen k internetu. Otevřená okna </a:t>
            </a:r>
            <a:r>
              <a:rPr lang="cs-CZ" sz="2400" dirty="0" smtClean="0"/>
              <a:t>pak zmenšete </a:t>
            </a:r>
            <a:r>
              <a:rPr lang="cs-CZ" sz="2400" dirty="0"/>
              <a:t>na lištu.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95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620688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Otázka číslo 1 </a:t>
            </a:r>
            <a:r>
              <a:rPr lang="cs-CZ" sz="4000" dirty="0" smtClean="0"/>
              <a:t>:</a:t>
            </a:r>
            <a:br>
              <a:rPr lang="cs-CZ" sz="4000" dirty="0" smtClean="0"/>
            </a:br>
            <a:r>
              <a:rPr lang="cs-CZ" sz="4000" dirty="0" smtClean="0"/>
              <a:t>Historicky nejstarším hudebním nástrojem je :</a:t>
            </a:r>
            <a:endParaRPr lang="cs-CZ" sz="4000" dirty="0"/>
          </a:p>
        </p:txBody>
      </p:sp>
      <p:sp>
        <p:nvSpPr>
          <p:cNvPr id="3" name="Obdélník 2">
            <a:hlinkClick r:id="rId2" action="ppaction://hlinksldjump"/>
          </p:cNvPr>
          <p:cNvSpPr/>
          <p:nvPr/>
        </p:nvSpPr>
        <p:spPr>
          <a:xfrm>
            <a:off x="611560" y="4941168"/>
            <a:ext cx="19442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  <a:hlinkClick r:id="" action="ppaction://noaction">
                  <a:snd r:embed="rId3" name="applause.wav"/>
                </a:hlinkClick>
              </a:rPr>
              <a:t>Buben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491880" y="4941168"/>
            <a:ext cx="187972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  <a:hlinkClick r:id="" action="ppaction://noaction">
                  <a:snd r:embed="rId4" name="bomb.wav"/>
                </a:hlinkClick>
              </a:rPr>
              <a:t>Flétna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56176" y="4941168"/>
            <a:ext cx="1728192" cy="94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  <a:hlinkClick r:id="" action="ppaction://noaction">
                  <a:snd r:embed="rId4" name="bomb.wav"/>
                </a:hlinkClick>
              </a:rPr>
              <a:t>Harfa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51620" y="3452573"/>
            <a:ext cx="1044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00B050"/>
                </a:solidFill>
              </a:rPr>
              <a:t>A</a:t>
            </a:r>
            <a:endParaRPr lang="cs-CZ" sz="6000" b="1" dirty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70140" y="3452572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00B050"/>
                </a:solidFill>
              </a:rPr>
              <a:t>B</a:t>
            </a:r>
            <a:endParaRPr lang="cs-CZ" sz="6000" b="1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768244" y="3458507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00B050"/>
                </a:solidFill>
              </a:rPr>
              <a:t>C</a:t>
            </a:r>
            <a:endParaRPr lang="cs-CZ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55576" y="408709"/>
            <a:ext cx="6626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Otázka číslo </a:t>
            </a:r>
            <a:r>
              <a:rPr lang="cs-CZ" sz="4000" b="1" dirty="0" smtClean="0">
                <a:solidFill>
                  <a:srgbClr val="FF0000"/>
                </a:solidFill>
              </a:rPr>
              <a:t>2:</a:t>
            </a:r>
            <a:br>
              <a:rPr lang="cs-CZ" sz="4000" b="1" dirty="0" smtClean="0">
                <a:solidFill>
                  <a:srgbClr val="FF0000"/>
                </a:solidFill>
              </a:rPr>
            </a:br>
            <a:r>
              <a:rPr lang="cs-CZ" sz="4000" b="1" dirty="0" smtClean="0"/>
              <a:t>V žesťových  nástrojích vzniká tón :</a:t>
            </a:r>
            <a:endParaRPr lang="cs-CZ" sz="4000" b="1" dirty="0"/>
          </a:p>
        </p:txBody>
      </p:sp>
      <p:sp>
        <p:nvSpPr>
          <p:cNvPr id="5" name="Obdélník 4">
            <a:hlinkClick r:id="" action="ppaction://noaction">
              <a:snd r:embed="rId2" name="bomb.wav"/>
            </a:hlinkClick>
          </p:cNvPr>
          <p:cNvSpPr/>
          <p:nvPr/>
        </p:nvSpPr>
        <p:spPr>
          <a:xfrm>
            <a:off x="1043608" y="2708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>
                <a:solidFill>
                  <a:srgbClr val="FF0000"/>
                </a:solidFill>
                <a:hlinkClick r:id="" action="ppaction://noaction">
                  <a:snd r:embed="rId2" name="bomb.wav"/>
                </a:hlinkClick>
              </a:rPr>
              <a:t>A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95736" y="285293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B050"/>
                </a:solidFill>
              </a:rPr>
              <a:t>Nárazem </a:t>
            </a:r>
            <a:r>
              <a:rPr lang="cs-CZ" sz="3200" dirty="0">
                <a:solidFill>
                  <a:srgbClr val="00B050"/>
                </a:solidFill>
              </a:rPr>
              <a:t>vzduchu na hranu </a:t>
            </a:r>
            <a:r>
              <a:rPr lang="cs-CZ" sz="3200" dirty="0" smtClean="0">
                <a:solidFill>
                  <a:srgbClr val="00B050"/>
                </a:solidFill>
              </a:rPr>
              <a:t>otvoru. 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043608" y="381074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  <a:hlinkClick r:id="" action="ppaction://noaction">
                  <a:snd r:embed="rId2" name="bomb.wav"/>
                </a:hlinkClick>
              </a:rPr>
              <a:t>B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198930" y="412318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B050"/>
                </a:solidFill>
              </a:rPr>
              <a:t>R</a:t>
            </a:r>
            <a:r>
              <a:rPr lang="cs-CZ" sz="3200" dirty="0" smtClean="0">
                <a:solidFill>
                  <a:srgbClr val="00B050"/>
                </a:solidFill>
              </a:rPr>
              <a:t>ozkmitáním plátku tenkého dřívka</a:t>
            </a:r>
            <a:r>
              <a:rPr lang="cs-CZ" sz="32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9" name="Obdélník 8"/>
          <p:cNvSpPr/>
          <p:nvPr/>
        </p:nvSpPr>
        <p:spPr>
          <a:xfrm>
            <a:off x="1048472" y="5085184"/>
            <a:ext cx="9144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  <a:hlinkClick r:id="" action="ppaction://noaction">
                  <a:snd r:embed="rId3" name="applause.wav"/>
                </a:hlinkClick>
              </a:rPr>
              <a:t>C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98930" y="5085184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B050"/>
                </a:solidFill>
              </a:rPr>
              <a:t>Rozechvěním </a:t>
            </a:r>
            <a:r>
              <a:rPr lang="cs-CZ" sz="3200" dirty="0">
                <a:solidFill>
                  <a:srgbClr val="00B050"/>
                </a:solidFill>
              </a:rPr>
              <a:t>sloupce vzduchu pomocí rtů hráče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43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48680"/>
            <a:ext cx="77048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Otázka </a:t>
            </a:r>
            <a:r>
              <a:rPr lang="cs-CZ" sz="4000" dirty="0" smtClean="0">
                <a:solidFill>
                  <a:srgbClr val="FF0000"/>
                </a:solidFill>
              </a:rPr>
              <a:t>číslo 3: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3600" dirty="0" smtClean="0"/>
              <a:t>Ve které dochované nejstarší písni se nachází značky pro nápěv ?</a:t>
            </a:r>
            <a:endParaRPr lang="cs-CZ" sz="40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99592" y="2641561"/>
            <a:ext cx="936104" cy="931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>
                <a:solidFill>
                  <a:srgbClr val="FF0000"/>
                </a:solidFill>
                <a:hlinkClick r:id="" action="ppaction://noaction">
                  <a:snd r:embed="rId2" name="bomb.wav"/>
                </a:hlinkClick>
              </a:rPr>
              <a:t>A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19527" y="2922622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B050"/>
                </a:solidFill>
              </a:rPr>
              <a:t>Husitský chorál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99592" y="3962726"/>
            <a:ext cx="936104" cy="978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  <a:hlinkClick r:id="" action="ppaction://noaction">
                  <a:snd r:embed="rId3" name="applause.wav"/>
                </a:hlinkClick>
              </a:rPr>
              <a:t>B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396371" y="4159559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B050"/>
                </a:solidFill>
              </a:rPr>
              <a:t>Seikilova </a:t>
            </a:r>
            <a:r>
              <a:rPr lang="cs-CZ" sz="3200" dirty="0" smtClean="0">
                <a:solidFill>
                  <a:srgbClr val="00B050"/>
                </a:solidFill>
              </a:rPr>
              <a:t>píseň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99592" y="5445224"/>
            <a:ext cx="9361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  <a:hlinkClick r:id="" action="ppaction://noaction">
                  <a:snd r:embed="rId2" name="bomb.wav"/>
                </a:hlinkClick>
              </a:rPr>
              <a:t>C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419527" y="5733256"/>
            <a:ext cx="3448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B050"/>
                </a:solidFill>
              </a:rPr>
              <a:t>Píseň o Rolandovi</a:t>
            </a:r>
          </a:p>
        </p:txBody>
      </p:sp>
    </p:spTree>
    <p:extLst>
      <p:ext uri="{BB962C8B-B14F-4D97-AF65-F5344CB8AC3E}">
        <p14:creationId xmlns:p14="http://schemas.microsoft.com/office/powerpoint/2010/main" val="42311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0466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Otázka číslo </a:t>
            </a:r>
            <a:r>
              <a:rPr lang="cs-CZ" sz="4000" dirty="0" smtClean="0">
                <a:solidFill>
                  <a:srgbClr val="FF0000"/>
                </a:solidFill>
              </a:rPr>
              <a:t>4 :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 kterém významném díle se dochovaly husitské písně i s notovým</a:t>
            </a:r>
            <a:b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zápisem ?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3212976"/>
            <a:ext cx="10801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  <a:hlinkClick r:id="" action="ppaction://noaction">
                  <a:snd r:embed="rId2" name="bomb.wav"/>
                </a:hlinkClick>
              </a:rPr>
              <a:t>A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47537" y="4365104"/>
            <a:ext cx="10801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  <a:hlinkClick r:id="" action="ppaction://noaction">
                  <a:snd r:embed="rId3" name="applause.wav"/>
                </a:hlinkClick>
              </a:rPr>
              <a:t>B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52401" y="5661248"/>
            <a:ext cx="108012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  <a:hlinkClick r:id="" action="ppaction://noaction">
                  <a:snd r:embed="rId2" name="bomb.wav"/>
                </a:hlinkClick>
              </a:rPr>
              <a:t>C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339752" y="342900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B050"/>
                </a:solidFill>
              </a:rPr>
              <a:t>Bible kralická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339752" y="4869160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B050"/>
                </a:solidFill>
              </a:rPr>
              <a:t>Jistebnický</a:t>
            </a:r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00B050"/>
                </a:solidFill>
              </a:rPr>
              <a:t>kancionál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339752" y="5895228"/>
            <a:ext cx="680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B050"/>
                </a:solidFill>
              </a:rPr>
              <a:t>Kronika česká  V. Hájka z Libočan</a:t>
            </a:r>
            <a:endParaRPr lang="cs-CZ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16" y="754099"/>
            <a:ext cx="6748784" cy="610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0"/>
            <a:ext cx="73083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Otázka číslo </a:t>
            </a:r>
            <a:r>
              <a:rPr lang="cs-CZ" sz="3200" dirty="0" smtClean="0">
                <a:solidFill>
                  <a:srgbClr val="FF0000"/>
                </a:solidFill>
              </a:rPr>
              <a:t>5 : </a:t>
            </a:r>
            <a:r>
              <a:rPr lang="cs-CZ" sz="3200" dirty="0" smtClean="0"/>
              <a:t>Na obrázku vidíte sběratele lidových písní. Je to ?</a:t>
            </a:r>
            <a:endParaRPr lang="cs-CZ" sz="32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33237" y="1648182"/>
            <a:ext cx="3600400" cy="839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rgbClr val="FF0000"/>
                </a:solidFill>
                <a:hlinkClick r:id="" action="ppaction://noaction">
                  <a:snd r:embed="rId4" name="applause.wav"/>
                </a:hlinkClick>
              </a:rPr>
              <a:t>A)  </a:t>
            </a:r>
            <a:r>
              <a:rPr lang="cs-CZ" sz="3200" b="1" dirty="0" smtClean="0">
                <a:solidFill>
                  <a:srgbClr val="FF0000"/>
                </a:solidFill>
                <a:hlinkClick r:id="" action="ppaction://noaction">
                  <a:snd r:embed="rId4" name="applause.wav"/>
                </a:hlinkClick>
              </a:rPr>
              <a:t>K. J. Erben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33237" y="2780928"/>
            <a:ext cx="36004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rgbClr val="FF0000"/>
                </a:solidFill>
                <a:hlinkClick r:id="" action="ppaction://noaction">
                  <a:snd r:embed="rId5" name="bomb.wav"/>
                </a:hlinkClick>
              </a:rPr>
              <a:t>B)  </a:t>
            </a:r>
            <a:r>
              <a:rPr lang="cs-CZ" sz="3200" b="1" dirty="0" smtClean="0">
                <a:solidFill>
                  <a:srgbClr val="FF0000"/>
                </a:solidFill>
                <a:hlinkClick r:id="" action="ppaction://noaction">
                  <a:snd r:embed="rId5" name="bomb.wav"/>
                </a:hlinkClick>
              </a:rPr>
              <a:t>Jan Neruda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33237" y="3806049"/>
            <a:ext cx="3600400" cy="809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rgbClr val="FF0000"/>
                </a:solidFill>
                <a:hlinkClick r:id="" action="ppaction://noaction">
                  <a:snd r:embed="rId5" name="bomb.wav"/>
                </a:hlinkClick>
              </a:rPr>
              <a:t>C)  A. Jirásek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33265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Otázka číslo </a:t>
            </a:r>
            <a:r>
              <a:rPr lang="cs-CZ" sz="3600" dirty="0" smtClean="0">
                <a:solidFill>
                  <a:srgbClr val="FF0000"/>
                </a:solidFill>
              </a:rPr>
              <a:t>6:</a:t>
            </a:r>
            <a:br>
              <a:rPr lang="cs-CZ" sz="3600" dirty="0" smtClean="0">
                <a:solidFill>
                  <a:srgbClr val="FF0000"/>
                </a:solidFill>
              </a:rPr>
            </a:br>
            <a:r>
              <a:rPr lang="cs-CZ" sz="3600" dirty="0" smtClean="0"/>
              <a:t>Jaký hudební nástroj vidíš na obrázku ?</a:t>
            </a:r>
            <a:endParaRPr lang="cs-C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908" y="1842919"/>
            <a:ext cx="6850537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2502" y="1842919"/>
            <a:ext cx="37574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A) </a:t>
            </a:r>
            <a:r>
              <a:rPr lang="cs-CZ" sz="4000" b="1" dirty="0" smtClean="0">
                <a:solidFill>
                  <a:srgbClr val="FF0000"/>
                </a:solidFill>
                <a:hlinkClick r:id="" action="ppaction://noaction">
                  <a:snd r:embed="rId4" name="applause.wav"/>
                </a:hlinkClick>
              </a:rPr>
              <a:t>Orchestrion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4061475"/>
            <a:ext cx="375740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B)   </a:t>
            </a:r>
            <a:r>
              <a:rPr lang="cs-CZ" sz="4000" b="1" dirty="0" smtClean="0">
                <a:solidFill>
                  <a:srgbClr val="FF0000"/>
                </a:solidFill>
                <a:hlinkClick r:id="" action="ppaction://noaction">
                  <a:snd r:embed="rId5" name="bomb.wav"/>
                </a:hlinkClick>
              </a:rPr>
              <a:t>Varhany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502" y="6237312"/>
            <a:ext cx="4189458" cy="618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C)   </a:t>
            </a:r>
            <a:r>
              <a:rPr lang="cs-CZ" sz="4000" b="1" dirty="0" smtClean="0">
                <a:solidFill>
                  <a:srgbClr val="FF0000"/>
                </a:solidFill>
                <a:hlinkClick r:id="" action="ppaction://noaction">
                  <a:snd r:embed="rId5" name="bomb.wav"/>
                </a:hlinkClick>
              </a:rPr>
              <a:t>Piano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7" y="332656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Otázka číslo </a:t>
            </a:r>
            <a:r>
              <a:rPr lang="cs-CZ" sz="4000" dirty="0" smtClean="0">
                <a:solidFill>
                  <a:srgbClr val="FF0000"/>
                </a:solidFill>
              </a:rPr>
              <a:t>7: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/>
              <a:t>První </a:t>
            </a:r>
            <a:r>
              <a:rPr lang="cs-CZ" sz="4000" dirty="0"/>
              <a:t>přístroj na nahrávání a reprodukci </a:t>
            </a:r>
            <a:r>
              <a:rPr lang="cs-CZ" sz="4000" dirty="0" smtClean="0"/>
              <a:t>hlasu je :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Obdélník 2">
            <a:hlinkClick r:id="" action="ppaction://noaction">
              <a:snd r:embed="rId2" name="applause.wav"/>
            </a:hlinkClick>
          </p:cNvPr>
          <p:cNvSpPr/>
          <p:nvPr/>
        </p:nvSpPr>
        <p:spPr>
          <a:xfrm>
            <a:off x="683569" y="2780928"/>
            <a:ext cx="12241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>
                <a:solidFill>
                  <a:srgbClr val="FF0000"/>
                </a:solidFill>
                <a:hlinkClick r:id="" action="ppaction://noaction">
                  <a:snd r:embed="rId2" name="applause.wav"/>
                </a:hlinkClick>
              </a:rPr>
              <a:t>A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9" y="4149080"/>
            <a:ext cx="12241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B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83569" y="558924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C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699792" y="3064314"/>
            <a:ext cx="1798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rgbClr val="00B050"/>
                </a:solidFill>
              </a:rPr>
              <a:t>Fonograf</a:t>
            </a:r>
          </a:p>
        </p:txBody>
      </p:sp>
      <p:sp>
        <p:nvSpPr>
          <p:cNvPr id="7" name="Obdélník 6"/>
          <p:cNvSpPr/>
          <p:nvPr/>
        </p:nvSpPr>
        <p:spPr>
          <a:xfrm>
            <a:off x="2665094" y="4360748"/>
            <a:ext cx="1996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rgbClr val="00B050"/>
                </a:solidFill>
              </a:rPr>
              <a:t>Gramofon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65094" y="5872916"/>
            <a:ext cx="2414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B050"/>
                </a:solidFill>
              </a:rPr>
              <a:t>Magnetofon</a:t>
            </a:r>
            <a:endParaRPr lang="cs-CZ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6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332656"/>
            <a:ext cx="60468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Otázka číslo </a:t>
            </a:r>
            <a:r>
              <a:rPr lang="cs-CZ" sz="3600" dirty="0" smtClean="0">
                <a:solidFill>
                  <a:srgbClr val="FF0000"/>
                </a:solidFill>
              </a:rPr>
              <a:t>8:</a:t>
            </a:r>
            <a:br>
              <a:rPr lang="cs-CZ" sz="3600" dirty="0" smtClean="0">
                <a:solidFill>
                  <a:srgbClr val="FF0000"/>
                </a:solidFill>
              </a:rPr>
            </a:br>
            <a:r>
              <a:rPr lang="cs-CZ" sz="3600" dirty="0" smtClean="0"/>
              <a:t>Na fotografii vidíte portrét ?</a:t>
            </a: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84" y="2348880"/>
            <a:ext cx="5697516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51520" y="2348880"/>
            <a:ext cx="38884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A)   </a:t>
            </a:r>
            <a:r>
              <a:rPr lang="cs-CZ" sz="3200" b="1" dirty="0" smtClean="0">
                <a:solidFill>
                  <a:srgbClr val="FF0000"/>
                </a:solidFill>
                <a:hlinkClick r:id="" action="ppaction://noaction">
                  <a:snd r:embed="rId4" name="applause.wav"/>
                </a:hlinkClick>
              </a:rPr>
              <a:t>F. Kmoch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3645024"/>
            <a:ext cx="38884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B)  </a:t>
            </a:r>
            <a:r>
              <a:rPr lang="cs-CZ" sz="3200" b="1" dirty="0" smtClean="0">
                <a:solidFill>
                  <a:srgbClr val="FF0000"/>
                </a:solidFill>
                <a:hlinkClick r:id="" action="ppaction://noaction">
                  <a:snd r:embed="rId5" name="bomb.wav"/>
                </a:hlinkClick>
              </a:rPr>
              <a:t>O. Nedbal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5085184"/>
            <a:ext cx="38884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C)  </a:t>
            </a:r>
            <a:r>
              <a:rPr lang="cs-CZ" sz="3200" b="1" dirty="0" smtClean="0">
                <a:solidFill>
                  <a:srgbClr val="FF0000"/>
                </a:solidFill>
                <a:hlinkClick r:id="" action="ppaction://noaction">
                  <a:snd r:embed="rId5" name="bomb.wav"/>
                </a:hlinkClick>
              </a:rPr>
              <a:t>V. Burian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91143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227</TotalTime>
  <Words>212</Words>
  <Application>Microsoft Office PowerPoint</Application>
  <PresentationFormat>Předvádění na obrazovce (4:3)</PresentationFormat>
  <Paragraphs>72</Paragraphs>
  <Slides>12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Aerodynamika</vt:lpstr>
      <vt:lpstr>Opakování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</dc:title>
  <dc:creator>zs skolni</dc:creator>
  <cp:lastModifiedBy>Admin Školní</cp:lastModifiedBy>
  <cp:revision>29</cp:revision>
  <dcterms:created xsi:type="dcterms:W3CDTF">2012-04-04T07:47:20Z</dcterms:created>
  <dcterms:modified xsi:type="dcterms:W3CDTF">2012-09-19T06:11:49Z</dcterms:modified>
</cp:coreProperties>
</file>