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60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7DBE86-86CA-40F1-BFF0-9684DEAEC9F7}" type="datetimeFigureOut">
              <a:rPr lang="cs-CZ" smtClean="0"/>
              <a:t>14.1.2013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17CE45-19CF-41D7-A264-C23CD97D82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1663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17CE45-19CF-41D7-A264-C23CD97D820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11114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http://cs.wikipedia.org/wiki/Soubor:Anny_Ondra_1926.jpg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17CE45-19CF-41D7-A264-C23CD97D820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52772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http://www.cojeco.cz/index.php?id_desc=108413&amp;s_lang=2&amp;detail=1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17CE45-19CF-41D7-A264-C23CD97D8208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8703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E7D68-6369-4F67-BE62-115588FEC3E8}" type="datetimeFigureOut">
              <a:rPr lang="cs-CZ" smtClean="0"/>
              <a:t>14.1.2013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26FD9-29AA-4C4F-AE2C-EBB9DF566C98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E7D68-6369-4F67-BE62-115588FEC3E8}" type="datetimeFigureOut">
              <a:rPr lang="cs-CZ" smtClean="0"/>
              <a:t>14.1.2013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26FD9-29AA-4C4F-AE2C-EBB9DF566C98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E7D68-6369-4F67-BE62-115588FEC3E8}" type="datetimeFigureOut">
              <a:rPr lang="cs-CZ" smtClean="0"/>
              <a:t>14.1.2013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26FD9-29AA-4C4F-AE2C-EBB9DF566C98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E7D68-6369-4F67-BE62-115588FEC3E8}" type="datetimeFigureOut">
              <a:rPr lang="cs-CZ" smtClean="0"/>
              <a:t>14.1.2013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26FD9-29AA-4C4F-AE2C-EBB9DF566C98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E7D68-6369-4F67-BE62-115588FEC3E8}" type="datetimeFigureOut">
              <a:rPr lang="cs-CZ" smtClean="0"/>
              <a:t>14.1.2013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26FD9-29AA-4C4F-AE2C-EBB9DF566C98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E7D68-6369-4F67-BE62-115588FEC3E8}" type="datetimeFigureOut">
              <a:rPr lang="cs-CZ" smtClean="0"/>
              <a:t>14.1.2013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26FD9-29AA-4C4F-AE2C-EBB9DF566C98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E7D68-6369-4F67-BE62-115588FEC3E8}" type="datetimeFigureOut">
              <a:rPr lang="cs-CZ" smtClean="0"/>
              <a:t>14.1.2013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26FD9-29AA-4C4F-AE2C-EBB9DF566C98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E7D68-6369-4F67-BE62-115588FEC3E8}" type="datetimeFigureOut">
              <a:rPr lang="cs-CZ" smtClean="0"/>
              <a:t>14.1.2013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26FD9-29AA-4C4F-AE2C-EBB9DF566C98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E7D68-6369-4F67-BE62-115588FEC3E8}" type="datetimeFigureOut">
              <a:rPr lang="cs-CZ" smtClean="0"/>
              <a:t>14.1.2013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26FD9-29AA-4C4F-AE2C-EBB9DF566C98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E7D68-6369-4F67-BE62-115588FEC3E8}" type="datetimeFigureOut">
              <a:rPr lang="cs-CZ" smtClean="0"/>
              <a:t>14.1.2013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26FD9-29AA-4C4F-AE2C-EBB9DF566C98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E7D68-6369-4F67-BE62-115588FEC3E8}" type="datetimeFigureOut">
              <a:rPr lang="cs-CZ" smtClean="0"/>
              <a:t>14.1.2013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26FD9-29AA-4C4F-AE2C-EBB9DF566C98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CEE7D68-6369-4F67-BE62-115588FEC3E8}" type="datetimeFigureOut">
              <a:rPr lang="cs-CZ" smtClean="0"/>
              <a:t>14.1.2013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1526FD9-29AA-4C4F-AE2C-EBB9DF566C98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hyperlink" Target="http://www.cs-retromusic.net/vincikova.htm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hyperlink" Target="http://www.cs-retromusic.net/salacova.htm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xNoxyOZTnvY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5" Type="http://schemas.openxmlformats.org/officeDocument/2006/relationships/slide" Target="slide8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Relationship Id="rId5" Type="http://schemas.openxmlformats.org/officeDocument/2006/relationships/slide" Target="slide11.xml"/><Relationship Id="rId4" Type="http://schemas.openxmlformats.org/officeDocument/2006/relationships/slide" Target="slide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google.cz/imgres?imgurl=http://www.popron.cz/fotocache/bigorig/296210.jpg&amp;imgrefurl=http://www.popron.cz/jara-pospisil-operetni-arie-a-pisne-cd/d-113798/&amp;h=500&amp;w=505&amp;sz=146&amp;tbnid=rxstPZ2vduZobM:&amp;tbnh=112&amp;tbnw=113&amp;prev=/search?q=j%C3%A1ra+posp%C3%AD%C5%A1il&amp;tbm=isch&amp;tbo=u&amp;zoom=1&amp;q=j%C3%A1ra+posp%C3%AD%C5%A1il&amp;docid=3ShxmG00zzAPtM&amp;hl=cs&amp;sa=X&amp;ei=0QhjT_zhD4LKhAfYoqWLCA&amp;ved=0CEIQ9QEwBQ&amp;dur=188" TargetMode="External"/><Relationship Id="rId5" Type="http://schemas.openxmlformats.org/officeDocument/2006/relationships/slide" Target="slide2.xml"/><Relationship Id="rId4" Type="http://schemas.openxmlformats.org/officeDocument/2006/relationships/hyperlink" Target="http://www.youtube.com/watch?v=GHwtHti5VqY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hyperlink" Target="http://www.google.cz/imgres?imgurl=http://www.cs-retromusic.net/RAD0001.jpg&amp;imgrefurl=http://www.cs-retromusic.net/dvorsky.htm&amp;h=604&amp;w=436&amp;sz=35&amp;tbnid=7sbBDzHUK7s0pM:&amp;tbnh=90&amp;tbnw=65&amp;prev=/search?q=r.a.dvorsk%C3%BD&amp;tbm=isch&amp;tbo=u&amp;zoom=1&amp;q=r.a.dvorsk%C3%BD&amp;docid=Yspb0r-VvWI67M&amp;hl=cs&amp;sa=X&amp;ei=hgljT5zQKceYhQfk5LSmCA&amp;sqi=2&amp;ved=0CDEQ9QEwAQ&amp;dur=187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.xml"/><Relationship Id="rId5" Type="http://schemas.openxmlformats.org/officeDocument/2006/relationships/hyperlink" Target="http://www.youtube.com/watch?v=6C3G7vP5bME" TargetMode="Externa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hyperlink" Target="http://www.google.cz/imgres?imgurl=http://birthday.wz.cz/novyo.jpg&amp;imgrefurl=http://www.oldrich-novy.estranky.cz/&amp;h=752&amp;w=464&amp;sz=59&amp;tbnid=dIivRXzOGey_7M:&amp;tbnh=100&amp;tbnw=62&amp;prev=/search?q=old%C5%99ich+nov%C3%BD&amp;tbm=isch&amp;tbo=u&amp;zoom=1&amp;q=old%C5%99ich+nov%C3%BD&amp;docid=dKEBCGsWKHY3yM&amp;hl=cs&amp;sa=X&amp;ei=ZBVjT-_uLNKXhQemvvWSCA&amp;ved=0CEsQ9QEwAg&amp;dur=1468" TargetMode="External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hyperlink" Target="http://www.youtube.com/watch?v=arEqrqxx5lw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hyperlink" Target="http://www.google.cz/imgres?q=tino+Muff&amp;um=1&amp;hl=cs&amp;sa=N&amp;rlz=1T4ADFA_csCZ430CZ444&amp;biw=992&amp;bih=503&amp;tbm=isch&amp;tbnid=l19_N1h58VZARM:&amp;imgrefurl=http://www.karelgott.net/prehledy/?lang=cs&amp;men=cs&amp;id=31&amp;docid=Vul4xH6JxEKV5M&amp;imgurl=http://www.karelgott.net/prehledy/img/tm.jpg&amp;w=110&amp;h=150&amp;ei=YhFjT7-wJcGp4gSshOD2Bw&amp;zoom=1&amp;iact=rc&amp;dur=105&amp;sig=112954343690569806638&amp;page=1&amp;tbnh=120&amp;tbnw=88&amp;start=0&amp;ndsp=9&amp;ved=1t:429,r:3,s:0&amp;tx=39&amp;ty=95" TargetMode="External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hyperlink" Target="http://www.youtube.com/watch?v=OojgIJbVIcs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hyperlink" Target="http://www.google.cz/imgres?imgurl=http://www.cojeco.cz/attach/photos/3b689c026c376.jpg&amp;imgrefurl=http://www.cojeco.cz/index.php?id_desc=108413&amp;s_lang=2&amp;detail=1&amp;h=858&amp;w=640&amp;sz=67&amp;tbnid=Vd_kizEaqXcoOM:&amp;tbnh=90&amp;tbnw=67&amp;prev=/search?q=inka%252" TargetMode="External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 smtClean="0">
                <a:solidFill>
                  <a:srgbClr val="FF0000"/>
                </a:solidFill>
              </a:rPr>
              <a:t>Vývoj populární hudby v letech 1930-1940 v ČSR</a:t>
            </a:r>
            <a:endParaRPr lang="cs-CZ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56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476672"/>
            <a:ext cx="763284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Zdena </a:t>
            </a:r>
            <a:r>
              <a:rPr lang="cs-CZ" sz="2800" b="1" dirty="0" err="1" smtClean="0">
                <a:solidFill>
                  <a:srgbClr val="FF0000"/>
                </a:solidFill>
              </a:rPr>
              <a:t>Vincíková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400" dirty="0" smtClean="0"/>
              <a:t>*1917, Rakousko-Uhersko – 25.listopadu 1971, Praha Československo) byla česká swingová zpěvačka.</a:t>
            </a:r>
            <a:endParaRPr lang="cs-CZ" sz="2400" dirty="0"/>
          </a:p>
        </p:txBody>
      </p:sp>
      <p:sp>
        <p:nvSpPr>
          <p:cNvPr id="3" name="Veselý obličej 2">
            <a:hlinkClick r:id="rId2"/>
          </p:cNvPr>
          <p:cNvSpPr/>
          <p:nvPr/>
        </p:nvSpPr>
        <p:spPr>
          <a:xfrm>
            <a:off x="6884069" y="2683768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lačítko akce: Zpět nebo Předchozí 3">
            <a:hlinkClick r:id="rId3" action="ppaction://hlinksldjump" highlightClick="1"/>
          </p:cNvPr>
          <p:cNvSpPr/>
          <p:nvPr/>
        </p:nvSpPr>
        <p:spPr>
          <a:xfrm>
            <a:off x="1403648" y="5013176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06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770485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Jiřina Salačová</a:t>
            </a:r>
            <a:r>
              <a:rPr lang="cs-CZ" sz="2800" dirty="0">
                <a:solidFill>
                  <a:srgbClr val="FF0000"/>
                </a:solidFill>
              </a:rPr>
              <a:t/>
            </a:r>
            <a:br>
              <a:rPr lang="cs-CZ" sz="2800" dirty="0">
                <a:solidFill>
                  <a:srgbClr val="FF0000"/>
                </a:solidFill>
              </a:rPr>
            </a:b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400" dirty="0" smtClean="0"/>
              <a:t>provdaná </a:t>
            </a:r>
            <a:r>
              <a:rPr lang="cs-CZ" sz="2400" b="1" dirty="0" smtClean="0"/>
              <a:t>Jiřina Kárníková</a:t>
            </a:r>
            <a:r>
              <a:rPr lang="cs-CZ" sz="2400" dirty="0" smtClean="0"/>
              <a:t> </a:t>
            </a:r>
            <a:br>
              <a:rPr lang="cs-CZ" sz="2400" dirty="0" smtClean="0"/>
            </a:br>
            <a:r>
              <a:rPr lang="cs-CZ" sz="2400" dirty="0" smtClean="0"/>
              <a:t>* 14. května 1920 v Terezíně - 1991 </a:t>
            </a:r>
            <a:br>
              <a:rPr lang="cs-CZ" sz="2400" dirty="0" smtClean="0"/>
            </a:br>
            <a:r>
              <a:rPr lang="cs-CZ" sz="2400" dirty="0" smtClean="0"/>
              <a:t>byla česká zpěvačka, členka dívčí vokální skupiny Sestry Allanovy.</a:t>
            </a:r>
            <a:endParaRPr lang="cs-CZ" sz="2400" dirty="0"/>
          </a:p>
        </p:txBody>
      </p:sp>
      <p:sp>
        <p:nvSpPr>
          <p:cNvPr id="3" name="Veselý obličej 2">
            <a:hlinkClick r:id="rId2"/>
          </p:cNvPr>
          <p:cNvSpPr/>
          <p:nvPr/>
        </p:nvSpPr>
        <p:spPr>
          <a:xfrm>
            <a:off x="7020272" y="3356992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lačítko akce: Zpět nebo Předchozí 3">
            <a:hlinkClick r:id="rId3" action="ppaction://hlinksldjump" highlightClick="1"/>
          </p:cNvPr>
          <p:cNvSpPr/>
          <p:nvPr/>
        </p:nvSpPr>
        <p:spPr>
          <a:xfrm>
            <a:off x="1259632" y="4941168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5516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548680"/>
            <a:ext cx="78488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Sestry Allanovy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br>
              <a:rPr lang="cs-CZ" sz="2800" dirty="0" smtClean="0">
                <a:solidFill>
                  <a:srgbClr val="FF0000"/>
                </a:solidFill>
              </a:rPr>
            </a:br>
            <a:r>
              <a:rPr lang="cs-CZ" sz="2000" dirty="0" smtClean="0"/>
              <a:t>nebo </a:t>
            </a:r>
            <a:r>
              <a:rPr lang="cs-CZ" sz="2000" b="1" dirty="0" smtClean="0"/>
              <a:t>Allanovy sestry</a:t>
            </a:r>
            <a:r>
              <a:rPr lang="cs-CZ" sz="2000" dirty="0" smtClean="0"/>
              <a:t> bylo ženské vokální trio působící v čtyřicátých letech.</a:t>
            </a:r>
          </a:p>
          <a:p>
            <a:r>
              <a:rPr lang="cs-CZ" sz="2000" dirty="0" smtClean="0"/>
              <a:t>V roce 1940 trio založily tři členky </a:t>
            </a:r>
            <a:r>
              <a:rPr lang="cs-CZ" sz="2000" dirty="0" err="1" smtClean="0"/>
              <a:t>Kühnova</a:t>
            </a:r>
            <a:r>
              <a:rPr lang="cs-CZ" sz="2000" dirty="0" smtClean="0"/>
              <a:t> pěveckého sboru: Jiřina Salačová, </a:t>
            </a:r>
            <a:r>
              <a:rPr lang="cs-CZ" sz="2000" dirty="0"/>
              <a:t>Věra Kočvarová</a:t>
            </a:r>
            <a:r>
              <a:rPr lang="cs-CZ" sz="2000" dirty="0" smtClean="0"/>
              <a:t> a </a:t>
            </a:r>
            <a:r>
              <a:rPr lang="cs-CZ" sz="2000" dirty="0"/>
              <a:t>Radka Hlavsová</a:t>
            </a:r>
            <a:endParaRPr lang="cs-CZ" sz="2000" dirty="0" smtClean="0"/>
          </a:p>
          <a:p>
            <a:endParaRPr lang="cs-CZ" dirty="0"/>
          </a:p>
        </p:txBody>
      </p:sp>
      <p:sp>
        <p:nvSpPr>
          <p:cNvPr id="3" name="Tlačítko akce: Zvuk 2">
            <a:hlinkClick r:id="rId3" highlightClick="1">
              <a:snd r:embed="rId2" name="applause.wav"/>
            </a:hlinkClick>
          </p:cNvPr>
          <p:cNvSpPr/>
          <p:nvPr/>
        </p:nvSpPr>
        <p:spPr>
          <a:xfrm>
            <a:off x="1710653" y="3717032"/>
            <a:ext cx="1042416" cy="1042416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lačítko akce: Zpět nebo Předchozí 3">
            <a:hlinkClick r:id="rId4" action="ppaction://hlinksldjump" highlightClick="1"/>
          </p:cNvPr>
          <p:cNvSpPr/>
          <p:nvPr/>
        </p:nvSpPr>
        <p:spPr>
          <a:xfrm>
            <a:off x="1691680" y="5373216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5245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123728" y="3068960"/>
            <a:ext cx="5400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Autor :         </a:t>
            </a:r>
            <a:r>
              <a:rPr lang="cs-CZ" dirty="0" err="1" smtClean="0"/>
              <a:t>Trýzna</a:t>
            </a:r>
            <a:r>
              <a:rPr lang="cs-CZ" dirty="0" smtClean="0"/>
              <a:t>  Stanislav</a:t>
            </a:r>
          </a:p>
          <a:p>
            <a:r>
              <a:rPr lang="cs-CZ" dirty="0" smtClean="0"/>
              <a:t>Školní rok :   2010/2011</a:t>
            </a:r>
          </a:p>
          <a:p>
            <a:r>
              <a:rPr lang="cs-CZ" dirty="0" smtClean="0"/>
              <a:t>Určeno pro : devátý ročník</a:t>
            </a:r>
          </a:p>
          <a:p>
            <a:r>
              <a:rPr lang="cs-CZ" dirty="0" smtClean="0"/>
              <a:t>Předmět:      hudební výchova</a:t>
            </a:r>
          </a:p>
          <a:p>
            <a:r>
              <a:rPr lang="cs-CZ" dirty="0" smtClean="0"/>
              <a:t>Téma : základní orientace v československé  populární </a:t>
            </a:r>
            <a:r>
              <a:rPr lang="cs-CZ" dirty="0"/>
              <a:t>h</a:t>
            </a:r>
            <a:r>
              <a:rPr lang="cs-CZ" dirty="0" smtClean="0"/>
              <a:t>udbě  v letech 1930-40</a:t>
            </a:r>
            <a:br>
              <a:rPr lang="cs-CZ" dirty="0" smtClean="0"/>
            </a:br>
            <a:r>
              <a:rPr lang="cs-CZ" dirty="0" smtClean="0"/>
              <a:t>Způsob použití ve výuce:  výuková               presentace</a:t>
            </a:r>
            <a:br>
              <a:rPr lang="cs-CZ" dirty="0" smtClean="0"/>
            </a:br>
            <a:r>
              <a:rPr lang="cs-CZ" dirty="0" smtClean="0"/>
              <a:t>Upozornění: pro spuštění písní musí být počítač připojen k internetu.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2483768" y="692696"/>
            <a:ext cx="5472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Konec</a:t>
            </a:r>
            <a:endParaRPr lang="cs-CZ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24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692696"/>
            <a:ext cx="770485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Po skončení světové hospodářské krize bylo české hospodářství na vzestupu, rádia a gramofony se staly běžnou výbavou každé lépe situované domácnosti. Zvukový film se stal běžnou záležitostí a filmové ateliéry chrlily doslova jeden film za druhým, podobně jako nahrávací společnosti gramodesky.</a:t>
            </a:r>
            <a:br>
              <a:rPr lang="cs-CZ" sz="2800" dirty="0" smtClean="0"/>
            </a:br>
            <a:r>
              <a:rPr lang="cs-CZ" sz="2800" dirty="0" smtClean="0"/>
              <a:t>Mezi nejpopulárnější interprety patřili </a:t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>
                <a:solidFill>
                  <a:srgbClr val="FF0000"/>
                </a:solidFill>
                <a:hlinkClick r:id="rId2" action="ppaction://hlinksldjump"/>
              </a:rPr>
              <a:t>Jára Pospíšil   </a:t>
            </a:r>
            <a:r>
              <a:rPr lang="cs-CZ" sz="2800" dirty="0" smtClean="0">
                <a:solidFill>
                  <a:srgbClr val="FF0000"/>
                </a:solidFill>
                <a:hlinkClick r:id="rId3" action="ppaction://hlinksldjump"/>
              </a:rPr>
              <a:t>Anna Ondráková </a:t>
            </a:r>
            <a:r>
              <a:rPr lang="cs-CZ" sz="2800" dirty="0">
                <a:hlinkClick r:id="rId3" action="ppaction://hlinksldjump"/>
              </a:rPr>
              <a:t> </a:t>
            </a:r>
            <a:r>
              <a:rPr lang="cs-CZ" sz="2800" dirty="0" smtClean="0">
                <a:solidFill>
                  <a:srgbClr val="FF0000"/>
                </a:solidFill>
                <a:hlinkClick r:id="rId3" action="ppaction://hlinksldjump"/>
              </a:rPr>
              <a:t> </a:t>
            </a:r>
            <a:r>
              <a:rPr lang="cs-CZ" sz="2800" dirty="0" smtClean="0">
                <a:solidFill>
                  <a:srgbClr val="FF0000"/>
                </a:solidFill>
                <a:hlinkClick r:id="rId4" action="ppaction://hlinksldjump"/>
              </a:rPr>
              <a:t>R.A. Dvorský</a:t>
            </a:r>
            <a:r>
              <a:rPr lang="cs-CZ" sz="2800" dirty="0" smtClean="0">
                <a:solidFill>
                  <a:srgbClr val="FF0000"/>
                </a:solidFill>
              </a:rPr>
              <a:t/>
            </a:r>
            <a:br>
              <a:rPr lang="cs-CZ" sz="2800" dirty="0" smtClean="0">
                <a:solidFill>
                  <a:srgbClr val="FF0000"/>
                </a:solidFill>
              </a:rPr>
            </a:br>
            <a:r>
              <a:rPr lang="cs-CZ" sz="2800" dirty="0" smtClean="0">
                <a:solidFill>
                  <a:srgbClr val="FF0000"/>
                </a:solidFill>
              </a:rPr>
              <a:t/>
            </a:r>
            <a:br>
              <a:rPr lang="cs-CZ" sz="2800" dirty="0" smtClean="0">
                <a:solidFill>
                  <a:srgbClr val="FF0000"/>
                </a:solidFill>
              </a:rPr>
            </a:br>
            <a:r>
              <a:rPr lang="cs-CZ" sz="2800" dirty="0" smtClean="0">
                <a:solidFill>
                  <a:srgbClr val="FF0000"/>
                </a:solidFill>
                <a:hlinkClick r:id="rId5" action="ppaction://hlinksldjump"/>
              </a:rPr>
              <a:t>Tino </a:t>
            </a:r>
            <a:r>
              <a:rPr lang="cs-CZ" sz="2800" dirty="0" err="1" smtClean="0">
                <a:solidFill>
                  <a:srgbClr val="FF0000"/>
                </a:solidFill>
                <a:hlinkClick r:id="rId5" action="ppaction://hlinksldjump"/>
              </a:rPr>
              <a:t>Muff</a:t>
            </a:r>
            <a:r>
              <a:rPr lang="cs-CZ" sz="2800" dirty="0" smtClean="0">
                <a:solidFill>
                  <a:srgbClr val="FF0000"/>
                </a:solidFill>
                <a:hlinkClick r:id="rId5" action="ppaction://hlinksldjump"/>
              </a:rPr>
              <a:t>         </a:t>
            </a:r>
            <a:r>
              <a:rPr lang="cs-CZ" sz="2800" dirty="0" smtClean="0">
                <a:solidFill>
                  <a:srgbClr val="FF0000"/>
                </a:solidFill>
                <a:hlinkClick r:id="rId6" action="ppaction://hlinksldjump"/>
              </a:rPr>
              <a:t>Oldřich Nový</a:t>
            </a:r>
            <a:endParaRPr lang="cs-CZ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45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5576" y="620688"/>
            <a:ext cx="77768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Koncem třicátých let dorazil s větším zpožděním i k nám americký swing, který se však na rozdíl od jazzu výrazně prosadil i u nás a zrodil vícero hvězd zpěváků nové generace :</a:t>
            </a:r>
            <a:br>
              <a:rPr lang="cs-CZ" sz="3200" dirty="0" smtClean="0"/>
            </a:b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>
                <a:solidFill>
                  <a:srgbClr val="FF0000"/>
                </a:solidFill>
                <a:hlinkClick r:id="rId2" action="ppaction://hlinksldjump"/>
              </a:rPr>
              <a:t>sestry Allanovy           </a:t>
            </a:r>
            <a:r>
              <a:rPr lang="cs-CZ" sz="3200" dirty="0" smtClean="0">
                <a:solidFill>
                  <a:srgbClr val="FF0000"/>
                </a:solidFill>
                <a:hlinkClick r:id="rId3" action="ppaction://hlinksldjump"/>
              </a:rPr>
              <a:t>I. Zemánková</a:t>
            </a:r>
            <a:r>
              <a:rPr lang="cs-CZ" sz="3200" dirty="0" smtClean="0">
                <a:hlinkClick r:id="rId3" action="ppaction://hlinksldjump"/>
              </a:rPr>
              <a:t> 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>
                <a:solidFill>
                  <a:srgbClr val="FF0000"/>
                </a:solidFill>
                <a:hlinkClick r:id="rId4" action="ppaction://hlinksldjump"/>
              </a:rPr>
              <a:t>Z. </a:t>
            </a:r>
            <a:r>
              <a:rPr lang="cs-CZ" sz="3200" dirty="0" err="1" smtClean="0">
                <a:solidFill>
                  <a:srgbClr val="FF0000"/>
                </a:solidFill>
                <a:hlinkClick r:id="rId4" action="ppaction://hlinksldjump"/>
              </a:rPr>
              <a:t>Vincíková</a:t>
            </a:r>
            <a:r>
              <a:rPr lang="cs-CZ" sz="3200" dirty="0" smtClean="0">
                <a:solidFill>
                  <a:srgbClr val="FF0000"/>
                </a:solidFill>
                <a:hlinkClick r:id="rId4" action="ppaction://hlinksldjump"/>
              </a:rPr>
              <a:t>                  </a:t>
            </a:r>
            <a:r>
              <a:rPr lang="cs-CZ" sz="3200" dirty="0" smtClean="0">
                <a:solidFill>
                  <a:srgbClr val="FF0000"/>
                </a:solidFill>
                <a:hlinkClick r:id="rId5" action="ppaction://hlinksldjump"/>
              </a:rPr>
              <a:t>J. Salačová   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3" name="Tlačítko akce: Dopředu nebo Další 2">
            <a:hlinkClick r:id="" action="ppaction://hlinkshowjump?jump=lastslide" highlightClick="1"/>
          </p:cNvPr>
          <p:cNvSpPr/>
          <p:nvPr/>
        </p:nvSpPr>
        <p:spPr>
          <a:xfrm>
            <a:off x="971600" y="5733256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9267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27584" y="490942"/>
            <a:ext cx="77048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POSPÍŠIL Jára </a:t>
            </a:r>
            <a:r>
              <a:rPr lang="cs-CZ" sz="2400" b="1" dirty="0" smtClean="0"/>
              <a:t>(Jaroslav)</a:t>
            </a:r>
            <a:r>
              <a:rPr lang="cs-CZ" sz="2400" dirty="0" smtClean="0"/>
              <a:t> </a:t>
            </a:r>
            <a:br>
              <a:rPr lang="cs-CZ" sz="2400" dirty="0" smtClean="0"/>
            </a:br>
            <a:r>
              <a:rPr lang="cs-CZ" sz="2400" dirty="0" smtClean="0"/>
              <a:t>* 26. 1. 1905 Jihlava, + 11. 2. 1979 Praha</a:t>
            </a:r>
            <a:br>
              <a:rPr lang="cs-CZ" sz="2400" dirty="0" smtClean="0"/>
            </a:br>
            <a:r>
              <a:rPr lang="cs-CZ" sz="2400" dirty="0" smtClean="0"/>
              <a:t> </a:t>
            </a:r>
            <a:br>
              <a:rPr lang="cs-CZ" sz="2400" dirty="0" smtClean="0"/>
            </a:br>
            <a:r>
              <a:rPr lang="cs-CZ" sz="2400" b="1" dirty="0" smtClean="0"/>
              <a:t>český operetní zpěvák a herec</a:t>
            </a:r>
            <a:endParaRPr lang="cs-CZ" sz="2400" dirty="0"/>
          </a:p>
        </p:txBody>
      </p:sp>
      <p:sp>
        <p:nvSpPr>
          <p:cNvPr id="3" name="Tlačítko akce: Zvuk 2">
            <a:hlinkClick r:id="rId4" highlightClick="1">
              <a:snd r:embed="rId3" name="applause.wav"/>
            </a:hlinkClick>
          </p:cNvPr>
          <p:cNvSpPr/>
          <p:nvPr/>
        </p:nvSpPr>
        <p:spPr>
          <a:xfrm>
            <a:off x="1547664" y="4160912"/>
            <a:ext cx="1042416" cy="1042416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lačítko akce: Zpět nebo Předchozí 3">
            <a:hlinkClick r:id="rId5" action="ppaction://hlinksldjump" highlightClick="1"/>
          </p:cNvPr>
          <p:cNvSpPr/>
          <p:nvPr/>
        </p:nvSpPr>
        <p:spPr>
          <a:xfrm>
            <a:off x="1543896" y="5500080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Veselý obličej 4">
            <a:hlinkClick r:id="rId6"/>
          </p:cNvPr>
          <p:cNvSpPr/>
          <p:nvPr/>
        </p:nvSpPr>
        <p:spPr>
          <a:xfrm>
            <a:off x="6306264" y="2298576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1146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620688"/>
            <a:ext cx="7632848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Rudolf Antonín Dvorský</a:t>
            </a:r>
            <a:r>
              <a:rPr lang="cs-CZ" dirty="0" smtClean="0"/>
              <a:t>, </a:t>
            </a:r>
            <a:r>
              <a:rPr lang="cs-CZ" sz="2400" dirty="0" smtClean="0"/>
              <a:t>vlastním jménem Rudolf Antonín </a:t>
            </a:r>
            <a:br>
              <a:rPr lang="cs-CZ" sz="2400" dirty="0" smtClean="0"/>
            </a:br>
            <a:r>
              <a:rPr lang="cs-CZ" sz="2400" dirty="0" smtClean="0"/>
              <a:t>24. března 1899 – 2. srpna 1966)</a:t>
            </a:r>
            <a:br>
              <a:rPr lang="cs-CZ" sz="2400" dirty="0" smtClean="0"/>
            </a:br>
            <a:r>
              <a:rPr lang="cs-CZ" sz="2400" dirty="0" smtClean="0"/>
              <a:t>byl český hudební skladatel, kapelník, klavírista, zpěvák, herec a nakladatel.</a:t>
            </a:r>
            <a:endParaRPr lang="cs-CZ" sz="2400" dirty="0"/>
          </a:p>
        </p:txBody>
      </p:sp>
      <p:sp>
        <p:nvSpPr>
          <p:cNvPr id="3" name="Veselý obličej 2">
            <a:hlinkClick r:id="rId2"/>
          </p:cNvPr>
          <p:cNvSpPr/>
          <p:nvPr/>
        </p:nvSpPr>
        <p:spPr>
          <a:xfrm>
            <a:off x="6588224" y="3104974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lačítko akce: Zpět nebo Předchozí 3">
            <a:hlinkClick r:id="rId3" action="ppaction://hlinksldjump" highlightClick="1"/>
          </p:cNvPr>
          <p:cNvSpPr/>
          <p:nvPr/>
        </p:nvSpPr>
        <p:spPr>
          <a:xfrm>
            <a:off x="1187624" y="5589240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3553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971600" y="692696"/>
            <a:ext cx="74888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Anna Sophie Ondráková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smtClean="0"/>
              <a:t>(</a:t>
            </a:r>
            <a:r>
              <a:rPr lang="cs-CZ" b="1" dirty="0" smtClean="0"/>
              <a:t>Anny </a:t>
            </a:r>
            <a:r>
              <a:rPr lang="cs-CZ" b="1" dirty="0" err="1" smtClean="0"/>
              <a:t>Ondraková</a:t>
            </a:r>
            <a:r>
              <a:rPr lang="cs-CZ" dirty="0" smtClean="0"/>
              <a:t> )</a:t>
            </a:r>
            <a:br>
              <a:rPr lang="cs-CZ" dirty="0" smtClean="0"/>
            </a:br>
            <a:r>
              <a:rPr lang="cs-CZ" dirty="0" smtClean="0"/>
              <a:t>15.května 1902  28.2. 1987</a:t>
            </a:r>
            <a:br>
              <a:rPr lang="cs-CZ" dirty="0" smtClean="0"/>
            </a:br>
            <a:r>
              <a:rPr lang="cs-CZ" dirty="0" smtClean="0"/>
              <a:t>Česká filmová herečka a zpěvačka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718810"/>
            <a:ext cx="2880320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lačítko akce: Zvuk 3">
            <a:hlinkClick r:id="rId5" highlightClick="1">
              <a:snd r:embed="rId4" name="applause.wav"/>
            </a:hlinkClick>
          </p:cNvPr>
          <p:cNvSpPr/>
          <p:nvPr/>
        </p:nvSpPr>
        <p:spPr>
          <a:xfrm>
            <a:off x="971600" y="3933056"/>
            <a:ext cx="1042416" cy="1042416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Zpět nebo Předchozí 4">
            <a:hlinkClick r:id="rId6" action="ppaction://hlinksldjump" highlightClick="1"/>
          </p:cNvPr>
          <p:cNvSpPr/>
          <p:nvPr/>
        </p:nvSpPr>
        <p:spPr>
          <a:xfrm>
            <a:off x="971600" y="5445224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266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27584" y="692696"/>
            <a:ext cx="698477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Oldřich Nový</a:t>
            </a:r>
            <a:br>
              <a:rPr lang="cs-CZ" sz="2800" b="1" dirty="0" smtClean="0">
                <a:solidFill>
                  <a:srgbClr val="FF0000"/>
                </a:solidFill>
              </a:rPr>
            </a:br>
            <a:r>
              <a:rPr lang="cs-CZ" sz="2400" dirty="0" smtClean="0"/>
              <a:t>7. srpna 1899 – 15. března 1983 </a:t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800" dirty="0" smtClean="0"/>
              <a:t>český filmový a divadelní herec, režisér, skladatel, dramaturg a zpěvák.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3" name="Veselý obličej 2">
            <a:hlinkClick r:id="rId2"/>
          </p:cNvPr>
          <p:cNvSpPr/>
          <p:nvPr/>
        </p:nvSpPr>
        <p:spPr>
          <a:xfrm>
            <a:off x="7596336" y="3501008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lačítko akce: Zvuk 3">
            <a:hlinkClick r:id="rId4" highlightClick="1">
              <a:snd r:embed="rId3" name="applause.wav"/>
            </a:hlinkClick>
          </p:cNvPr>
          <p:cNvSpPr/>
          <p:nvPr/>
        </p:nvSpPr>
        <p:spPr>
          <a:xfrm>
            <a:off x="1043608" y="3789040"/>
            <a:ext cx="1042416" cy="1042416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Zpět nebo Předchozí 4">
            <a:hlinkClick r:id="rId5" action="ppaction://hlinksldjump" highlightClick="1"/>
          </p:cNvPr>
          <p:cNvSpPr/>
          <p:nvPr/>
        </p:nvSpPr>
        <p:spPr>
          <a:xfrm>
            <a:off x="1043608" y="5661248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191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27584" y="620688"/>
            <a:ext cx="65527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</a:rPr>
              <a:t> </a:t>
            </a:r>
            <a:r>
              <a:rPr lang="cs-CZ" sz="2800" dirty="0" smtClean="0">
                <a:solidFill>
                  <a:srgbClr val="FF0000"/>
                </a:solidFill>
              </a:rPr>
              <a:t>Tino  </a:t>
            </a:r>
            <a:r>
              <a:rPr lang="cs-CZ" sz="2800" dirty="0" err="1" smtClean="0">
                <a:solidFill>
                  <a:srgbClr val="FF0000"/>
                </a:solidFill>
              </a:rPr>
              <a:t>Muff</a:t>
            </a:r>
            <a:r>
              <a:rPr lang="cs-CZ" sz="2800" dirty="0" smtClean="0">
                <a:solidFill>
                  <a:srgbClr val="FF0000"/>
                </a:solidFill>
              </a:rPr>
              <a:t>   </a:t>
            </a:r>
            <a:r>
              <a:rPr lang="cs-CZ" sz="2000" dirty="0" smtClean="0"/>
              <a:t>(vlastním jménem Antonín Mach)</a:t>
            </a:r>
            <a:br>
              <a:rPr lang="cs-CZ" sz="2000" dirty="0" smtClean="0"/>
            </a:br>
            <a:r>
              <a:rPr lang="cs-CZ" sz="2000" dirty="0" smtClean="0"/>
              <a:t> *1904  - + 1974</a:t>
            </a:r>
            <a:br>
              <a:rPr lang="cs-CZ" sz="2000" dirty="0" smtClean="0"/>
            </a:br>
            <a:r>
              <a:rPr lang="cs-CZ" sz="2000" dirty="0" smtClean="0"/>
              <a:t> populární zpěvák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3" name="Veselý obličej 2">
            <a:hlinkClick r:id="rId2"/>
          </p:cNvPr>
          <p:cNvSpPr/>
          <p:nvPr/>
        </p:nvSpPr>
        <p:spPr>
          <a:xfrm>
            <a:off x="6588224" y="2708920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lačítko akce: Zvuk 3">
            <a:hlinkClick r:id="rId4" highlightClick="1">
              <a:snd r:embed="rId3" name="applause.wav"/>
            </a:hlinkClick>
          </p:cNvPr>
          <p:cNvSpPr/>
          <p:nvPr/>
        </p:nvSpPr>
        <p:spPr>
          <a:xfrm>
            <a:off x="1001264" y="3429000"/>
            <a:ext cx="1042416" cy="1042416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Zpět nebo Předchozí 4">
            <a:hlinkClick r:id="rId5" action="ppaction://hlinksldjump" highlightClick="1"/>
          </p:cNvPr>
          <p:cNvSpPr/>
          <p:nvPr/>
        </p:nvSpPr>
        <p:spPr>
          <a:xfrm>
            <a:off x="1001264" y="5441357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6687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692696"/>
            <a:ext cx="734481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Inka Zemánková</a:t>
            </a:r>
            <a:br>
              <a:rPr lang="cs-CZ" sz="2800" dirty="0" smtClean="0">
                <a:solidFill>
                  <a:srgbClr val="FF0000"/>
                </a:solidFill>
              </a:rPr>
            </a:br>
            <a:r>
              <a:rPr lang="cs-CZ" sz="2400" dirty="0" smtClean="0"/>
              <a:t>rozená </a:t>
            </a:r>
            <a:r>
              <a:rPr lang="cs-CZ" sz="2400" b="1" dirty="0" err="1" smtClean="0"/>
              <a:t>Inéz</a:t>
            </a:r>
            <a:r>
              <a:rPr lang="cs-CZ" sz="2400" b="1" dirty="0" smtClean="0"/>
              <a:t> Koníčková</a:t>
            </a:r>
            <a:r>
              <a:rPr lang="cs-CZ" sz="2400" dirty="0" smtClean="0"/>
              <a:t> </a:t>
            </a:r>
            <a:br>
              <a:rPr lang="cs-CZ" sz="2400" dirty="0" smtClean="0"/>
            </a:br>
            <a:r>
              <a:rPr lang="cs-CZ" sz="2400" dirty="0" smtClean="0"/>
              <a:t>14. srpna 1915, Praha  – 23. května 2000, Praha</a:t>
            </a:r>
            <a:br>
              <a:rPr lang="cs-CZ" sz="2400" dirty="0" smtClean="0"/>
            </a:br>
            <a:r>
              <a:rPr lang="cs-CZ" sz="2400" dirty="0" smtClean="0"/>
              <a:t>byla významná česká swingová zpěvačka.</a:t>
            </a:r>
            <a:br>
              <a:rPr lang="cs-CZ" sz="2400" dirty="0" smtClean="0"/>
            </a:br>
            <a:endParaRPr lang="cs-CZ" sz="2400" dirty="0"/>
          </a:p>
        </p:txBody>
      </p:sp>
      <p:sp>
        <p:nvSpPr>
          <p:cNvPr id="4" name="Tlačítko akce: Zpět nebo Předchozí 3">
            <a:hlinkClick r:id="rId3" action="ppaction://hlinksldjump" highlightClick="1"/>
          </p:cNvPr>
          <p:cNvSpPr/>
          <p:nvPr/>
        </p:nvSpPr>
        <p:spPr>
          <a:xfrm>
            <a:off x="1115616" y="4559424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Zvuk 4">
            <a:hlinkClick r:id="rId5" highlightClick="1">
              <a:snd r:embed="rId4" name="applause.wav"/>
            </a:hlinkClick>
          </p:cNvPr>
          <p:cNvSpPr/>
          <p:nvPr/>
        </p:nvSpPr>
        <p:spPr>
          <a:xfrm>
            <a:off x="1115616" y="3123816"/>
            <a:ext cx="1042416" cy="1042416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0612" y="2348880"/>
            <a:ext cx="3920995" cy="4509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9336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154</TotalTime>
  <Words>163</Words>
  <Application>Microsoft Office PowerPoint</Application>
  <PresentationFormat>Předvádění na obrazovce (4:3)</PresentationFormat>
  <Paragraphs>24</Paragraphs>
  <Slides>13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Aerodynamika</vt:lpstr>
      <vt:lpstr>Vývoj populární hudby v letech 1930-1940 v ČSR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 poulární hudby v letech 1930-1940 v ČSR</dc:title>
  <dc:creator>tana</dc:creator>
  <cp:lastModifiedBy>zs skolni</cp:lastModifiedBy>
  <cp:revision>16</cp:revision>
  <dcterms:created xsi:type="dcterms:W3CDTF">2012-03-16T08:47:58Z</dcterms:created>
  <dcterms:modified xsi:type="dcterms:W3CDTF">2013-01-14T07:30:19Z</dcterms:modified>
</cp:coreProperties>
</file>