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9A5D0-5C01-4046-BD62-9A6AAC18CDB1}" type="datetimeFigureOut">
              <a:rPr lang="cs-CZ" smtClean="0"/>
              <a:t>20.12.2012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E17AC-CF68-4411-BEC9-90D61FE6E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991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http://cs.wikipedia.org/wiki/Soubor:H%C3%B6ritz_Museum_-_Fernseher_Tesla_40001A.jpg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E17AC-CF68-4411-BEC9-90D61FE6E43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682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7144-1FD1-4942-A1E0-66805A015B07}" type="datetimeFigureOut">
              <a:rPr lang="cs-CZ" smtClean="0"/>
              <a:t>20.12.2012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4CB4-3483-4AE5-B20A-D0B3461FF22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7144-1FD1-4942-A1E0-66805A015B07}" type="datetimeFigureOut">
              <a:rPr lang="cs-CZ" smtClean="0"/>
              <a:t>20.12.2012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4CB4-3483-4AE5-B20A-D0B3461FF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7144-1FD1-4942-A1E0-66805A015B07}" type="datetimeFigureOut">
              <a:rPr lang="cs-CZ" smtClean="0"/>
              <a:t>20.12.2012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4CB4-3483-4AE5-B20A-D0B3461FF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7144-1FD1-4942-A1E0-66805A015B07}" type="datetimeFigureOut">
              <a:rPr lang="cs-CZ" smtClean="0"/>
              <a:t>20.12.2012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4CB4-3483-4AE5-B20A-D0B3461FF22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7144-1FD1-4942-A1E0-66805A015B07}" type="datetimeFigureOut">
              <a:rPr lang="cs-CZ" smtClean="0"/>
              <a:t>20.12.2012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4CB4-3483-4AE5-B20A-D0B3461FF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7144-1FD1-4942-A1E0-66805A015B07}" type="datetimeFigureOut">
              <a:rPr lang="cs-CZ" smtClean="0"/>
              <a:t>20.12.2012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4CB4-3483-4AE5-B20A-D0B3461FF22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7144-1FD1-4942-A1E0-66805A015B07}" type="datetimeFigureOut">
              <a:rPr lang="cs-CZ" smtClean="0"/>
              <a:t>20.12.2012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4CB4-3483-4AE5-B20A-D0B3461FF22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7144-1FD1-4942-A1E0-66805A015B07}" type="datetimeFigureOut">
              <a:rPr lang="cs-CZ" smtClean="0"/>
              <a:t>20.12.2012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4CB4-3483-4AE5-B20A-D0B3461FF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7144-1FD1-4942-A1E0-66805A015B07}" type="datetimeFigureOut">
              <a:rPr lang="cs-CZ" smtClean="0"/>
              <a:t>20.12.2012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4CB4-3483-4AE5-B20A-D0B3461FF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7144-1FD1-4942-A1E0-66805A015B07}" type="datetimeFigureOut">
              <a:rPr lang="cs-CZ" smtClean="0"/>
              <a:t>20.12.2012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4CB4-3483-4AE5-B20A-D0B3461FF2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7144-1FD1-4942-A1E0-66805A015B07}" type="datetimeFigureOut">
              <a:rPr lang="cs-CZ" smtClean="0"/>
              <a:t>20.12.2012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4CB4-3483-4AE5-B20A-D0B3461FF22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BC7144-1FD1-4942-A1E0-66805A015B07}" type="datetimeFigureOut">
              <a:rPr lang="cs-CZ" smtClean="0"/>
              <a:t>20.12.2012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A64CB4-3483-4AE5-B20A-D0B3461FF22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ck4Xh-Nivk" TargetMode="External"/><Relationship Id="rId2" Type="http://schemas.openxmlformats.org/officeDocument/2006/relationships/hyperlink" Target="http://www.youtube.com/watch?v=Y7FO8W2SdoU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watch?v=5ckAocEhJ8Y" TargetMode="External"/><Relationship Id="rId4" Type="http://schemas.openxmlformats.org/officeDocument/2006/relationships/hyperlink" Target="http://www.youtube.com/watch?v=uxH9yKQO9f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imgres?q=ji%C5%99%C3%AD+such%C3%BD&amp;um=1&amp;hl=cs&amp;sa=N&amp;sz=34&amp;biw=1308&amp;bih=751&amp;tbm=isch&amp;tbnid=g62OWmvUxTuiGM:&amp;imgrefurl=http://plajzka.blog.cz/0902/jiri-slitr&amp;docid=sOq6m_8r4tEWiM&amp;imgurl=http://nd01.jxs.cz/334/361/29bcbfee64_41416596_o2.jpg&amp;w=490&amp;h=364&amp;ei=H6RpT-T2A-ig4gSo9eTGCQ&amp;zoom=1&amp;iact=hc&amp;vpx=709&amp;vpy=373&amp;dur=84&amp;hovh=193&amp;hovw=261&amp;tx=116&amp;ty=131&amp;sig=118180763040748605139&amp;page=1&amp;tbnh=163&amp;tbnw=223&amp;start=0&amp;ndsp=18&amp;ved=1t:429,r:9,s:0" TargetMode="External"/><Relationship Id="rId2" Type="http://schemas.openxmlformats.org/officeDocument/2006/relationships/hyperlink" Target="http://www.google.cz/imgres?q=ji%C5%99%C3%AD+such%C3%BD&amp;um=1&amp;hl=cs&amp;sa=N&amp;sz=34&amp;biw=1308&amp;bih=751&amp;tbm=isch&amp;tbnid=DCjJt-LuOLkeyM:&amp;imgrefurl=http://www.semafor.cz/historie/lpcddvd&amp;docid=820EHFYLK7aLzM&amp;imgurl=http://www.semafor.cz/dynamic/web/files/File/diskografie/jiri_suchy_a_akord_club.jpg&amp;w=500&amp;h=496&amp;ei=H6RpT-T2A-ig4gSo9eTGCQ&amp;zoom=1&amp;iact=hc&amp;vpx=936&amp;vpy=358&amp;dur=1934&amp;hovh=224&amp;hovw=225&amp;tx=93&amp;ty=182&amp;sig=118180763040748605139&amp;page=1&amp;tbnh=163&amp;tbnw=170&amp;start=0&amp;ndsp=18&amp;ved=1t:429,r:10,s:0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hyperlink" Target="http://www.youtube.com/watch?v=sKH49zdu5mc" TargetMode="Externa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hyperlink" Target="http://www.youtube.com/watch?v=ZIFArcjsmP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Populární hudba v letech 1950-1960 v ČSR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827584" y="13407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VY_32_INOVACE_33_Populární hudba v letech 1950-1960 v ČSR</a:t>
            </a:r>
          </a:p>
        </p:txBody>
      </p:sp>
    </p:spTree>
    <p:extLst>
      <p:ext uri="{BB962C8B-B14F-4D97-AF65-F5344CB8AC3E}">
        <p14:creationId xmlns:p14="http://schemas.microsoft.com/office/powerpoint/2010/main" val="22723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980728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1. května 1953 začíná první pravidelné zkušební veřejné vysílání. Studia jsou v Praze, Brně, Ostravě a Bratislavě. V září 1961 má koncesi 1 mil. majitelů televizních přijímačů, v roce 1963 je to již 1,5 mil. majitelů. Televize vysílá v roce 1953 3 dny v týdnu, 1954 4 dny, 1955 5 dní, 1958 7 dní.</a:t>
            </a:r>
            <a:endParaRPr lang="cs-CZ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1944"/>
            <a:ext cx="5976664" cy="376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4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4345"/>
            <a:ext cx="828092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ÚNOR  1948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Skutečná a opravdová krize nenastala ani tak za fašismu, ale až s dlouho připravovaným komunistickým pučem v roce 1948. Komunisté okamžitě všem sebrali a zabavili jejich podniky a znárodnili je. Všecky gramofonové firmy samozřejmě zanikly také a veškerá hudební produkce patřila nově vzniklému národnímu podniku Supraphon. Pokud se týká repertoáru, vznikly komise, které přísně hlídaly, aby hudba 'sloužila pracujícímu lidu' a nedostalo se do nic závadného. Vše co jen trochu zavánělo 'buržoazními manýry' bylo zakázáno nebo utlumeno. Mnoho umělců, pokud neodešli do emigrace, bylo pozavíráno a vězněno (R.A. Dvorský) či alespoň jim byla zakázána umělecká činnost a byli donuceni vykonávat dělnické profese (I. Zemánková, J. Salačová).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2262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548680"/>
            <a:ext cx="82089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Komunisty podporovaná tvorba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Téměř povinné byly politické masové budovatelské písně oslavující světlé zítřky, práci pro vlast a stranu a z rozhlasu nebylo možné slyšet nic jiného. Připomeňme si největší 'hity': </a:t>
            </a:r>
            <a:r>
              <a:rPr lang="cs-CZ" sz="2400" dirty="0" smtClean="0">
                <a:hlinkClick r:id="rId2"/>
              </a:rPr>
              <a:t>Píseň kombajnistů</a:t>
            </a:r>
            <a:r>
              <a:rPr lang="cs-CZ" sz="2400" dirty="0" smtClean="0"/>
              <a:t>, </a:t>
            </a:r>
            <a:r>
              <a:rPr lang="cs-CZ" sz="2400" dirty="0" smtClean="0">
                <a:hlinkClick r:id="rId3"/>
              </a:rPr>
              <a:t>Píseň práce</a:t>
            </a:r>
            <a:r>
              <a:rPr lang="cs-CZ" sz="2400" dirty="0" smtClean="0"/>
              <a:t>, Píseň o Fučíkovi, Kupředu - zpátky ni krok, Píseň práce,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 Píseň </a:t>
            </a:r>
            <a:r>
              <a:rPr lang="cs-CZ" sz="2400" dirty="0" smtClean="0">
                <a:hlinkClick r:id="rId4"/>
              </a:rPr>
              <a:t>proudových </a:t>
            </a:r>
            <a:r>
              <a:rPr lang="cs-CZ" sz="2400" dirty="0" err="1" smtClean="0">
                <a:hlinkClick r:id="rId4"/>
              </a:rPr>
              <a:t>stihačů</a:t>
            </a:r>
            <a:r>
              <a:rPr lang="cs-CZ" sz="2400" dirty="0" smtClean="0"/>
              <a:t>, Píseň Leninské výzvy, </a:t>
            </a:r>
            <a:r>
              <a:rPr lang="cs-CZ" sz="2400" dirty="0" smtClean="0">
                <a:hlinkClick r:id="rId5"/>
              </a:rPr>
              <a:t>Pochod rudých námořníků</a:t>
            </a:r>
            <a:r>
              <a:rPr lang="cs-CZ" sz="2400" dirty="0" smtClean="0"/>
              <a:t>, Píseň rudých sportovců, Rudý prapor, To je strana, Vpřed soudruzi směle a mnohé další šlágry, především hit největší - komunistická Internacionála, která se stala hymnou komunistů. Jiné žánry kromě folklóru nebyly komunisty podporovány.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421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20195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Konec padesátých let v ČSR v souvislosti se změnami ve společnosti přináší i oživení ve vývoji populární hudby.</a:t>
            </a:r>
            <a:br>
              <a:rPr lang="cs-CZ" sz="2800" dirty="0" smtClean="0">
                <a:solidFill>
                  <a:srgbClr val="00B050"/>
                </a:solidFill>
              </a:rPr>
            </a:b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75574" y="2204864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Po </a:t>
            </a:r>
            <a:r>
              <a:rPr lang="cs-CZ" sz="2800" dirty="0" smtClean="0">
                <a:solidFill>
                  <a:srgbClr val="FF0000"/>
                </a:solidFill>
              </a:rPr>
              <a:t>první rokenrolové vlně</a:t>
            </a:r>
            <a:r>
              <a:rPr lang="cs-CZ" sz="2800" dirty="0" smtClean="0"/>
              <a:t>, která však Evropu prakticky nezasáhla, éru </a:t>
            </a:r>
            <a:r>
              <a:rPr lang="cs-CZ" sz="2800" dirty="0" smtClean="0">
                <a:solidFill>
                  <a:srgbClr val="FF0000"/>
                </a:solidFill>
              </a:rPr>
              <a:t>swingu</a:t>
            </a:r>
            <a:r>
              <a:rPr lang="cs-CZ" sz="2800" dirty="0" smtClean="0"/>
              <a:t> zde definitivně ukončila začátkem 60. let až éra </a:t>
            </a:r>
            <a:r>
              <a:rPr lang="cs-CZ" sz="2800" dirty="0" smtClean="0">
                <a:solidFill>
                  <a:srgbClr val="FF0000"/>
                </a:solidFill>
              </a:rPr>
              <a:t>twistu, beatu</a:t>
            </a:r>
            <a:r>
              <a:rPr lang="cs-CZ" sz="2800" dirty="0" smtClean="0"/>
              <a:t>, a u nás hlavně malá hudební divadla. Právě ona byla centry, ve kterých se rodila nová hudba. Vedle </a:t>
            </a:r>
            <a:r>
              <a:rPr lang="cs-CZ" sz="2800" dirty="0" smtClean="0">
                <a:hlinkClick r:id="rId2" action="ppaction://hlinksldjump"/>
              </a:rPr>
              <a:t>Semaforu</a:t>
            </a:r>
            <a:r>
              <a:rPr lang="cs-CZ" sz="2800" dirty="0" smtClean="0"/>
              <a:t> to bylo hl. </a:t>
            </a:r>
            <a:r>
              <a:rPr lang="cs-CZ" sz="2800" dirty="0" smtClean="0">
                <a:hlinkClick r:id="rId3" action="ppaction://hlinksldjump"/>
              </a:rPr>
              <a:t>Rokoko,</a:t>
            </a:r>
            <a:r>
              <a:rPr lang="cs-CZ" sz="2800" dirty="0" smtClean="0"/>
              <a:t> ale nejen divadla v Praze.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4" name="Tlačítko akce: Dopředu nebo Další 3">
            <a:hlinkClick r:id="" action="ppaction://hlinkshowjump?jump=lastslide" highlightClick="1"/>
          </p:cNvPr>
          <p:cNvSpPr/>
          <p:nvPr/>
        </p:nvSpPr>
        <p:spPr>
          <a:xfrm>
            <a:off x="4860032" y="5682739"/>
            <a:ext cx="1224136" cy="105862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72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260648"/>
            <a:ext cx="8964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Semafor</a:t>
            </a:r>
            <a:r>
              <a:rPr lang="cs-CZ" sz="3600" dirty="0" smtClean="0"/>
              <a:t> </a:t>
            </a:r>
            <a:br>
              <a:rPr lang="cs-CZ" sz="3600" dirty="0" smtClean="0"/>
            </a:br>
            <a:r>
              <a:rPr lang="cs-CZ" sz="2400" dirty="0" smtClean="0"/>
              <a:t>je </a:t>
            </a:r>
            <a:r>
              <a:rPr lang="cs-CZ" sz="2400" dirty="0"/>
              <a:t>divadlo v Praze, založené v roce 1959 a spjaté především s jménem </a:t>
            </a:r>
            <a:r>
              <a:rPr lang="cs-CZ" sz="2400" dirty="0">
                <a:hlinkClick r:id="rId2"/>
              </a:rPr>
              <a:t>Jiřího Suchého </a:t>
            </a:r>
            <a:r>
              <a:rPr lang="cs-CZ" sz="2400" dirty="0"/>
              <a:t>a </a:t>
            </a:r>
            <a:r>
              <a:rPr lang="cs-CZ" sz="2400" dirty="0">
                <a:hlinkClick r:id="rId3"/>
              </a:rPr>
              <a:t>Jiřího </a:t>
            </a:r>
            <a:r>
              <a:rPr lang="cs-CZ" sz="2400" dirty="0" err="1">
                <a:hlinkClick r:id="rId3"/>
              </a:rPr>
              <a:t>Šlitra</a:t>
            </a:r>
            <a:r>
              <a:rPr lang="cs-CZ" sz="2400" dirty="0">
                <a:hlinkClick r:id="rId3"/>
              </a:rPr>
              <a:t>.</a:t>
            </a:r>
            <a:endParaRPr lang="cs-CZ" sz="2400" dirty="0"/>
          </a:p>
        </p:txBody>
      </p:sp>
      <p:sp>
        <p:nvSpPr>
          <p:cNvPr id="3" name="Tlačítko akce: Zvuk 2">
            <a:hlinkClick r:id="rId5" highlightClick="1">
              <a:snd r:embed="rId4" name="applause.wav"/>
            </a:hlinkClick>
          </p:cNvPr>
          <p:cNvSpPr/>
          <p:nvPr/>
        </p:nvSpPr>
        <p:spPr>
          <a:xfrm>
            <a:off x="3439828" y="3068960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6" action="ppaction://hlinksldjump" highlightClick="1"/>
          </p:cNvPr>
          <p:cNvSpPr/>
          <p:nvPr/>
        </p:nvSpPr>
        <p:spPr>
          <a:xfrm>
            <a:off x="3439828" y="544522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22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9504" y="764704"/>
            <a:ext cx="799092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Divadlo Rokoko </a:t>
            </a: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/>
              <a:t>je </a:t>
            </a:r>
            <a:r>
              <a:rPr lang="cs-CZ" sz="2800" dirty="0"/>
              <a:t>pražská divadelní scéna, která se nalézá v Pasáži Rokoko na Václavském </a:t>
            </a:r>
            <a:r>
              <a:rPr lang="cs-CZ" sz="2800" dirty="0" smtClean="0"/>
              <a:t>náměstí.</a:t>
            </a:r>
            <a:br>
              <a:rPr lang="cs-CZ" sz="2800" dirty="0" smtClean="0"/>
            </a:br>
            <a:r>
              <a:rPr lang="cs-CZ" sz="2800" dirty="0" smtClean="0"/>
              <a:t>Zde </a:t>
            </a:r>
            <a:r>
              <a:rPr lang="cs-CZ" sz="2800" dirty="0"/>
              <a:t>působila celá plejáda tehdy začínajících zpěváků z žánru </a:t>
            </a:r>
            <a:r>
              <a:rPr lang="cs-CZ" sz="2800" u="sng" dirty="0" smtClean="0">
                <a:hlinkClick r:id="rId2" action="ppaction://hlinksldjump"/>
              </a:rPr>
              <a:t>pop-music.</a:t>
            </a:r>
            <a:r>
              <a:rPr lang="cs-CZ" sz="2800" u="sng" dirty="0" smtClean="0"/>
              <a:t/>
            </a:r>
            <a:br>
              <a:rPr lang="cs-CZ" sz="2800" u="sng" dirty="0" smtClean="0"/>
            </a:br>
            <a:endParaRPr lang="cs-CZ" sz="2800" dirty="0"/>
          </a:p>
        </p:txBody>
      </p:sp>
      <p:sp>
        <p:nvSpPr>
          <p:cNvPr id="3" name="Tlačítko akce: Zvuk 2">
            <a:hlinkClick r:id="rId4" highlightClick="1">
              <a:snd r:embed="rId3" name="applause.wav"/>
            </a:hlinkClick>
          </p:cNvPr>
          <p:cNvSpPr/>
          <p:nvPr/>
        </p:nvSpPr>
        <p:spPr>
          <a:xfrm>
            <a:off x="3365016" y="3600073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34225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36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Výraz </a:t>
            </a:r>
            <a:r>
              <a:rPr lang="cs-CZ" sz="2800" dirty="0">
                <a:solidFill>
                  <a:srgbClr val="FF0000"/>
                </a:solidFill>
              </a:rPr>
              <a:t>pop music </a:t>
            </a:r>
            <a:r>
              <a:rPr lang="cs-CZ" sz="2800" dirty="0"/>
              <a:t>(zkráceně pop) známe ve dvou významech. Jako hudební styl a jako označení celého hudebního průmyslu. Někdy je toto slovo také používáno dost nepřesně jako synonymum pro podobný termín </a:t>
            </a:r>
            <a:r>
              <a:rPr lang="cs-CZ" sz="2800" dirty="0">
                <a:solidFill>
                  <a:srgbClr val="FF0000"/>
                </a:solidFill>
              </a:rPr>
              <a:t>populární hudba</a:t>
            </a:r>
            <a:r>
              <a:rPr lang="cs-CZ" sz="2800" dirty="0" smtClean="0"/>
              <a:t>.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> </a:t>
            </a:r>
            <a:r>
              <a:rPr lang="cs-CZ" sz="2800" dirty="0">
                <a:solidFill>
                  <a:srgbClr val="FF0000"/>
                </a:solidFill>
              </a:rPr>
              <a:t>H</a:t>
            </a:r>
            <a:r>
              <a:rPr lang="cs-CZ" sz="2800" dirty="0" smtClean="0">
                <a:solidFill>
                  <a:srgbClr val="FF0000"/>
                </a:solidFill>
              </a:rPr>
              <a:t>udební styl</a:t>
            </a:r>
            <a:r>
              <a:rPr lang="cs-CZ" sz="2800" dirty="0"/>
              <a:t> </a:t>
            </a:r>
            <a:r>
              <a:rPr lang="cs-CZ" sz="2800" b="1" dirty="0">
                <a:solidFill>
                  <a:srgbClr val="92D050"/>
                </a:solidFill>
              </a:rPr>
              <a:t>pop music</a:t>
            </a:r>
            <a:r>
              <a:rPr lang="cs-CZ" sz="2800" dirty="0"/>
              <a:t> (zkráceně </a:t>
            </a:r>
            <a:r>
              <a:rPr lang="cs-CZ" sz="2800" i="1" dirty="0"/>
              <a:t>pop</a:t>
            </a:r>
            <a:r>
              <a:rPr lang="cs-CZ" sz="2800" dirty="0" smtClean="0"/>
              <a:t>)-  jedná se </a:t>
            </a:r>
            <a:r>
              <a:rPr lang="cs-CZ" sz="2800" dirty="0"/>
              <a:t>o hudbu obvykle s výraznou zpívanou melodií </a:t>
            </a:r>
            <a:r>
              <a:rPr lang="cs-CZ" sz="2800" dirty="0" smtClean="0"/>
              <a:t>doprovázenou orchestrem. </a:t>
            </a:r>
            <a:r>
              <a:rPr lang="cs-CZ" sz="2800" dirty="0"/>
              <a:t>Neobsahuje obvykle na rozdíl od </a:t>
            </a:r>
            <a:r>
              <a:rPr lang="cs-CZ" sz="2800" dirty="0">
                <a:solidFill>
                  <a:srgbClr val="FF0000"/>
                </a:solidFill>
              </a:rPr>
              <a:t>rocku</a:t>
            </a:r>
            <a:r>
              <a:rPr lang="cs-CZ" sz="2800" dirty="0"/>
              <a:t> přílišné disonance ani nebývá na poslech příliš </a:t>
            </a:r>
            <a:r>
              <a:rPr lang="cs-CZ" sz="2800" dirty="0" smtClean="0"/>
              <a:t>složitá.</a:t>
            </a:r>
            <a:endParaRPr lang="cs-CZ" sz="2800" dirty="0"/>
          </a:p>
        </p:txBody>
      </p:sp>
      <p:sp>
        <p:nvSpPr>
          <p:cNvPr id="3" name="Tlačítko akce: Zpět nebo Předchozí 2">
            <a:hlinkClick r:id="rId2" action="ppaction://hlinksldjump" highlightClick="1"/>
          </p:cNvPr>
          <p:cNvSpPr/>
          <p:nvPr/>
        </p:nvSpPr>
        <p:spPr>
          <a:xfrm>
            <a:off x="4879797" y="5341628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00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475656" y="1052736"/>
            <a:ext cx="1826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>
                <a:solidFill>
                  <a:srgbClr val="FF0000"/>
                </a:solidFill>
              </a:rPr>
              <a:t>Konec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259632" y="1883733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Autor :       </a:t>
            </a:r>
            <a:r>
              <a:rPr lang="cs-CZ" sz="2400" dirty="0" err="1"/>
              <a:t>Trýzna</a:t>
            </a:r>
            <a:r>
              <a:rPr lang="cs-CZ" sz="2400" dirty="0"/>
              <a:t>  Stanislav</a:t>
            </a:r>
          </a:p>
          <a:p>
            <a:r>
              <a:rPr lang="cs-CZ" sz="2400" dirty="0"/>
              <a:t>Školní rok :2011/2012</a:t>
            </a:r>
          </a:p>
          <a:p>
            <a:r>
              <a:rPr lang="cs-CZ" sz="2400" dirty="0"/>
              <a:t>Určeno pro : devátý ročník</a:t>
            </a:r>
          </a:p>
          <a:p>
            <a:r>
              <a:rPr lang="cs-CZ" sz="2400" dirty="0"/>
              <a:t>Předmět: hudební výchova</a:t>
            </a:r>
          </a:p>
          <a:p>
            <a:r>
              <a:rPr lang="cs-CZ" sz="2400" dirty="0"/>
              <a:t>Téma : základní orientace ve  vývoji pop. hudby    v letech </a:t>
            </a:r>
            <a:r>
              <a:rPr lang="cs-CZ" sz="2400" dirty="0" smtClean="0"/>
              <a:t>1950-1960 v ČSR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 Způsob použití ve výuce:  výuková prezentace</a:t>
            </a:r>
            <a:br>
              <a:rPr lang="cs-CZ" sz="2400" dirty="0"/>
            </a:br>
            <a:r>
              <a:rPr lang="cs-CZ" sz="2400" dirty="0"/>
              <a:t>Upozornění : pro spuštění hypertextových odkazů musí </a:t>
            </a:r>
            <a:r>
              <a:rPr lang="cs-CZ" sz="2400" dirty="0" smtClean="0"/>
              <a:t>být </a:t>
            </a:r>
            <a:r>
              <a:rPr lang="cs-CZ" sz="2400" dirty="0"/>
              <a:t>počítač připojen k internetu.</a:t>
            </a:r>
          </a:p>
        </p:txBody>
      </p:sp>
    </p:spTree>
    <p:extLst>
      <p:ext uri="{BB962C8B-B14F-4D97-AF65-F5344CB8AC3E}">
        <p14:creationId xmlns:p14="http://schemas.microsoft.com/office/powerpoint/2010/main" val="31364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117</TotalTime>
  <Words>245</Words>
  <Application>Microsoft Office PowerPoint</Application>
  <PresentationFormat>Předvádění na obrazovce (4:3)</PresentationFormat>
  <Paragraphs>18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Populární hudba v letech 1950-1960 v ČSR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Populární hudba v letech 1950-1960 v ČSR</dc:title>
  <dc:creator>zs skolni</dc:creator>
  <cp:lastModifiedBy>Admin Školní</cp:lastModifiedBy>
  <cp:revision>16</cp:revision>
  <dcterms:created xsi:type="dcterms:W3CDTF">2012-02-08T12:17:57Z</dcterms:created>
  <dcterms:modified xsi:type="dcterms:W3CDTF">2012-12-20T12:07:26Z</dcterms:modified>
</cp:coreProperties>
</file>