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6" r:id="rId5"/>
    <p:sldId id="265" r:id="rId6"/>
    <p:sldId id="258" r:id="rId7"/>
    <p:sldId id="260" r:id="rId8"/>
    <p:sldId id="261" r:id="rId9"/>
    <p:sldId id="262" r:id="rId10"/>
    <p:sldId id="263" r:id="rId11"/>
    <p:sldId id="259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ED81B4-94BA-40DB-AA32-03C1B4F1CF14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72914A-5823-448D-9966-6947D376EEE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11._kv%C4%9Bten" TargetMode="External"/><Relationship Id="rId2" Type="http://schemas.openxmlformats.org/officeDocument/2006/relationships/hyperlink" Target="http://www.youtube.com/watch?v=SXmhyc_QynE&amp;feature=fvst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QP-SIW6iKY" TargetMode="External"/><Relationship Id="rId2" Type="http://schemas.openxmlformats.org/officeDocument/2006/relationships/hyperlink" Target="http://cs.wikipedia.org/wiki/Soubor:Metallica_at_The_O2_Arena_London_2008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DK9QqIzhwk" TargetMode="External"/><Relationship Id="rId2" Type="http://schemas.openxmlformats.org/officeDocument/2006/relationships/hyperlink" Target="http://cs.wikipedia.org/wiki/Soubor:Bon_Jovi_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9.xml"/><Relationship Id="rId7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hyperlink" Target="http://cs.wikipedia.org/wiki/Soubor:Graffiti-Bucharest.jpg" TargetMode="External"/><Relationship Id="rId4" Type="http://schemas.openxmlformats.org/officeDocument/2006/relationships/hyperlink" Target="http://www.youtube.com/watch?v=PXWNM8wJS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xm_mwz9sRo&amp;feature=fvst" TargetMode="External"/><Relationship Id="rId2" Type="http://schemas.openxmlformats.org/officeDocument/2006/relationships/hyperlink" Target="http://www.youtube.com/watch?v=DcoLeUI5wf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8zksSKb9Zg" TargetMode="External"/><Relationship Id="rId2" Type="http://schemas.openxmlformats.org/officeDocument/2006/relationships/hyperlink" Target="http://www.youtube.com/watch?v=XXq5VvYAI1Q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http://www.youtube.com/watch?v=XGRCvIhqW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youtube.com/watch?v=e1xukboU_3I&amp;feature=fvs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youtube.com/watch?v=5rOiW_xY-kc&amp;feature=relmf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FF0000"/>
                </a:solidFill>
              </a:rPr>
              <a:t>Vývoj populární hudby ve světě po roce 1980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27584" y="155679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VY_32_INOVACE_38_Vývoj populární hudby ve světě po roce 1980</a:t>
            </a:r>
          </a:p>
        </p:txBody>
      </p:sp>
    </p:spTree>
    <p:extLst>
      <p:ext uri="{BB962C8B-B14F-4D97-AF65-F5344CB8AC3E}">
        <p14:creationId xmlns:p14="http://schemas.microsoft.com/office/powerpoint/2010/main" val="36219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16632"/>
            <a:ext cx="81369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Syntezátor nebo syntetizér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je elektronický hudební nástroj, který tvoří výsledný zvuk syntézou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484784"/>
            <a:ext cx="743902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lačítko akce: Zpět nebo Předchozí 3">
            <a:hlinkClick r:id="rId3" action="ppaction://hlinksldjump" highlightClick="1"/>
          </p:cNvPr>
          <p:cNvSpPr/>
          <p:nvPr/>
        </p:nvSpPr>
        <p:spPr>
          <a:xfrm>
            <a:off x="3491880" y="6021288"/>
            <a:ext cx="122413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13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4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REGGAE</a:t>
            </a:r>
          </a:p>
          <a:p>
            <a:r>
              <a:rPr lang="cs-CZ" sz="2800" dirty="0" smtClean="0"/>
              <a:t>je hudební styl, který vznikl na Jamajce odtud se prostřednictvím latinskoamerických přistěhovalců dostává do USA  a odtud se šíří dál.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Charakteristika</a:t>
            </a:r>
            <a:r>
              <a:rPr lang="cs-CZ" sz="2800" dirty="0" smtClean="0"/>
              <a:t>: typický houpavý rytmus a exotická melodika, která je velkou inspirací pro rockové muzikanty.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Představitelé:  </a:t>
            </a:r>
            <a:r>
              <a:rPr lang="cs-CZ" sz="2800" dirty="0" smtClean="0">
                <a:hlinkClick r:id="rId2"/>
              </a:rPr>
              <a:t>Bob </a:t>
            </a:r>
            <a:r>
              <a:rPr lang="cs-CZ" sz="2800" dirty="0" err="1" smtClean="0">
                <a:hlinkClick r:id="rId2"/>
              </a:rPr>
              <a:t>Marley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400" dirty="0" smtClean="0"/>
              <a:t>(</a:t>
            </a:r>
            <a:r>
              <a:rPr lang="cs-CZ" sz="2400" dirty="0"/>
              <a:t>6. února 1945</a:t>
            </a:r>
            <a:r>
              <a:rPr lang="cs-CZ" sz="2400" dirty="0" smtClean="0"/>
              <a:t>,</a:t>
            </a:r>
            <a:r>
              <a:rPr lang="cs-CZ" sz="2400" dirty="0"/>
              <a:t> Jamajka - 11</a:t>
            </a:r>
            <a:r>
              <a:rPr lang="cs-CZ" sz="2400" dirty="0">
                <a:hlinkClick r:id="rId3" tooltip="11. květen"/>
              </a:rPr>
              <a:t>. </a:t>
            </a:r>
            <a:r>
              <a:rPr lang="cs-CZ" sz="2400" dirty="0"/>
              <a:t>května 1981,  USA)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byl </a:t>
            </a:r>
            <a:r>
              <a:rPr lang="cs-CZ" sz="2400" dirty="0"/>
              <a:t>jamajský zpěvák, skladatel a kytarista, spoluzakladatel a významný představitel reggae.</a:t>
            </a:r>
            <a:endParaRPr lang="cs-CZ" sz="2400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Tlačítko akce: Zpět nebo Předchozí 2">
            <a:hlinkClick r:id="rId4" action="ppaction://hlinksldjump" highlightClick="1"/>
          </p:cNvPr>
          <p:cNvSpPr/>
          <p:nvPr/>
        </p:nvSpPr>
        <p:spPr>
          <a:xfrm>
            <a:off x="2771800" y="6021288"/>
            <a:ext cx="1152128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22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4"/>
            <a:ext cx="864096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>
                <a:solidFill>
                  <a:srgbClr val="FF0000"/>
                </a:solidFill>
              </a:rPr>
              <a:t>Metallica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s-ES" dirty="0" smtClean="0"/>
              <a:t>je </a:t>
            </a:r>
            <a:r>
              <a:rPr lang="es-ES" dirty="0"/>
              <a:t>americká thrash-metalová skupina založená roku 1981 v Los Angeles.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47046" y="2434296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Členové</a:t>
            </a:r>
            <a:r>
              <a:rPr lang="cs-CZ" dirty="0" smtClean="0"/>
              <a:t> :</a:t>
            </a:r>
            <a:endParaRPr lang="en-US" dirty="0"/>
          </a:p>
          <a:p>
            <a:r>
              <a:rPr lang="en-US" sz="2800" dirty="0">
                <a:solidFill>
                  <a:srgbClr val="00B050"/>
                </a:solidFill>
              </a:rPr>
              <a:t>James </a:t>
            </a:r>
            <a:r>
              <a:rPr lang="en-US" sz="2800" dirty="0" err="1">
                <a:solidFill>
                  <a:srgbClr val="00B050"/>
                </a:solidFill>
              </a:rPr>
              <a:t>Hetfield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Kirk Hammett</a:t>
            </a:r>
          </a:p>
          <a:p>
            <a:r>
              <a:rPr lang="en-US" sz="2800" dirty="0">
                <a:solidFill>
                  <a:srgbClr val="00B050"/>
                </a:solidFill>
              </a:rPr>
              <a:t>Robert Trujillo</a:t>
            </a:r>
          </a:p>
          <a:p>
            <a:r>
              <a:rPr lang="en-US" sz="2800" dirty="0">
                <a:solidFill>
                  <a:srgbClr val="00B050"/>
                </a:solidFill>
              </a:rPr>
              <a:t>Lars Ulrich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392488" y="2434296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Dřívější členové</a:t>
            </a:r>
          </a:p>
          <a:p>
            <a:r>
              <a:rPr lang="cs-CZ" sz="2400" dirty="0">
                <a:solidFill>
                  <a:srgbClr val="00B050"/>
                </a:solidFill>
              </a:rPr>
              <a:t>Dave </a:t>
            </a:r>
            <a:r>
              <a:rPr lang="cs-CZ" sz="2400" dirty="0" err="1">
                <a:solidFill>
                  <a:srgbClr val="00B050"/>
                </a:solidFill>
              </a:rPr>
              <a:t>Mustaine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Cliff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Burton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Jason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Newsted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Ron </a:t>
            </a:r>
            <a:r>
              <a:rPr lang="cs-CZ" sz="2400" dirty="0" err="1">
                <a:solidFill>
                  <a:srgbClr val="00B050"/>
                </a:solidFill>
              </a:rPr>
              <a:t>McGovney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Lloyd</a:t>
            </a:r>
            <a:r>
              <a:rPr lang="cs-CZ" sz="2400" dirty="0">
                <a:solidFill>
                  <a:srgbClr val="00B050"/>
                </a:solidFill>
              </a:rPr>
              <a:t> Grant</a:t>
            </a:r>
          </a:p>
        </p:txBody>
      </p:sp>
      <p:sp>
        <p:nvSpPr>
          <p:cNvPr id="5" name="Veselý obličej 4">
            <a:hlinkClick r:id="rId2"/>
          </p:cNvPr>
          <p:cNvSpPr/>
          <p:nvPr/>
        </p:nvSpPr>
        <p:spPr>
          <a:xfrm>
            <a:off x="6804248" y="404664"/>
            <a:ext cx="792088" cy="7920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vuk 5">
            <a:hlinkClick r:id="rId3" highlightClick="1"/>
          </p:cNvPr>
          <p:cNvSpPr/>
          <p:nvPr/>
        </p:nvSpPr>
        <p:spPr>
          <a:xfrm>
            <a:off x="3203848" y="4869160"/>
            <a:ext cx="1440160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Zpět nebo Předchozí 6">
            <a:hlinkClick r:id="rId4" action="ppaction://hlinksldjump" highlightClick="1"/>
          </p:cNvPr>
          <p:cNvSpPr/>
          <p:nvPr/>
        </p:nvSpPr>
        <p:spPr>
          <a:xfrm>
            <a:off x="3203848" y="6021288"/>
            <a:ext cx="1296144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94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88640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Bon </a:t>
            </a:r>
            <a:r>
              <a:rPr lang="cs-CZ" sz="3600" dirty="0" err="1">
                <a:solidFill>
                  <a:srgbClr val="FF0000"/>
                </a:solidFill>
              </a:rPr>
              <a:t>Jovi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/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je </a:t>
            </a:r>
            <a:r>
              <a:rPr lang="cs-CZ" sz="2400" dirty="0"/>
              <a:t>rocková skupina z New Jersey (USA</a:t>
            </a:r>
            <a:r>
              <a:rPr lang="cs-CZ" sz="2400" dirty="0" smtClean="0"/>
              <a:t>). </a:t>
            </a:r>
            <a:r>
              <a:rPr lang="cs-CZ" sz="2400" dirty="0"/>
              <a:t>Jedná se zejména o stadiónovou kapelu, jejíž koncerty mohli zhlédnout fanoušci po celém </a:t>
            </a:r>
            <a:r>
              <a:rPr lang="cs-CZ" sz="2400" dirty="0" smtClean="0"/>
              <a:t>světě.</a:t>
            </a:r>
            <a:endParaRPr lang="cs-CZ" sz="2400" dirty="0"/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6876256" y="332656"/>
            <a:ext cx="936104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23528" y="270892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Členové:</a:t>
            </a:r>
            <a:endParaRPr lang="cs-CZ" dirty="0"/>
          </a:p>
          <a:p>
            <a:r>
              <a:rPr lang="cs-CZ" sz="2400" dirty="0">
                <a:solidFill>
                  <a:srgbClr val="00B050"/>
                </a:solidFill>
              </a:rPr>
              <a:t>Jon Bon </a:t>
            </a:r>
            <a:r>
              <a:rPr lang="cs-CZ" sz="2400" dirty="0" err="1">
                <a:solidFill>
                  <a:srgbClr val="00B050"/>
                </a:solidFill>
              </a:rPr>
              <a:t>Jovi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Richie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Sambora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David Bryan</a:t>
            </a:r>
          </a:p>
          <a:p>
            <a:r>
              <a:rPr lang="cs-CZ" sz="2400" dirty="0" err="1">
                <a:solidFill>
                  <a:srgbClr val="00B050"/>
                </a:solidFill>
              </a:rPr>
              <a:t>Tico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Torres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Hugh</a:t>
            </a:r>
            <a:r>
              <a:rPr lang="cs-CZ" sz="2400" dirty="0">
                <a:solidFill>
                  <a:srgbClr val="00B050"/>
                </a:solidFill>
              </a:rPr>
              <a:t> McDonald</a:t>
            </a:r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4788024" y="4149080"/>
            <a:ext cx="1080120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4788024" y="5805264"/>
            <a:ext cx="1080120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95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12851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FF0000"/>
                </a:solidFill>
              </a:rPr>
              <a:t>Konec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259632" y="2636912"/>
            <a:ext cx="66967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Autor :       Trýzna  Stanislav</a:t>
            </a:r>
          </a:p>
          <a:p>
            <a:r>
              <a:rPr lang="cs-CZ" sz="2400" dirty="0"/>
              <a:t>Školní rok :  2011/2012</a:t>
            </a:r>
          </a:p>
          <a:p>
            <a:r>
              <a:rPr lang="cs-CZ" sz="2400" dirty="0"/>
              <a:t>Určeno pro : devátý ročník</a:t>
            </a:r>
          </a:p>
          <a:p>
            <a:r>
              <a:rPr lang="cs-CZ" sz="2400" dirty="0"/>
              <a:t>Předmět: hudební výchova</a:t>
            </a:r>
          </a:p>
          <a:p>
            <a:r>
              <a:rPr lang="cs-CZ" sz="2400" dirty="0"/>
              <a:t>Téma : základní orientace ve  vývoji pop. </a:t>
            </a:r>
            <a:r>
              <a:rPr lang="cs-CZ" sz="2400" dirty="0" smtClean="0"/>
              <a:t>  hudby    </a:t>
            </a:r>
            <a:r>
              <a:rPr lang="cs-CZ" sz="2400" dirty="0"/>
              <a:t>ve světě </a:t>
            </a:r>
            <a:r>
              <a:rPr lang="cs-CZ" sz="2400" dirty="0" smtClean="0"/>
              <a:t> po roce 1980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Způsob použití ve výuce:  výuková prezentace</a:t>
            </a:r>
            <a:br>
              <a:rPr lang="cs-CZ" sz="2400" dirty="0"/>
            </a:br>
            <a:r>
              <a:rPr lang="cs-CZ" sz="2400" dirty="0"/>
              <a:t>Upozornění : pro spuštění hypertextových odkazů musí být počítač připojen k internetu</a:t>
            </a:r>
          </a:p>
        </p:txBody>
      </p:sp>
    </p:spTree>
    <p:extLst>
      <p:ext uri="{BB962C8B-B14F-4D97-AF65-F5344CB8AC3E}">
        <p14:creationId xmlns:p14="http://schemas.microsoft.com/office/powerpoint/2010/main" val="11309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528949"/>
            <a:ext cx="90364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   V osmdesátých letech 20. století se v  populární hudbě objevují nové hudební směry         </a:t>
            </a:r>
            <a:r>
              <a:rPr lang="cs-CZ" sz="3200" dirty="0" smtClean="0">
                <a:solidFill>
                  <a:srgbClr val="00B050"/>
                </a:solidFill>
                <a:hlinkClick r:id="rId2" action="ppaction://hlinksldjump"/>
              </a:rPr>
              <a:t>NOVÝ ROMANTISMUS</a:t>
            </a:r>
            <a:r>
              <a:rPr lang="cs-CZ" sz="3200" dirty="0" smtClean="0">
                <a:solidFill>
                  <a:srgbClr val="00B050"/>
                </a:solidFill>
              </a:rPr>
              <a:t>,    </a:t>
            </a:r>
            <a:r>
              <a:rPr lang="cs-CZ" sz="3200" dirty="0" smtClean="0">
                <a:solidFill>
                  <a:srgbClr val="00B050"/>
                </a:solidFill>
                <a:hlinkClick r:id="rId3" action="ppaction://hlinksldjump"/>
              </a:rPr>
              <a:t>NEO ROCK</a:t>
            </a:r>
            <a:r>
              <a:rPr lang="cs-CZ" sz="3200" dirty="0" smtClean="0">
                <a:solidFill>
                  <a:srgbClr val="00B050"/>
                </a:solidFill>
              </a:rPr>
              <a:t>,   </a:t>
            </a:r>
            <a:r>
              <a:rPr lang="cs-CZ" sz="3200" dirty="0" smtClean="0">
                <a:solidFill>
                  <a:srgbClr val="00B050"/>
                </a:solidFill>
                <a:hlinkClick r:id="rId4" action="ppaction://hlinksldjump"/>
              </a:rPr>
              <a:t>HIP HOP</a:t>
            </a:r>
            <a:r>
              <a:rPr lang="cs-CZ" sz="3200" dirty="0" smtClean="0">
                <a:solidFill>
                  <a:srgbClr val="00B050"/>
                </a:solidFill>
              </a:rPr>
              <a:t>,   </a:t>
            </a:r>
            <a:r>
              <a:rPr lang="cs-CZ" sz="3200" dirty="0" smtClean="0">
                <a:solidFill>
                  <a:srgbClr val="00B050"/>
                </a:solidFill>
                <a:hlinkClick r:id="rId5" action="ppaction://hlinksldjump"/>
              </a:rPr>
              <a:t>REGGAE</a:t>
            </a:r>
            <a:r>
              <a:rPr lang="cs-CZ" sz="3200" dirty="0" smtClean="0">
                <a:solidFill>
                  <a:srgbClr val="00B050"/>
                </a:solidFill>
              </a:rPr>
              <a:t>.</a:t>
            </a:r>
            <a:br>
              <a:rPr lang="cs-CZ" sz="3200" dirty="0" smtClean="0">
                <a:solidFill>
                  <a:srgbClr val="00B050"/>
                </a:solidFill>
              </a:rPr>
            </a:br>
            <a:r>
              <a:rPr lang="cs-CZ" sz="3200" dirty="0" smtClean="0"/>
              <a:t>     Stále populární zůstává  </a:t>
            </a:r>
            <a:r>
              <a:rPr lang="cs-CZ" sz="3200" dirty="0" smtClean="0">
                <a:solidFill>
                  <a:srgbClr val="00B050"/>
                </a:solidFill>
                <a:hlinkClick r:id="rId6" action="ppaction://hlinksldjump"/>
              </a:rPr>
              <a:t>HEAVY METAL</a:t>
            </a:r>
            <a:r>
              <a:rPr lang="cs-CZ" sz="3200" dirty="0" smtClean="0"/>
              <a:t>, který se používáním </a:t>
            </a:r>
            <a:r>
              <a:rPr lang="cs-CZ" sz="3200" dirty="0" smtClean="0">
                <a:hlinkClick r:id="rId7" action="ppaction://hlinksldjump"/>
              </a:rPr>
              <a:t>syntezátorů </a:t>
            </a:r>
            <a:r>
              <a:rPr lang="cs-CZ" sz="3200" dirty="0" smtClean="0"/>
              <a:t> stává odlehčenější a zpěvnější.</a:t>
            </a:r>
            <a:br>
              <a:rPr lang="cs-CZ" sz="3200" dirty="0" smtClean="0"/>
            </a:br>
            <a:r>
              <a:rPr lang="cs-CZ" sz="3200" dirty="0" smtClean="0"/>
              <a:t>   </a:t>
            </a:r>
            <a:br>
              <a:rPr lang="cs-CZ" sz="3200" dirty="0" smtClean="0"/>
            </a:br>
            <a:r>
              <a:rPr lang="cs-CZ" sz="3200" dirty="0" smtClean="0"/>
              <a:t>    V roce 1981 vzniká  </a:t>
            </a:r>
            <a:r>
              <a:rPr lang="cs-CZ" sz="3200" dirty="0" smtClean="0">
                <a:solidFill>
                  <a:srgbClr val="00B050"/>
                </a:solidFill>
                <a:hlinkClick r:id="rId8" action="ppaction://hlinksldjump"/>
              </a:rPr>
              <a:t>HOUSE MUZIC</a:t>
            </a:r>
            <a:r>
              <a:rPr lang="cs-CZ" sz="3200" dirty="0" smtClean="0">
                <a:solidFill>
                  <a:srgbClr val="00B050"/>
                </a:solidFill>
              </a:rPr>
              <a:t/>
            </a:r>
            <a:br>
              <a:rPr lang="cs-CZ" sz="3200" dirty="0" smtClean="0">
                <a:solidFill>
                  <a:srgbClr val="00B050"/>
                </a:solidFill>
              </a:rPr>
            </a:b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Tlačítko akce: Dopředu nebo Další 2">
            <a:hlinkClick r:id="rId9" action="ppaction://hlinksldjump" highlightClick="1"/>
          </p:cNvPr>
          <p:cNvSpPr/>
          <p:nvPr/>
        </p:nvSpPr>
        <p:spPr>
          <a:xfrm>
            <a:off x="3203848" y="5805264"/>
            <a:ext cx="108012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17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82013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Hip hop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2800" dirty="0" smtClean="0"/>
              <a:t>je tvořen ze čtyř hlavních elementů:</a:t>
            </a:r>
            <a:br>
              <a:rPr lang="cs-CZ" sz="2800" dirty="0" smtClean="0"/>
            </a:br>
            <a:r>
              <a:rPr lang="cs-CZ" sz="2800" dirty="0" smtClean="0"/>
              <a:t> </a:t>
            </a:r>
            <a:r>
              <a:rPr lang="cs-CZ" sz="2800" dirty="0" smtClean="0">
                <a:hlinkClick r:id="rId2" action="ppaction://hlinksldjump"/>
              </a:rPr>
              <a:t>DJ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</a:t>
            </a:r>
            <a:r>
              <a:rPr lang="cs-CZ" sz="2800" dirty="0" smtClean="0">
                <a:hlinkClick r:id="rId3" action="ppaction://hlinksldjump"/>
              </a:rPr>
              <a:t>RAP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</a:t>
            </a:r>
            <a:r>
              <a:rPr lang="cs-CZ" sz="2800" dirty="0" smtClean="0">
                <a:hlinkClick r:id="rId4"/>
              </a:rPr>
              <a:t>Breakdance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</a:t>
            </a:r>
            <a:r>
              <a:rPr lang="cs-CZ" sz="2800" dirty="0" smtClean="0">
                <a:hlinkClick r:id="rId5"/>
              </a:rPr>
              <a:t>Graffiti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Hiphopová hudba vzniká spojením rytmů mixovaných </a:t>
            </a:r>
            <a:r>
              <a:rPr lang="cs-CZ" sz="2800" dirty="0" err="1" smtClean="0"/>
              <a:t>DJem</a:t>
            </a:r>
            <a:r>
              <a:rPr lang="cs-CZ" sz="2800" dirty="0" smtClean="0"/>
              <a:t> a veršů, které do nich vkládá rapper</a:t>
            </a:r>
            <a:endParaRPr lang="cs-CZ" dirty="0"/>
          </a:p>
        </p:txBody>
      </p:sp>
      <p:sp>
        <p:nvSpPr>
          <p:cNvPr id="3" name="Tlačítko akce: Zpět nebo Předchozí 2">
            <a:hlinkClick r:id="rId6" action="ppaction://hlinksldjump" highlightClick="1"/>
          </p:cNvPr>
          <p:cNvSpPr/>
          <p:nvPr/>
        </p:nvSpPr>
        <p:spPr>
          <a:xfrm>
            <a:off x="3779912" y="5733256"/>
            <a:ext cx="1080120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05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Rap (</a:t>
            </a:r>
            <a:r>
              <a:rPr lang="cs-CZ" sz="3200" dirty="0" err="1" smtClean="0">
                <a:solidFill>
                  <a:srgbClr val="FF0000"/>
                </a:solidFill>
              </a:rPr>
              <a:t>rapping</a:t>
            </a:r>
            <a:r>
              <a:rPr lang="cs-CZ" sz="3200" dirty="0" smtClean="0">
                <a:solidFill>
                  <a:srgbClr val="FF0000"/>
                </a:solidFill>
              </a:rPr>
              <a:t>)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9142" y="849712"/>
            <a:ext cx="8045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jsou rytmicky mluvené rýmy, hra se slovíčky a poezie.</a:t>
            </a:r>
            <a:r>
              <a:rPr lang="cs-CZ" dirty="0"/>
              <a:t> Rapping nebo spíš rapování je základním elementem </a:t>
            </a:r>
            <a:r>
              <a:rPr lang="cs-CZ" u="sng" dirty="0"/>
              <a:t>hip hopové</a:t>
            </a:r>
            <a:r>
              <a:rPr lang="cs-CZ" dirty="0"/>
              <a:t> hudby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1988840"/>
            <a:ext cx="6593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2"/>
              </a:rPr>
              <a:t>Run-D.M.C</a:t>
            </a:r>
            <a:r>
              <a:rPr lang="cs-CZ" dirty="0" smtClean="0"/>
              <a:t>. </a:t>
            </a:r>
            <a:r>
              <a:rPr lang="cs-CZ" dirty="0"/>
              <a:t> je rapová kapela založená roku 1982 v New Yorku</a:t>
            </a:r>
          </a:p>
        </p:txBody>
      </p:sp>
      <p:sp>
        <p:nvSpPr>
          <p:cNvPr id="5" name="Obdélník 4"/>
          <p:cNvSpPr/>
          <p:nvPr/>
        </p:nvSpPr>
        <p:spPr>
          <a:xfrm>
            <a:off x="305332" y="2545825"/>
            <a:ext cx="8443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3"/>
              </a:rPr>
              <a:t>MC Hammer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Stanley</a:t>
            </a:r>
            <a:r>
              <a:rPr lang="cs-CZ" dirty="0" smtClean="0"/>
              <a:t> </a:t>
            </a:r>
            <a:r>
              <a:rPr lang="cs-CZ" dirty="0" err="1" smtClean="0"/>
              <a:t>Kirk</a:t>
            </a:r>
            <a:r>
              <a:rPr lang="cs-CZ" dirty="0" smtClean="0"/>
              <a:t> </a:t>
            </a:r>
            <a:r>
              <a:rPr lang="cs-CZ" dirty="0" err="1" smtClean="0"/>
              <a:t>Burrell</a:t>
            </a:r>
            <a:r>
              <a:rPr lang="cs-CZ" dirty="0" smtClean="0"/>
              <a:t>)* 30. března 1962, </a:t>
            </a:r>
            <a:r>
              <a:rPr lang="cs-CZ" dirty="0" err="1" smtClean="0"/>
              <a:t>Oakland</a:t>
            </a:r>
            <a:r>
              <a:rPr lang="cs-CZ" dirty="0" smtClean="0"/>
              <a:t>, Kalifornie, USA</a:t>
            </a:r>
            <a:br>
              <a:rPr lang="cs-CZ" dirty="0" smtClean="0"/>
            </a:br>
            <a:r>
              <a:rPr lang="cs-CZ" dirty="0" smtClean="0"/>
              <a:t> je americký rapper, tanečník, herec a moderátor. Nejpopulárnější byla jeho tvorba v letech 1988-1995.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48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440" y="1412776"/>
            <a:ext cx="5040560" cy="5421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-25970" y="31557"/>
            <a:ext cx="88464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DJ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pouští připravenou hudbu. S použitím moderních technologií hudbu v okamžiku přehrávání upravují, mixují s jinými písničkami, přirozenými a um</a:t>
            </a:r>
            <a:r>
              <a:rPr lang="cs-CZ" sz="2400" dirty="0" smtClean="0">
                <a:solidFill>
                  <a:schemeClr val="bg1"/>
                </a:solidFill>
              </a:rPr>
              <a:t>ělými zvuky.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548680"/>
            <a:ext cx="87484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NOVÝ ROMANTISMUS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vznikl v Anglii na počátku 80. let</a:t>
            </a:r>
          </a:p>
          <a:p>
            <a:r>
              <a:rPr lang="cs-CZ" sz="2800" dirty="0" smtClean="0"/>
              <a:t>Spojil v sobě všechny možnosti syntezátorů </a:t>
            </a:r>
            <a:br>
              <a:rPr lang="cs-CZ" sz="2800" dirty="0" smtClean="0"/>
            </a:br>
            <a:r>
              <a:rPr lang="cs-CZ" sz="2800" dirty="0" smtClean="0"/>
              <a:t>s kytarovou hudbou 60. let.</a:t>
            </a:r>
            <a:br>
              <a:rPr lang="cs-CZ" sz="2800" dirty="0" smtClean="0"/>
            </a:br>
            <a:endParaRPr lang="cs-CZ" sz="2800" dirty="0" smtClean="0"/>
          </a:p>
          <a:p>
            <a:r>
              <a:rPr lang="cs-CZ" sz="2800" dirty="0" smtClean="0"/>
              <a:t>Představitelé: 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hlinkClick r:id="rId2"/>
              </a:rPr>
              <a:t>David </a:t>
            </a:r>
            <a:r>
              <a:rPr lang="cs-CZ" sz="2800" dirty="0" err="1" smtClean="0">
                <a:hlinkClick r:id="rId2"/>
              </a:rPr>
              <a:t>Bowie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       </a:t>
            </a:r>
            <a:br>
              <a:rPr lang="cs-CZ" sz="2800" dirty="0" smtClean="0"/>
            </a:br>
            <a:r>
              <a:rPr lang="cs-CZ" sz="2800" dirty="0" smtClean="0"/>
              <a:t>Skupiny: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Ultravox</a:t>
            </a:r>
            <a:r>
              <a:rPr lang="cs-CZ" sz="2800" dirty="0" smtClean="0"/>
              <a:t>       </a:t>
            </a:r>
            <a:r>
              <a:rPr lang="cs-CZ" sz="2800" dirty="0" smtClean="0">
                <a:hlinkClick r:id="rId3"/>
              </a:rPr>
              <a:t>Duran </a:t>
            </a:r>
            <a:r>
              <a:rPr lang="cs-CZ" sz="2800" dirty="0" err="1" smtClean="0">
                <a:hlinkClick r:id="rId3"/>
              </a:rPr>
              <a:t>Duran</a:t>
            </a:r>
            <a:r>
              <a:rPr lang="cs-CZ" sz="2800" dirty="0" smtClean="0">
                <a:hlinkClick r:id="rId3"/>
              </a:rPr>
              <a:t>      </a:t>
            </a:r>
            <a:r>
              <a:rPr lang="cs-CZ" sz="2800" dirty="0" smtClean="0">
                <a:hlinkClick r:id="rId4"/>
              </a:rPr>
              <a:t>Depeche Mode</a:t>
            </a:r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Tlačítko akce: Zpět nebo Předchozí 2">
            <a:hlinkClick r:id="rId5" action="ppaction://hlinksldjump" highlightClick="1"/>
          </p:cNvPr>
          <p:cNvSpPr/>
          <p:nvPr/>
        </p:nvSpPr>
        <p:spPr>
          <a:xfrm>
            <a:off x="2195736" y="6237312"/>
            <a:ext cx="1296144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13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620688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HOUSE MUSIC</a:t>
            </a:r>
          </a:p>
          <a:p>
            <a:r>
              <a:rPr lang="cs-CZ" sz="2000" dirty="0" smtClean="0"/>
              <a:t>- v roce 1981 smíchali jistí diskžokejové různé nahrávky hudby 70. let  s elektronickými bicími – tento experiment se stal otcem tzv. HOUSE MUSIC.</a:t>
            </a:r>
            <a:br>
              <a:rPr lang="cs-CZ" sz="2000" dirty="0" smtClean="0"/>
            </a:br>
            <a:r>
              <a:rPr lang="cs-CZ" sz="2000" dirty="0"/>
              <a:t>Styl je založený na monotónním 4/4 taktu v rychlosti mezi 115 až 135 BPM. Základ skladby </a:t>
            </a:r>
            <a:r>
              <a:rPr lang="cs-CZ" sz="2000" dirty="0" smtClean="0"/>
              <a:t>vytváří</a:t>
            </a:r>
            <a:r>
              <a:rPr lang="cs-CZ" sz="2000" dirty="0"/>
              <a:t> bicí </a:t>
            </a:r>
            <a:r>
              <a:rPr lang="cs-CZ" sz="2000" dirty="0" smtClean="0"/>
              <a:t>automat.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 smtClean="0"/>
              <a:t>H. M. je především hudba diskžokejů, kteří nahrávky míchají, zrychlují a podbarvují novými syntetickými zvuky.</a:t>
            </a:r>
          </a:p>
          <a:p>
            <a:r>
              <a:rPr lang="cs-CZ" sz="2000" dirty="0" smtClean="0"/>
              <a:t>Pracují v nahrávacích studiích s počítači, nikoli s hudebními nástroji.</a:t>
            </a:r>
          </a:p>
          <a:p>
            <a:r>
              <a:rPr lang="cs-CZ" sz="2000" dirty="0" smtClean="0"/>
              <a:t>Jedná se o taneční hudbu , která vyžaduje vysoké tělesné nasazení</a:t>
            </a:r>
            <a:br>
              <a:rPr lang="cs-CZ" sz="2000" dirty="0" smtClean="0"/>
            </a:br>
            <a:r>
              <a:rPr lang="cs-CZ" sz="2000" dirty="0" smtClean="0"/>
              <a:t>Představitelé :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>
                <a:hlinkClick r:id="rId2"/>
              </a:rPr>
              <a:t>Bob </a:t>
            </a:r>
            <a:r>
              <a:rPr lang="cs-CZ" sz="2000" dirty="0" err="1">
                <a:hlinkClick r:id="rId2"/>
              </a:rPr>
              <a:t>S</a:t>
            </a:r>
            <a:r>
              <a:rPr lang="cs-CZ" sz="2000" dirty="0" err="1" smtClean="0">
                <a:hlinkClick r:id="rId2"/>
              </a:rPr>
              <a:t>inclar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Tlačítko akce: Zpět nebo Předchozí 2">
            <a:hlinkClick r:id="rId3" action="ppaction://hlinksldjump" highlightClick="1"/>
          </p:cNvPr>
          <p:cNvSpPr/>
          <p:nvPr/>
        </p:nvSpPr>
        <p:spPr>
          <a:xfrm>
            <a:off x="3995936" y="5733256"/>
            <a:ext cx="1152128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1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97346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HEAVY METAL</a:t>
            </a:r>
          </a:p>
          <a:p>
            <a:r>
              <a:rPr lang="cs-CZ" sz="2400" dirty="0" smtClean="0"/>
              <a:t>- v 80. letech jeho obliby vzrůstá.</a:t>
            </a:r>
          </a:p>
          <a:p>
            <a:r>
              <a:rPr lang="cs-CZ" sz="2400" dirty="0" smtClean="0"/>
              <a:t>Má kořeny v hudbě skupiny Black </a:t>
            </a:r>
            <a:r>
              <a:rPr lang="cs-CZ" sz="2400" dirty="0" err="1" smtClean="0"/>
              <a:t>Sabbath</a:t>
            </a:r>
            <a:r>
              <a:rPr lang="cs-CZ" sz="2400" dirty="0" smtClean="0"/>
              <a:t> </a:t>
            </a:r>
            <a:r>
              <a:rPr lang="cs-CZ" sz="2400" dirty="0"/>
              <a:t>(</a:t>
            </a:r>
            <a:r>
              <a:rPr lang="cs-CZ" sz="2400" dirty="0" smtClean="0"/>
              <a:t> těžká hudba, trudomyslné texty a démonický zjev </a:t>
            </a:r>
            <a:r>
              <a:rPr lang="cs-CZ" sz="2400" dirty="0" err="1" smtClean="0"/>
              <a:t>Ozzy</a:t>
            </a:r>
            <a:r>
              <a:rPr lang="cs-CZ" sz="2400" dirty="0" smtClean="0"/>
              <a:t>  </a:t>
            </a:r>
            <a:r>
              <a:rPr lang="cs-CZ" sz="2400" dirty="0" err="1" smtClean="0"/>
              <a:t>Osbourna</a:t>
            </a:r>
            <a:r>
              <a:rPr lang="cs-CZ" sz="2400" dirty="0" smtClean="0"/>
              <a:t> se staly symbolem tohoto hudebního stylu ).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Představitelé heavy metalu starého typu:</a:t>
            </a:r>
            <a:br>
              <a:rPr lang="cs-CZ" sz="2400" dirty="0" smtClean="0"/>
            </a:br>
            <a:r>
              <a:rPr lang="cs-CZ" sz="2400" dirty="0" smtClean="0"/>
              <a:t> Iron </a:t>
            </a:r>
            <a:r>
              <a:rPr lang="cs-CZ" sz="2400" dirty="0" err="1" smtClean="0"/>
              <a:t>Maiden</a:t>
            </a:r>
            <a:r>
              <a:rPr lang="cs-CZ" sz="2400" dirty="0" smtClean="0"/>
              <a:t>,      </a:t>
            </a:r>
            <a:r>
              <a:rPr lang="cs-CZ" sz="2400" dirty="0" smtClean="0">
                <a:hlinkClick r:id="rId2" action="ppaction://hlinksldjump"/>
              </a:rPr>
              <a:t>Metallica</a:t>
            </a:r>
            <a:r>
              <a:rPr lang="cs-CZ" sz="2400" dirty="0" smtClean="0"/>
              <a:t>,     Alice Cooper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- počátkem 80. let i do metalu začínají pronikat syntezátory (metal je vylehčenější, zpěvnější ). </a:t>
            </a:r>
            <a:br>
              <a:rPr lang="cs-CZ" sz="2400" dirty="0" smtClean="0"/>
            </a:br>
            <a:r>
              <a:rPr lang="cs-CZ" sz="2400" dirty="0" smtClean="0"/>
              <a:t>Skupiny: </a:t>
            </a:r>
            <a:br>
              <a:rPr lang="cs-CZ" sz="2400" dirty="0" smtClean="0"/>
            </a:br>
            <a:r>
              <a:rPr lang="cs-CZ" sz="2400" dirty="0" smtClean="0"/>
              <a:t>  </a:t>
            </a:r>
            <a:r>
              <a:rPr lang="cs-CZ" sz="2400" dirty="0" err="1" smtClean="0"/>
              <a:t>Europe</a:t>
            </a:r>
            <a:r>
              <a:rPr lang="cs-CZ" sz="2400" dirty="0" smtClean="0"/>
              <a:t>,     Van Halen,      </a:t>
            </a:r>
            <a:r>
              <a:rPr lang="cs-CZ" sz="2400" dirty="0" smtClean="0">
                <a:hlinkClick r:id="rId3" action="ppaction://hlinksldjump"/>
              </a:rPr>
              <a:t> Bon </a:t>
            </a:r>
            <a:r>
              <a:rPr lang="cs-CZ" sz="2400" dirty="0" err="1" smtClean="0">
                <a:hlinkClick r:id="rId3" action="ppaction://hlinksldjump"/>
              </a:rPr>
              <a:t>Johvi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000" dirty="0" smtClean="0"/>
          </a:p>
        </p:txBody>
      </p:sp>
      <p:sp>
        <p:nvSpPr>
          <p:cNvPr id="3" name="Tlačítko akce: Zpět nebo Předchozí 2">
            <a:hlinkClick r:id="rId4" action="ppaction://hlinksldjump" highlightClick="1"/>
          </p:cNvPr>
          <p:cNvSpPr/>
          <p:nvPr/>
        </p:nvSpPr>
        <p:spPr>
          <a:xfrm>
            <a:off x="2987824" y="5952768"/>
            <a:ext cx="1296144" cy="7165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52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476672"/>
            <a:ext cx="88569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NEOROCK</a:t>
            </a:r>
          </a:p>
          <a:p>
            <a:r>
              <a:rPr lang="cs-CZ" sz="3200" dirty="0" smtClean="0"/>
              <a:t>-vznikl v USA a podobně jako nový romantismus se nechal inspirovat kytarovým rockem 60. let.</a:t>
            </a:r>
            <a:br>
              <a:rPr lang="cs-CZ" sz="3200" dirty="0" smtClean="0"/>
            </a:br>
            <a:endParaRPr lang="cs-CZ" sz="3200" dirty="0" smtClean="0"/>
          </a:p>
          <a:p>
            <a:r>
              <a:rPr lang="cs-CZ" sz="3200" dirty="0" smtClean="0"/>
              <a:t>- představitelem: </a:t>
            </a:r>
            <a:br>
              <a:rPr lang="cs-CZ" sz="3200" dirty="0" smtClean="0"/>
            </a:br>
            <a:r>
              <a:rPr lang="cs-CZ" sz="3200" dirty="0" smtClean="0"/>
              <a:t>  </a:t>
            </a:r>
            <a:r>
              <a:rPr lang="cs-CZ" sz="3200" dirty="0" smtClean="0">
                <a:hlinkClick r:id="rId2"/>
              </a:rPr>
              <a:t>R. E. M.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byla</a:t>
            </a:r>
            <a:r>
              <a:rPr lang="cs-CZ" sz="3200" dirty="0"/>
              <a:t> americká rocková </a:t>
            </a:r>
            <a:r>
              <a:rPr lang="cs-CZ" sz="3200" dirty="0" smtClean="0"/>
              <a:t>skupina založená</a:t>
            </a:r>
            <a:br>
              <a:rPr lang="cs-CZ" sz="3200" dirty="0" smtClean="0"/>
            </a:br>
            <a:r>
              <a:rPr lang="cs-CZ" sz="3200" dirty="0" smtClean="0"/>
              <a:t>v </a:t>
            </a:r>
            <a:r>
              <a:rPr lang="cs-CZ" sz="3200" dirty="0"/>
              <a:t>roce </a:t>
            </a:r>
            <a:r>
              <a:rPr lang="cs-CZ" sz="3200" dirty="0" smtClean="0"/>
              <a:t>1980.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Tlačítko akce: Zpět nebo Předchozí 2">
            <a:hlinkClick r:id="rId3" action="ppaction://hlinksldjump" highlightClick="1"/>
          </p:cNvPr>
          <p:cNvSpPr/>
          <p:nvPr/>
        </p:nvSpPr>
        <p:spPr>
          <a:xfrm>
            <a:off x="3347864" y="5949280"/>
            <a:ext cx="1188132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8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196</TotalTime>
  <Words>272</Words>
  <Application>Microsoft Office PowerPoint</Application>
  <PresentationFormat>Předvádění na obrazovce (4:3)</PresentationFormat>
  <Paragraphs>53</Paragraphs>
  <Slides>14</Slides>
  <Notes>0</Notes>
  <HiddenSlides>11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Aerodynamika</vt:lpstr>
      <vt:lpstr>Vývoj populární hudby ve světě po roce 1980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populární hudby ve světě po roce 1980</dc:title>
  <dc:creator>zs skolni</dc:creator>
  <cp:lastModifiedBy>Admin Školní</cp:lastModifiedBy>
  <cp:revision>20</cp:revision>
  <dcterms:created xsi:type="dcterms:W3CDTF">2012-05-30T06:51:49Z</dcterms:created>
  <dcterms:modified xsi:type="dcterms:W3CDTF">2012-09-19T06:36:45Z</dcterms:modified>
</cp:coreProperties>
</file>