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7" r:id="rId3"/>
    <p:sldId id="257" r:id="rId4"/>
    <p:sldId id="258" r:id="rId5"/>
    <p:sldId id="259" r:id="rId6"/>
    <p:sldId id="262" r:id="rId7"/>
    <p:sldId id="263" r:id="rId8"/>
    <p:sldId id="264" r:id="rId9"/>
    <p:sldId id="266" r:id="rId10"/>
    <p:sldId id="267" r:id="rId11"/>
    <p:sldId id="272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6" autoAdjust="0"/>
    <p:restoredTop sz="94660"/>
  </p:normalViewPr>
  <p:slideViewPr>
    <p:cSldViewPr>
      <p:cViewPr varScale="1">
        <p:scale>
          <a:sx n="87" d="100"/>
          <a:sy n="87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3A5ED-6F0A-494B-8A63-F8D1B37A69D3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D63D5-4C24-41AC-B538-2AEB38B396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6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Foto autor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63D5-4C24-41AC-B538-2AEB38B3966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429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http://cs.wikipedia.org/wiki/Soubor:Creative.webcam.jpg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63D5-4C24-41AC-B538-2AEB38B3966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486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Foto</a:t>
            </a:r>
            <a:r>
              <a:rPr lang="cs-CZ" baseline="0" dirty="0" smtClean="0"/>
              <a:t> autor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63D5-4C24-41AC-B538-2AEB38B3966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7542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1. Foto</a:t>
            </a:r>
            <a:r>
              <a:rPr lang="cs-CZ" baseline="0" dirty="0" smtClean="0"/>
              <a:t> autor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2.  http://cs.wikipedia.org/wiki/Soubor:Tally_5040_Passbook_dot_matrix_printer.jpg</a:t>
            </a:r>
            <a:br>
              <a:rPr lang="cs-CZ" dirty="0" smtClean="0"/>
            </a:br>
            <a:r>
              <a:rPr lang="cs-CZ" dirty="0" smtClean="0"/>
              <a:t>3. http://cs.wikipedia.org/wiki/Soubor:Epson-inkjet-printer.jpg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63D5-4C24-41AC-B538-2AEB38B3966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56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http://cs.wikipedia.org/wiki/Soubor:Plotter_Gerber_Infinity.jpg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63D5-4C24-41AC-B538-2AEB38B3966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0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63D5-4C24-41AC-B538-2AEB38B3966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7057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Foto autor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63D5-4C24-41AC-B538-2AEB38B3966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293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http://upload.wikimedia.org/wikipedia/commons/thumb/d/d1/Souris_ordinateur.png/220px-Souris_ordinateur.png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63D5-4C24-41AC-B538-2AEB38B3966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94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http://upload.wikimedia.org/wikipedia/commons/thumb/d/d4/Wacom_graphics_tablet_and_pen.png/220px-Wacom_graphics_tablet_and_pen.png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63D5-4C24-41AC-B538-2AEB38B3966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862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http://t0.gstatic.com/images?q=tbn:ANd9GcQ7pljEuh44cO_6B6kqEclHK-LWFQYneumpnVUdZFADTsdPe3RUVg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63D5-4C24-41AC-B538-2AEB38B3966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50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http://t0.gstatic.com/images?q=tbn:ANd9GcTKMoi6N1r1eGVjVB5t8YZH0zlzNiBsCbx_XvQB42AkA674detZ</a:t>
            </a:r>
            <a:br>
              <a:rPr lang="cs-CZ" dirty="0" smtClean="0"/>
            </a:br>
            <a:r>
              <a:rPr lang="cs-CZ" dirty="0" smtClean="0"/>
              <a:t>http://www.google.cz/imgres?q=mikrofon+k+pc&amp;um=1&amp;hl=cs&amp;sa=N&amp;tbo=d&amp;biw=1024&amp;bih=667&amp;tbm=isch&amp;tbnid=4Yc4YsGQK3AyBM:&amp;imgrefurl=http://www.dobry-nakup.com/www-dobry-nakup-com/eshop/8-1-Kancelar/202-3-Sluchatka&amp;docid=8vKW-_ESzF9YRM&amp;imgurl=http://obchod.nedis.cz/signys/attach/cmp/cmp-headset17.jpg&amp;w=250&amp;h=250&amp;ei=yzncUKaZKsvMtAa7mIHICg&amp;zoom=1&amp;iact=hc&amp;vpx=4&amp;vpy=311&amp;dur=189&amp;hovh=200&amp;hovw=200&amp;tx=107&amp;ty=140&amp;sig=102754213924272394748&amp;page=1&amp;tbnh=134&amp;tbnw=132&amp;start=0&amp;ndsp=19&amp;ved=1t:429,r:6,s:0,i:120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63D5-4C24-41AC-B538-2AEB38B3966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197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http://cs.wikipedia.org/wiki/Soubor:SNES_controller.jpg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63D5-4C24-41AC-B538-2AEB38B3966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710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http://cs.wikipedia.org/wiki/Soubor:Scanner.view.750pix.jpg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D63D5-4C24-41AC-B538-2AEB38B3966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758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8.xml"/><Relationship Id="rId3" Type="http://schemas.openxmlformats.org/officeDocument/2006/relationships/slide" Target="slide7.xml"/><Relationship Id="rId7" Type="http://schemas.openxmlformats.org/officeDocument/2006/relationships/slide" Target="slide12.xml"/><Relationship Id="rId12" Type="http://schemas.openxmlformats.org/officeDocument/2006/relationships/slide" Target="slide1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16.xml"/><Relationship Id="rId5" Type="http://schemas.openxmlformats.org/officeDocument/2006/relationships/slide" Target="slide11.xml"/><Relationship Id="rId10" Type="http://schemas.openxmlformats.org/officeDocument/2006/relationships/slide" Target="slide15.xml"/><Relationship Id="rId4" Type="http://schemas.openxmlformats.org/officeDocument/2006/relationships/slide" Target="slide9.xml"/><Relationship Id="rId9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2348880"/>
            <a:ext cx="7175351" cy="1793167"/>
          </a:xfrm>
        </p:spPr>
        <p:txBody>
          <a:bodyPr/>
          <a:lstStyle/>
          <a:p>
            <a:r>
              <a:rPr lang="cs-CZ" dirty="0" smtClean="0"/>
              <a:t>Periferie PC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555776" y="5157192"/>
            <a:ext cx="3585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VY_32_INOVACE_45_Periferie_PC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7531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6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332656"/>
            <a:ext cx="878497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Joystick [</a:t>
            </a:r>
            <a:r>
              <a:rPr lang="cs-CZ" sz="2000" dirty="0" err="1" smtClean="0">
                <a:solidFill>
                  <a:srgbClr val="FF0000"/>
                </a:solidFill>
              </a:rPr>
              <a:t>džojstyk</a:t>
            </a:r>
            <a:r>
              <a:rPr lang="cs-CZ" sz="2000" dirty="0" smtClean="0">
                <a:solidFill>
                  <a:srgbClr val="FF0000"/>
                </a:solidFill>
              </a:rPr>
              <a:t>]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česky „pákový ovladač“ nebo „křížový ovladač“ je vstupní zařízení, používané zejména k interakci s počítačem. Základním dílem je tyčka upevněná kolmo do vodorovné podložky. Vychýlení tyčky vyvolá odpovídající pohyb objektu na obrazovce.</a:t>
            </a:r>
          </a:p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29" y="2117760"/>
            <a:ext cx="5685805" cy="447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908145" y="236744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1. Držadlo</a:t>
            </a:r>
          </a:p>
          <a:p>
            <a:r>
              <a:rPr lang="cs-CZ" dirty="0" smtClean="0"/>
              <a:t>2. Základna</a:t>
            </a:r>
          </a:p>
          <a:p>
            <a:r>
              <a:rPr lang="cs-CZ" dirty="0" smtClean="0"/>
              <a:t>3. Tlačítko – „spoušť“ či „</a:t>
            </a:r>
            <a:r>
              <a:rPr lang="cs-CZ" dirty="0" err="1" smtClean="0"/>
              <a:t>fire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4. Další tlačítka</a:t>
            </a:r>
          </a:p>
          <a:p>
            <a:r>
              <a:rPr lang="cs-CZ" dirty="0" smtClean="0"/>
              <a:t>5. </a:t>
            </a:r>
            <a:r>
              <a:rPr lang="cs-CZ" dirty="0" err="1" smtClean="0"/>
              <a:t>Autofire</a:t>
            </a:r>
            <a:endParaRPr lang="cs-CZ" dirty="0" smtClean="0"/>
          </a:p>
          <a:p>
            <a:r>
              <a:rPr lang="cs-CZ" dirty="0" smtClean="0"/>
              <a:t>6. Plynový pedál</a:t>
            </a:r>
          </a:p>
          <a:p>
            <a:r>
              <a:rPr lang="cs-CZ" dirty="0" smtClean="0"/>
              <a:t>7. Kloboučkové tlačítko</a:t>
            </a:r>
          </a:p>
          <a:p>
            <a:r>
              <a:rPr lang="cs-CZ" dirty="0" smtClean="0"/>
              <a:t>8. Přísavky pro uchycení </a:t>
            </a:r>
          </a:p>
        </p:txBody>
      </p:sp>
      <p:sp>
        <p:nvSpPr>
          <p:cNvPr id="3" name="Tlačítko akce: Zpět nebo Předchozí 2">
            <a:hlinkClick r:id="rId4" action="ppaction://hlinksldjump" highlightClick="1"/>
          </p:cNvPr>
          <p:cNvSpPr/>
          <p:nvPr/>
        </p:nvSpPr>
        <p:spPr>
          <a:xfrm>
            <a:off x="8194145" y="6237312"/>
            <a:ext cx="949855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07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25552"/>
            <a:ext cx="457200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lačítko akce: Zpět nebo Předchozí 1">
            <a:hlinkClick r:id="rId4" action="ppaction://hlinksldjump" highlightClick="1"/>
          </p:cNvPr>
          <p:cNvSpPr/>
          <p:nvPr/>
        </p:nvSpPr>
        <p:spPr>
          <a:xfrm>
            <a:off x="7991872" y="0"/>
            <a:ext cx="1152128" cy="7200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" y="50284"/>
            <a:ext cx="442798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79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476672"/>
            <a:ext cx="66064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Gamepad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je vstupní zařízení k ovládání počítače nebo herní konzole, používané při hraní počítačových her a videoher.</a:t>
            </a:r>
          </a:p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6912"/>
            <a:ext cx="6048672" cy="326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Zpět nebo Předchozí 2">
            <a:hlinkClick r:id="rId4" action="ppaction://hlinksldjump" highlightClick="1"/>
          </p:cNvPr>
          <p:cNvSpPr/>
          <p:nvPr/>
        </p:nvSpPr>
        <p:spPr>
          <a:xfrm>
            <a:off x="8100392" y="6165304"/>
            <a:ext cx="1043608" cy="6926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29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332656"/>
            <a:ext cx="820891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Scanner, skener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(anglicky scanner, výslovnost [</a:t>
            </a:r>
            <a:r>
              <a:rPr lang="cs-CZ" dirty="0" err="1" smtClean="0"/>
              <a:t>skenr</a:t>
            </a:r>
            <a:r>
              <a:rPr lang="cs-CZ" dirty="0" smtClean="0"/>
              <a:t>], někdy též nesprávně [skener]; doslovný překlad snímač) je hardwarové vstupní zařízení umožňující převedení fyzické 2D nebo 3D předlohy do digitální podoby pro další využití, většinou pomocí počítače.</a:t>
            </a:r>
          </a:p>
          <a:p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793" y="1772816"/>
            <a:ext cx="7200800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Zpět nebo Předchozí 2">
            <a:hlinkClick r:id="rId4" action="ppaction://hlinksldjump" highlightClick="1"/>
          </p:cNvPr>
          <p:cNvSpPr/>
          <p:nvPr/>
        </p:nvSpPr>
        <p:spPr>
          <a:xfrm>
            <a:off x="1331640" y="5949280"/>
            <a:ext cx="1224136" cy="90872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7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0649"/>
            <a:ext cx="842493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Webová kamera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(běžně nazývána webkamera) patří do počítačových vstupních zařízení, podobných fotoaparátu, kameře či skeneru. Pořizuje snímky, které většinou ukládá na internet. Díky tomu je aktuální záběr dostupný uživateli na počítači s připojením k internetu kdekoliv na světě. Provozovatel s rychlým internetovým připojením může umožnit i častější snímání (a odesílání) snímků a uživatel může tyto obrázky sledovat plynule (jako video).</a:t>
            </a:r>
          </a:p>
          <a:p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48880"/>
            <a:ext cx="328742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Zpět nebo Předchozí 2">
            <a:hlinkClick r:id="rId4" action="ppaction://hlinksldjump" highlightClick="1"/>
          </p:cNvPr>
          <p:cNvSpPr/>
          <p:nvPr/>
        </p:nvSpPr>
        <p:spPr>
          <a:xfrm>
            <a:off x="7884368" y="6093296"/>
            <a:ext cx="1259632" cy="7647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20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260649"/>
            <a:ext cx="86409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Monitor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je základní výstupní elektronické zařízení sloužící k zobrazování textových a grafických informací. Je-li připojen k počítači, je propojen s grafickou kartou, avšak může být připojen i k dalším zařízením nebo do nich přímo integrován (PDA), monitor je přímo připojen k videokartě zasílající patřičné informace, které budou na monitoru(jeho obrazovce) zobrazeny.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3762"/>
            <a:ext cx="4628599" cy="365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84" y="3173762"/>
            <a:ext cx="4672316" cy="365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Zpět nebo Předchozí 2">
            <a:hlinkClick r:id="rId5" action="ppaction://hlinksldjump" highlightClick="1"/>
          </p:cNvPr>
          <p:cNvSpPr/>
          <p:nvPr/>
        </p:nvSpPr>
        <p:spPr>
          <a:xfrm>
            <a:off x="7884368" y="2348880"/>
            <a:ext cx="936104" cy="82488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30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7" y="4261029"/>
            <a:ext cx="3161376" cy="262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51513"/>
            <a:ext cx="3294217" cy="260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-52097" y="0"/>
            <a:ext cx="91735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Jehličková tiskárna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používá </a:t>
            </a:r>
            <a:r>
              <a:rPr lang="cs-CZ" dirty="0"/>
              <a:t>k tisku tiskovou hlavu, která se pohybuje ze strany na stranu po listu papíru a přes barvící pásku naplněnou inkoustem se otisknou jehličky na papír. Má to stejnou funkci jako klasický psací stroj,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049" y="4251514"/>
            <a:ext cx="2789951" cy="257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-22561" y="129266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Inkoustová tiskárna </a:t>
            </a:r>
            <a:r>
              <a:rPr lang="cs-CZ" dirty="0"/>
              <a:t>je druh počítačových tiskáren používaných v domácnostech a firmách. Princip tisku je založen na tom, že inkoust je na papír vymršťován velkou rychlostí v podobě </a:t>
            </a:r>
            <a:r>
              <a:rPr lang="cs-CZ" dirty="0" smtClean="0"/>
              <a:t>kapek.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-4384" y="2308325"/>
            <a:ext cx="912582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Laserová tiskárna </a:t>
            </a:r>
            <a:r>
              <a:rPr lang="cs-CZ" dirty="0"/>
              <a:t>je druh počítačové tiskárny, pracující na podobném principu jako kopírka. Laserový paprsek vykresluje obrázek na </a:t>
            </a:r>
            <a:r>
              <a:rPr lang="cs-CZ" dirty="0" err="1"/>
              <a:t>světlocitlivý</a:t>
            </a:r>
            <a:r>
              <a:rPr lang="cs-CZ" dirty="0"/>
              <a:t> válec, na jehož povrch se poté nanáší toner. Ten se uchytí jen na osvětlených místech, obtiskne se na papír a na závěr je k papíru tepelně fixován.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827584" y="2636912"/>
            <a:ext cx="0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1259632" y="1628800"/>
            <a:ext cx="6192688" cy="3168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1598865" y="332656"/>
            <a:ext cx="2613095" cy="44644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lačítko akce: Zpět nebo Předchozí 10">
            <a:hlinkClick r:id="rId6" action="ppaction://hlinksldjump" highlightClick="1"/>
          </p:cNvPr>
          <p:cNvSpPr/>
          <p:nvPr/>
        </p:nvSpPr>
        <p:spPr>
          <a:xfrm>
            <a:off x="8028384" y="3501008"/>
            <a:ext cx="1093055" cy="75050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43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21732"/>
            <a:ext cx="4036268" cy="403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lačítko akce: Zpět nebo Předchozí 1">
            <a:hlinkClick r:id="rId3" action="ppaction://hlinksldjump" highlightClick="1"/>
          </p:cNvPr>
          <p:cNvSpPr/>
          <p:nvPr/>
        </p:nvSpPr>
        <p:spPr>
          <a:xfrm>
            <a:off x="8244408" y="6165304"/>
            <a:ext cx="899592" cy="6926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64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0" y="2185980"/>
            <a:ext cx="8280920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79512" y="0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Plotter </a:t>
            </a:r>
            <a:r>
              <a:rPr lang="cs-CZ" sz="2800" b="1" dirty="0" smtClean="0">
                <a:solidFill>
                  <a:srgbClr val="FF0000"/>
                </a:solidFill>
              </a:rPr>
              <a:t/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dirty="0" smtClean="0"/>
              <a:t>je </a:t>
            </a:r>
            <a:r>
              <a:rPr lang="cs-CZ" dirty="0"/>
              <a:t>grafické výstupní zařízení počítače.</a:t>
            </a:r>
          </a:p>
          <a:p>
            <a:r>
              <a:rPr lang="cs-CZ" dirty="0"/>
              <a:t>Klasický plotter kreslí obraz pomocí tužky nebo pera. Existují ale i varianty s inkoustovou tiskovou hlavou podobnou klasické tiskárně, případně řezací plottery, kde místo pera je nástroj na </a:t>
            </a:r>
            <a:r>
              <a:rPr lang="cs-CZ" dirty="0" smtClean="0"/>
              <a:t>řezání.</a:t>
            </a:r>
            <a:endParaRPr lang="cs-CZ" dirty="0"/>
          </a:p>
        </p:txBody>
      </p:sp>
      <p:sp>
        <p:nvSpPr>
          <p:cNvPr id="3" name="Tlačítko akce: Zpět nebo Předchozí 2">
            <a:hlinkClick r:id="rId4" action="ppaction://hlinksldjump" highlightClick="1"/>
          </p:cNvPr>
          <p:cNvSpPr/>
          <p:nvPr/>
        </p:nvSpPr>
        <p:spPr>
          <a:xfrm>
            <a:off x="8172400" y="5949280"/>
            <a:ext cx="971600" cy="88983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91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476672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 smtClean="0">
                <a:solidFill>
                  <a:srgbClr val="FF0000"/>
                </a:solidFill>
              </a:rPr>
              <a:t>Konec</a:t>
            </a:r>
            <a:endParaRPr lang="cs-CZ" sz="6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8" y="997879"/>
            <a:ext cx="8974137" cy="597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1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6000" y="2274838"/>
            <a:ext cx="5742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Autor :         Trýzna  Stanislav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Školní rok :   2011/2012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Určeno pro : šestý ročník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Předmět:      informatika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Téma : základní orientace </a:t>
            </a:r>
            <a:r>
              <a:rPr lang="cs-CZ" sz="2000" dirty="0" smtClean="0">
                <a:solidFill>
                  <a:srgbClr val="002060"/>
                </a:solidFill>
              </a:rPr>
              <a:t>v obsahu periferie PC</a:t>
            </a:r>
            <a:r>
              <a:rPr lang="cs-CZ" sz="2000" dirty="0">
                <a:solidFill>
                  <a:srgbClr val="002060"/>
                </a:solidFill>
              </a:rPr>
              <a:t/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Způsob použití ve výuce:  výuková 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>
                <a:solidFill>
                  <a:srgbClr val="002060"/>
                </a:solidFill>
              </a:rPr>
              <a:t>prezentace</a:t>
            </a:r>
          </a:p>
        </p:txBody>
      </p:sp>
    </p:spTree>
    <p:extLst>
      <p:ext uri="{BB962C8B-B14F-4D97-AF65-F5344CB8AC3E}">
        <p14:creationId xmlns:p14="http://schemas.microsoft.com/office/powerpoint/2010/main" val="1333209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332656"/>
            <a:ext cx="66784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Periferie pro přímou komunikaci s uživatelem:</a:t>
            </a:r>
            <a:br>
              <a:rPr lang="cs-CZ" sz="2400" dirty="0" smtClean="0">
                <a:solidFill>
                  <a:srgbClr val="FF0000"/>
                </a:solidFill>
              </a:rPr>
            </a:br>
            <a:r>
              <a:rPr lang="cs-CZ" sz="2400" dirty="0" smtClean="0">
                <a:solidFill>
                  <a:srgbClr val="FF0000"/>
                </a:solidFill>
              </a:rPr>
              <a:t/>
            </a:r>
            <a:br>
              <a:rPr lang="cs-CZ" sz="2400" dirty="0" smtClean="0">
                <a:solidFill>
                  <a:srgbClr val="FF0000"/>
                </a:solidFill>
              </a:rPr>
            </a:br>
            <a:endParaRPr lang="cs-CZ" sz="2400" dirty="0" smtClean="0">
              <a:solidFill>
                <a:srgbClr val="FF0000"/>
              </a:solidFill>
            </a:endParaRPr>
          </a:p>
          <a:p>
            <a:r>
              <a:rPr lang="cs-CZ" sz="2400" dirty="0" smtClean="0">
                <a:solidFill>
                  <a:srgbClr val="FF0000"/>
                </a:solidFill>
              </a:rPr>
              <a:t>Vstupní</a:t>
            </a:r>
            <a:br>
              <a:rPr lang="cs-CZ" sz="2400" dirty="0" smtClean="0">
                <a:solidFill>
                  <a:srgbClr val="FF0000"/>
                </a:solidFill>
              </a:rPr>
            </a:br>
            <a:endParaRPr lang="cs-CZ" sz="2400" dirty="0" smtClean="0">
              <a:solidFill>
                <a:srgbClr val="FF0000"/>
              </a:solidFill>
            </a:endParaRPr>
          </a:p>
          <a:p>
            <a:r>
              <a:rPr lang="cs-CZ" dirty="0" smtClean="0">
                <a:hlinkClick r:id="rId2" action="ppaction://hlinksldjump"/>
              </a:rPr>
              <a:t>Klávesnice</a:t>
            </a:r>
            <a:endParaRPr lang="cs-CZ" dirty="0" smtClean="0"/>
          </a:p>
          <a:p>
            <a:r>
              <a:rPr lang="cs-CZ" dirty="0" smtClean="0">
                <a:hlinkClick r:id="rId3" action="ppaction://hlinksldjump"/>
              </a:rPr>
              <a:t>Počítačová myš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hlinkClick r:id="rId4" action="ppaction://hlinksldjump"/>
              </a:rPr>
              <a:t>Tablet</a:t>
            </a:r>
            <a:endParaRPr lang="cs-CZ" dirty="0" smtClean="0"/>
          </a:p>
          <a:p>
            <a:r>
              <a:rPr lang="cs-CZ" dirty="0" smtClean="0">
                <a:hlinkClick r:id="rId5" action="ppaction://hlinksldjump"/>
              </a:rPr>
              <a:t>Mikrofon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hlinkClick r:id="rId6" action="ppaction://hlinksldjump"/>
              </a:rPr>
              <a:t>Joystick</a:t>
            </a:r>
            <a:endParaRPr lang="cs-CZ" dirty="0" smtClean="0"/>
          </a:p>
          <a:p>
            <a:r>
              <a:rPr lang="cs-CZ" dirty="0" smtClean="0">
                <a:hlinkClick r:id="rId7" action="ppaction://hlinksldjump"/>
              </a:rPr>
              <a:t>Gamepad</a:t>
            </a:r>
            <a:endParaRPr lang="cs-CZ" dirty="0" smtClean="0"/>
          </a:p>
          <a:p>
            <a:r>
              <a:rPr lang="cs-CZ" dirty="0" smtClean="0">
                <a:hlinkClick r:id="rId8" action="ppaction://hlinksldjump"/>
              </a:rPr>
              <a:t>Scanner</a:t>
            </a:r>
            <a:endParaRPr lang="cs-CZ" dirty="0" smtClean="0"/>
          </a:p>
          <a:p>
            <a:r>
              <a:rPr lang="cs-CZ" dirty="0" smtClean="0">
                <a:hlinkClick r:id="rId9" action="ppaction://hlinksldjump"/>
              </a:rPr>
              <a:t>Webová kamera</a:t>
            </a:r>
            <a:br>
              <a:rPr lang="cs-CZ" dirty="0" smtClean="0">
                <a:hlinkClick r:id="rId9" action="ppaction://hlinksldjump"/>
              </a:rPr>
            </a:br>
            <a:endParaRPr lang="cs-CZ" dirty="0" smtClean="0"/>
          </a:p>
          <a:p>
            <a:r>
              <a:rPr lang="cs-CZ" sz="2400" dirty="0">
                <a:solidFill>
                  <a:srgbClr val="FF0000"/>
                </a:solidFill>
              </a:rPr>
              <a:t>V</a:t>
            </a:r>
            <a:r>
              <a:rPr lang="cs-CZ" sz="2400" dirty="0" smtClean="0">
                <a:solidFill>
                  <a:srgbClr val="FF0000"/>
                </a:solidFill>
              </a:rPr>
              <a:t>ýstupní </a:t>
            </a:r>
          </a:p>
          <a:p>
            <a:r>
              <a:rPr lang="cs-CZ" dirty="0" smtClean="0">
                <a:hlinkClick r:id="rId10" action="ppaction://hlinksldjump"/>
              </a:rPr>
              <a:t>Monitor</a:t>
            </a:r>
            <a:endParaRPr lang="cs-CZ" dirty="0" smtClean="0"/>
          </a:p>
          <a:p>
            <a:r>
              <a:rPr lang="cs-CZ" dirty="0" smtClean="0">
                <a:hlinkClick r:id="rId11" action="ppaction://hlinksldjump"/>
              </a:rPr>
              <a:t>Tiskárna</a:t>
            </a:r>
            <a:endParaRPr lang="cs-CZ" dirty="0" smtClean="0"/>
          </a:p>
          <a:p>
            <a:r>
              <a:rPr lang="cs-CZ" dirty="0" smtClean="0">
                <a:hlinkClick r:id="rId12" action="ppaction://hlinksldjump"/>
              </a:rPr>
              <a:t>Reproduktor</a:t>
            </a:r>
            <a:endParaRPr lang="cs-CZ" dirty="0" smtClean="0"/>
          </a:p>
          <a:p>
            <a:r>
              <a:rPr lang="cs-CZ" dirty="0" smtClean="0">
                <a:hlinkClick r:id="rId13" action="ppaction://hlinksldjump"/>
              </a:rPr>
              <a:t>Plotter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64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7504" y="188640"/>
            <a:ext cx="87849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Klávesnice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je vstupní zařízení sestávající z kláves (tlačítek, klapek apod.) zpravidla mačkaných prsty. Slouží k psaní textu a ovládání počítačových programů funkčními klávesami (F1 - F12) a tzv. </a:t>
            </a:r>
            <a:r>
              <a:rPr lang="cs-CZ" dirty="0" smtClean="0">
                <a:hlinkClick r:id="rId2" action="ppaction://hlinksldjump"/>
              </a:rPr>
              <a:t>klávesovými zkratkami</a:t>
            </a:r>
            <a:r>
              <a:rPr lang="cs-CZ" dirty="0" smtClean="0"/>
              <a:t>. </a:t>
            </a:r>
            <a:br>
              <a:rPr lang="cs-CZ" dirty="0" smtClean="0"/>
            </a:br>
            <a:r>
              <a:rPr lang="cs-CZ" dirty="0" smtClean="0"/>
              <a:t>Máte-li zakoupenou českou klávesnici, musíte mít v počítači přepnuté ovládání klávesnice rovněž na český jazyk. V tom případě budou odpovídat popisky kláves tomu, co se skutečně napíše na obrazovku.</a:t>
            </a:r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95536" y="3604960"/>
            <a:ext cx="763284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  <a:hlinkClick r:id="rId3" action="ppaction://hlinksldjump"/>
              </a:rPr>
              <a:t>Klávesnice</a:t>
            </a:r>
            <a:r>
              <a:rPr lang="cs-CZ" sz="2000" dirty="0" smtClean="0">
                <a:solidFill>
                  <a:srgbClr val="FF0000"/>
                </a:solidFill>
              </a:rPr>
              <a:t> na počítači se dělí na několik částí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r>
              <a:rPr lang="cs-CZ" dirty="0" smtClean="0"/>
              <a:t>Alfanumerická část - Písmena + různé znaky</a:t>
            </a:r>
          </a:p>
          <a:p>
            <a:r>
              <a:rPr lang="cs-CZ" dirty="0" smtClean="0"/>
              <a:t>Numerická část - Číslice + operační znaménka</a:t>
            </a:r>
          </a:p>
          <a:p>
            <a:r>
              <a:rPr lang="cs-CZ" dirty="0" smtClean="0"/>
              <a:t>Funkční klávesy - F1 - F12 Každá klávesa má určitou funkci zadanou akt. programem</a:t>
            </a:r>
          </a:p>
          <a:p>
            <a:r>
              <a:rPr lang="cs-CZ" dirty="0" smtClean="0"/>
              <a:t>Pomocné klávesy + Indikátory</a:t>
            </a:r>
          </a:p>
          <a:p>
            <a:r>
              <a:rPr lang="cs-CZ" dirty="0" smtClean="0"/>
              <a:t>Kurzorové klávesy</a:t>
            </a:r>
            <a:endParaRPr lang="cs-CZ" dirty="0"/>
          </a:p>
        </p:txBody>
      </p:sp>
      <p:sp>
        <p:nvSpPr>
          <p:cNvPr id="4" name="Tlačítko akce: Zpět nebo Předchozí 3">
            <a:hlinkClick r:id="rId4" action="ppaction://hlinksldjump" highlightClick="1"/>
          </p:cNvPr>
          <p:cNvSpPr/>
          <p:nvPr/>
        </p:nvSpPr>
        <p:spPr>
          <a:xfrm>
            <a:off x="8028384" y="6093296"/>
            <a:ext cx="1115616" cy="7647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80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260648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Počítačová klávesnice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je klávesnice odvozená od klávesnice psacího stroje či dálnopisu. Je určena ke vkládání znaků a ovládání počítače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3838"/>
            <a:ext cx="9144000" cy="53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Čárový popisek 1 3"/>
          <p:cNvSpPr/>
          <p:nvPr/>
        </p:nvSpPr>
        <p:spPr>
          <a:xfrm>
            <a:off x="179512" y="5326838"/>
            <a:ext cx="3240360" cy="648072"/>
          </a:xfrm>
          <a:prstGeom prst="borderCallout1">
            <a:avLst>
              <a:gd name="adj1" fmla="val -1731"/>
              <a:gd name="adj2" fmla="val 1225"/>
              <a:gd name="adj3" fmla="val -212930"/>
              <a:gd name="adj4" fmla="val 590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Alfanumerická část</a:t>
            </a:r>
            <a:endParaRPr lang="cs-CZ" dirty="0"/>
          </a:p>
        </p:txBody>
      </p:sp>
      <p:sp>
        <p:nvSpPr>
          <p:cNvPr id="5" name="Čárový popisek 1 4"/>
          <p:cNvSpPr/>
          <p:nvPr/>
        </p:nvSpPr>
        <p:spPr>
          <a:xfrm>
            <a:off x="6012160" y="5326838"/>
            <a:ext cx="3131840" cy="720080"/>
          </a:xfrm>
          <a:prstGeom prst="borderCallout1">
            <a:avLst>
              <a:gd name="adj1" fmla="val -3780"/>
              <a:gd name="adj2" fmla="val 99037"/>
              <a:gd name="adj3" fmla="val -145568"/>
              <a:gd name="adj4" fmla="val 41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Numerická část</a:t>
            </a:r>
            <a:endParaRPr lang="cs-CZ" dirty="0"/>
          </a:p>
        </p:txBody>
      </p:sp>
      <p:sp>
        <p:nvSpPr>
          <p:cNvPr id="6" name="Čárový popisek 1 5"/>
          <p:cNvSpPr/>
          <p:nvPr/>
        </p:nvSpPr>
        <p:spPr>
          <a:xfrm>
            <a:off x="5999185" y="1700808"/>
            <a:ext cx="3131840" cy="694450"/>
          </a:xfrm>
          <a:prstGeom prst="borderCallout1">
            <a:avLst>
              <a:gd name="adj1" fmla="val 95205"/>
              <a:gd name="adj2" fmla="val -327"/>
              <a:gd name="adj3" fmla="val 443805"/>
              <a:gd name="adj4" fmla="val 7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Kurzory</a:t>
            </a:r>
            <a:endParaRPr lang="cs-CZ" dirty="0"/>
          </a:p>
        </p:txBody>
      </p:sp>
      <p:sp>
        <p:nvSpPr>
          <p:cNvPr id="7" name="Čárový popisek 1 6"/>
          <p:cNvSpPr/>
          <p:nvPr/>
        </p:nvSpPr>
        <p:spPr>
          <a:xfrm>
            <a:off x="611560" y="1700808"/>
            <a:ext cx="3168352" cy="694450"/>
          </a:xfrm>
          <a:prstGeom prst="borderCallout1">
            <a:avLst>
              <a:gd name="adj1" fmla="val 101576"/>
              <a:gd name="adj2" fmla="val 45"/>
              <a:gd name="adj3" fmla="val 256915"/>
              <a:gd name="adj4" fmla="val 31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Funkční klávesy</a:t>
            </a:r>
            <a:endParaRPr lang="cs-CZ" dirty="0"/>
          </a:p>
        </p:txBody>
      </p:sp>
      <p:sp>
        <p:nvSpPr>
          <p:cNvPr id="8" name="Čárový popisek 1 7"/>
          <p:cNvSpPr/>
          <p:nvPr/>
        </p:nvSpPr>
        <p:spPr>
          <a:xfrm>
            <a:off x="3203848" y="6165304"/>
            <a:ext cx="2795337" cy="692696"/>
          </a:xfrm>
          <a:prstGeom prst="borderCallout1">
            <a:avLst>
              <a:gd name="adj1" fmla="val -2541"/>
              <a:gd name="adj2" fmla="val 99826"/>
              <a:gd name="adj3" fmla="val -315455"/>
              <a:gd name="adj4" fmla="val 888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Pomocné klávesy  a indikátory</a:t>
            </a:r>
            <a:endParaRPr lang="cs-CZ" dirty="0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304435" y="4333690"/>
            <a:ext cx="2990514" cy="1986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lačítko akce: Zpět nebo Předchozí 11">
            <a:hlinkClick r:id="rId4" action="ppaction://hlinksldjump" highlightClick="1"/>
          </p:cNvPr>
          <p:cNvSpPr/>
          <p:nvPr/>
        </p:nvSpPr>
        <p:spPr>
          <a:xfrm>
            <a:off x="8100392" y="6319986"/>
            <a:ext cx="1030633" cy="53801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68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260648"/>
            <a:ext cx="8424936" cy="667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Speciální klávesy jsou popsány v následující tabulce.</a:t>
            </a:r>
          </a:p>
          <a:p>
            <a:endParaRPr lang="cs-CZ" dirty="0" smtClean="0"/>
          </a:p>
          <a:p>
            <a:r>
              <a:rPr lang="cs-CZ" dirty="0" smtClean="0"/>
              <a:t>Klávesa        Funkce </a:t>
            </a:r>
          </a:p>
          <a:p>
            <a:r>
              <a:rPr lang="cs-CZ" dirty="0" err="1" smtClean="0">
                <a:solidFill>
                  <a:srgbClr val="FF0000"/>
                </a:solidFill>
              </a:rPr>
              <a:t>Esc</a:t>
            </a:r>
            <a:r>
              <a:rPr lang="cs-CZ" dirty="0" smtClean="0"/>
              <a:t>              Odvolání posledního příkazu </a:t>
            </a:r>
          </a:p>
          <a:p>
            <a:r>
              <a:rPr lang="cs-CZ" dirty="0" err="1" smtClean="0">
                <a:solidFill>
                  <a:srgbClr val="FF0000"/>
                </a:solidFill>
              </a:rPr>
              <a:t>Print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Screen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Vložení momentálního obsahu obrazovky do schránky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Scroll </a:t>
            </a:r>
            <a:r>
              <a:rPr lang="cs-CZ" dirty="0" err="1" smtClean="0">
                <a:solidFill>
                  <a:srgbClr val="FF0000"/>
                </a:solidFill>
              </a:rPr>
              <a:t>Lock</a:t>
            </a:r>
            <a:r>
              <a:rPr lang="cs-CZ" dirty="0" smtClean="0">
                <a:solidFill>
                  <a:srgbClr val="FF0000"/>
                </a:solidFill>
              </a:rPr>
              <a:t>   </a:t>
            </a:r>
            <a:r>
              <a:rPr lang="cs-CZ" dirty="0" smtClean="0"/>
              <a:t>Řídí „rolování“ obrazovky nahoru a dolů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Pause/</a:t>
            </a:r>
            <a:r>
              <a:rPr lang="cs-CZ" dirty="0" err="1" smtClean="0">
                <a:solidFill>
                  <a:srgbClr val="FF0000"/>
                </a:solidFill>
              </a:rPr>
              <a:t>Break</a:t>
            </a:r>
            <a:r>
              <a:rPr lang="cs-CZ" dirty="0" smtClean="0"/>
              <a:t> Zastavení provádění programu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Insert</a:t>
            </a:r>
            <a:r>
              <a:rPr lang="cs-CZ" dirty="0" smtClean="0"/>
              <a:t>           Přepíná mezi režimem vkládání a přepis </a:t>
            </a:r>
          </a:p>
          <a:p>
            <a:r>
              <a:rPr lang="cs-CZ" dirty="0" err="1" smtClean="0">
                <a:solidFill>
                  <a:srgbClr val="FF0000"/>
                </a:solidFill>
              </a:rPr>
              <a:t>Home</a:t>
            </a:r>
            <a:r>
              <a:rPr lang="cs-CZ" dirty="0" smtClean="0">
                <a:solidFill>
                  <a:srgbClr val="FF0000"/>
                </a:solidFill>
              </a:rPr>
              <a:t>           </a:t>
            </a:r>
            <a:r>
              <a:rPr lang="cs-CZ" dirty="0" smtClean="0"/>
              <a:t>Posouvá kurzor na začátek řádku </a:t>
            </a:r>
          </a:p>
          <a:p>
            <a:r>
              <a:rPr lang="cs-CZ" dirty="0" err="1" smtClean="0">
                <a:solidFill>
                  <a:srgbClr val="FF0000"/>
                </a:solidFill>
              </a:rPr>
              <a:t>Page</a:t>
            </a:r>
            <a:r>
              <a:rPr lang="cs-CZ" dirty="0" smtClean="0">
                <a:solidFill>
                  <a:srgbClr val="FF0000"/>
                </a:solidFill>
              </a:rPr>
              <a:t> Up        </a:t>
            </a:r>
            <a:r>
              <a:rPr lang="cs-CZ" dirty="0" smtClean="0"/>
              <a:t>Posunutí textu o jednu obrazovku nahoru </a:t>
            </a:r>
          </a:p>
          <a:p>
            <a:r>
              <a:rPr lang="cs-CZ" dirty="0" err="1" smtClean="0">
                <a:solidFill>
                  <a:srgbClr val="FF0000"/>
                </a:solidFill>
              </a:rPr>
              <a:t>Delete</a:t>
            </a:r>
            <a:r>
              <a:rPr lang="cs-CZ" dirty="0" smtClean="0"/>
              <a:t>          Maže znak na pozici kurzoru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End</a:t>
            </a:r>
            <a:r>
              <a:rPr lang="cs-CZ" dirty="0" smtClean="0"/>
              <a:t>               Posouvá kurzor na konec řádku </a:t>
            </a:r>
          </a:p>
          <a:p>
            <a:r>
              <a:rPr lang="cs-CZ" dirty="0" err="1" smtClean="0">
                <a:solidFill>
                  <a:srgbClr val="FF0000"/>
                </a:solidFill>
              </a:rPr>
              <a:t>Page</a:t>
            </a:r>
            <a:r>
              <a:rPr lang="cs-CZ" dirty="0" smtClean="0">
                <a:solidFill>
                  <a:srgbClr val="FF0000"/>
                </a:solidFill>
              </a:rPr>
              <a:t> Down    </a:t>
            </a:r>
            <a:r>
              <a:rPr lang="cs-CZ" dirty="0" smtClean="0"/>
              <a:t>Posunutí textu o jednu obrazovku dolů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Enter</a:t>
            </a:r>
            <a:r>
              <a:rPr lang="cs-CZ" dirty="0" smtClean="0"/>
              <a:t>            Potvrzení příkazu </a:t>
            </a:r>
          </a:p>
          <a:p>
            <a:r>
              <a:rPr lang="cs-CZ" dirty="0" err="1" smtClean="0">
                <a:solidFill>
                  <a:srgbClr val="FF0000"/>
                </a:solidFill>
              </a:rPr>
              <a:t>Backspace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    Mazání znaku zpětným posunem kurzoru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Kurzorové šipky    </a:t>
            </a:r>
            <a:r>
              <a:rPr lang="cs-CZ" dirty="0" smtClean="0"/>
              <a:t>Posun kurzoru po obrazovce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Shift </a:t>
            </a:r>
            <a:r>
              <a:rPr lang="cs-CZ" dirty="0" smtClean="0"/>
              <a:t>            Přepínání velkých a malých písmen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Ctrl  </a:t>
            </a:r>
            <a:r>
              <a:rPr lang="cs-CZ" dirty="0" smtClean="0"/>
              <a:t>            Přepínání funkcí kláves při řízení programu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Alt  </a:t>
            </a:r>
            <a:r>
              <a:rPr lang="cs-CZ" dirty="0" smtClean="0"/>
              <a:t>              Přepínání funkcí kláves při řízení programu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Caps </a:t>
            </a:r>
            <a:r>
              <a:rPr lang="cs-CZ" dirty="0" err="1" smtClean="0">
                <a:solidFill>
                  <a:srgbClr val="FF0000"/>
                </a:solidFill>
              </a:rPr>
              <a:t>Lock</a:t>
            </a:r>
            <a:r>
              <a:rPr lang="cs-CZ" dirty="0" smtClean="0">
                <a:solidFill>
                  <a:srgbClr val="FF0000"/>
                </a:solidFill>
              </a:rPr>
              <a:t>      </a:t>
            </a:r>
            <a:r>
              <a:rPr lang="cs-CZ" dirty="0" smtClean="0"/>
              <a:t>Přepíná trvale na velká písmena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Tabulátor </a:t>
            </a:r>
            <a:r>
              <a:rPr lang="cs-CZ" dirty="0" smtClean="0"/>
              <a:t>     Přeskakování kurzoru do předem nadefinovaných pozic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Windows V MS Windows: </a:t>
            </a:r>
            <a:r>
              <a:rPr lang="cs-CZ" dirty="0" smtClean="0"/>
              <a:t>Otevření nabídky Start </a:t>
            </a:r>
          </a:p>
          <a:p>
            <a:r>
              <a:rPr lang="cs-CZ" dirty="0" err="1" smtClean="0">
                <a:solidFill>
                  <a:srgbClr val="FF0000"/>
                </a:solidFill>
              </a:rPr>
              <a:t>Application</a:t>
            </a:r>
            <a:r>
              <a:rPr lang="cs-CZ" dirty="0" smtClean="0">
                <a:solidFill>
                  <a:srgbClr val="FF0000"/>
                </a:solidFill>
              </a:rPr>
              <a:t> V MS Windows</a:t>
            </a:r>
            <a:r>
              <a:rPr lang="cs-CZ" dirty="0" smtClean="0"/>
              <a:t>: Otevření místní nabídky </a:t>
            </a:r>
            <a:endParaRPr lang="cs-CZ" dirty="0"/>
          </a:p>
        </p:txBody>
      </p:sp>
      <p:sp>
        <p:nvSpPr>
          <p:cNvPr id="3" name="Tlačítko akce: Zpět nebo Předchozí 2">
            <a:hlinkClick r:id="rId3" action="ppaction://hlinksldjump" highlightClick="1"/>
          </p:cNvPr>
          <p:cNvSpPr/>
          <p:nvPr/>
        </p:nvSpPr>
        <p:spPr>
          <a:xfrm>
            <a:off x="8100392" y="6021288"/>
            <a:ext cx="1043608" cy="8367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476672"/>
            <a:ext cx="87849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Počítačová myš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je malé </a:t>
            </a:r>
            <a:r>
              <a:rPr lang="cs-CZ" dirty="0" smtClean="0">
                <a:hlinkClick r:id="rId3" action="ppaction://hlinksldjump"/>
              </a:rPr>
              <a:t>polohovací zařízení</a:t>
            </a:r>
            <a:r>
              <a:rPr lang="cs-CZ" dirty="0" smtClean="0"/>
              <a:t>, které převádí informace o svém pohybu po povrchu plochy (např. desce stolu) do počítače, což se obvykle projevuje na monitoru jako pohyb kurzoru. Nachází se na ní jedno či více tlačítek, může obsahovat jedno i více koleček pro usnadnění pohybu v dokumentu. Ze spodní strany nalezneme zařízení snímající pohyb.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91352"/>
            <a:ext cx="3275856" cy="326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28" y="3591353"/>
            <a:ext cx="2869836" cy="3310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3591353"/>
            <a:ext cx="3312369" cy="326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Čárový popisek 1 2"/>
          <p:cNvSpPr/>
          <p:nvPr/>
        </p:nvSpPr>
        <p:spPr>
          <a:xfrm>
            <a:off x="0" y="2924944"/>
            <a:ext cx="2843807" cy="666408"/>
          </a:xfrm>
          <a:prstGeom prst="borderCallout1">
            <a:avLst>
              <a:gd name="adj1" fmla="val 98422"/>
              <a:gd name="adj2" fmla="val 100576"/>
              <a:gd name="adj3" fmla="val 380287"/>
              <a:gd name="adj4" fmla="val 358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Kuličková myš  sériová</a:t>
            </a:r>
            <a:endParaRPr lang="cs-CZ" dirty="0"/>
          </a:p>
        </p:txBody>
      </p:sp>
      <p:sp>
        <p:nvSpPr>
          <p:cNvPr id="4" name="Čárový popisek 1 3"/>
          <p:cNvSpPr/>
          <p:nvPr/>
        </p:nvSpPr>
        <p:spPr>
          <a:xfrm>
            <a:off x="2843808" y="2924944"/>
            <a:ext cx="3312368" cy="666408"/>
          </a:xfrm>
          <a:prstGeom prst="borderCallout1">
            <a:avLst>
              <a:gd name="adj1" fmla="val 102848"/>
              <a:gd name="adj2" fmla="val 99863"/>
              <a:gd name="adj3" fmla="val 455533"/>
              <a:gd name="adj4" fmla="val 231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Kuličková myš  pro PS2</a:t>
            </a:r>
            <a:endParaRPr lang="cs-CZ" dirty="0"/>
          </a:p>
        </p:txBody>
      </p:sp>
      <p:sp>
        <p:nvSpPr>
          <p:cNvPr id="5" name="Čárový popisek 1 4"/>
          <p:cNvSpPr/>
          <p:nvPr/>
        </p:nvSpPr>
        <p:spPr>
          <a:xfrm>
            <a:off x="6156176" y="2924944"/>
            <a:ext cx="2987824" cy="666408"/>
          </a:xfrm>
          <a:prstGeom prst="borderCallout1">
            <a:avLst>
              <a:gd name="adj1" fmla="val 102848"/>
              <a:gd name="adj2" fmla="val 100263"/>
              <a:gd name="adj3" fmla="val 331599"/>
              <a:gd name="adj4" fmla="val 500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Optická myš pro PS2</a:t>
            </a:r>
            <a:endParaRPr lang="cs-CZ" dirty="0"/>
          </a:p>
        </p:txBody>
      </p:sp>
      <p:sp>
        <p:nvSpPr>
          <p:cNvPr id="6" name="Tlačítko akce: Zpět nebo Předchozí 5">
            <a:hlinkClick r:id="rId7" action="ppaction://hlinksldjump" highlightClick="1"/>
          </p:cNvPr>
          <p:cNvSpPr/>
          <p:nvPr/>
        </p:nvSpPr>
        <p:spPr>
          <a:xfrm>
            <a:off x="7506072" y="116632"/>
            <a:ext cx="1242392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47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62000" y="4725144"/>
            <a:ext cx="4362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Vnitřní pohled do </a:t>
            </a:r>
            <a:r>
              <a:rPr lang="cs-CZ" dirty="0" err="1" smtClean="0"/>
              <a:t>optomechanické</a:t>
            </a:r>
            <a:r>
              <a:rPr lang="cs-CZ" dirty="0" smtClean="0"/>
              <a:t> myši: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762000" y="50944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1. Kulička myši</a:t>
            </a:r>
          </a:p>
          <a:p>
            <a:r>
              <a:rPr lang="cs-CZ" dirty="0" smtClean="0"/>
              <a:t>2. Válcový snímač s kruhovou clonou</a:t>
            </a:r>
          </a:p>
          <a:p>
            <a:r>
              <a:rPr lang="cs-CZ" dirty="0" smtClean="0"/>
              <a:t>3. LED (prosvěcuje clonu se zářezy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62000" y="6017806"/>
            <a:ext cx="4679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4. Mikrospínač pro tlačítka myši</a:t>
            </a:r>
          </a:p>
          <a:p>
            <a:r>
              <a:rPr lang="cs-CZ" dirty="0" smtClean="0"/>
              <a:t>5. Optický senzor (za clonou</a:t>
            </a:r>
            <a:endParaRPr lang="cs-CZ" dirty="0"/>
          </a:p>
        </p:txBody>
      </p:sp>
      <p:sp>
        <p:nvSpPr>
          <p:cNvPr id="5" name="Tlačítko akce: Zpět nebo Předchozí 4">
            <a:hlinkClick r:id="rId4" action="ppaction://hlinksldjump" highlightClick="1"/>
          </p:cNvPr>
          <p:cNvSpPr/>
          <p:nvPr/>
        </p:nvSpPr>
        <p:spPr>
          <a:xfrm>
            <a:off x="8028384" y="6340971"/>
            <a:ext cx="1115616" cy="51702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73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188640"/>
            <a:ext cx="88569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Tablet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je polohovací zařízení skládající se z pevné podložky s aktivní, zpravidla obdélníkovou či čtvercovou plochou a z pohyblivého snímacího zařízení v podobě bezdrátového pera nebo tak zvaného puku (obdoba myši s nitkovým křížem a tlačítky). Tato počítačová vstupní periferie umožňuje ovládat počítač podobným způsobem jako počítačová myš (ovládání kurzoru), v případě pera je použitelná i ke kreslení volnou rukou, s pukem pak může sloužit i k digitalizaci výkresové předlohy. 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864096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lačítko akce: Zpět nebo Předchozí 2">
            <a:hlinkClick r:id="rId4" action="ppaction://hlinksldjump" highlightClick="1"/>
          </p:cNvPr>
          <p:cNvSpPr/>
          <p:nvPr/>
        </p:nvSpPr>
        <p:spPr>
          <a:xfrm>
            <a:off x="8244408" y="6237312"/>
            <a:ext cx="899592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126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129</TotalTime>
  <Words>447</Words>
  <Application>Microsoft Office PowerPoint</Application>
  <PresentationFormat>Předvádění na obrazovce (4:3)</PresentationFormat>
  <Paragraphs>108</Paragraphs>
  <Slides>19</Slides>
  <Notes>13</Notes>
  <HiddenSlides>15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Aerodynamika</vt:lpstr>
      <vt:lpstr>Periferie PC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Periferie PC</dc:title>
  <dc:creator>zs skolni</dc:creator>
  <cp:lastModifiedBy>zs skolni</cp:lastModifiedBy>
  <cp:revision>16</cp:revision>
  <dcterms:created xsi:type="dcterms:W3CDTF">2011-10-14T09:04:51Z</dcterms:created>
  <dcterms:modified xsi:type="dcterms:W3CDTF">2014-11-24T08:25:30Z</dcterms:modified>
</cp:coreProperties>
</file>