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49" r:id="rId3"/>
    <p:sldId id="320" r:id="rId4"/>
    <p:sldId id="321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6" r:id="rId13"/>
    <p:sldId id="344" r:id="rId14"/>
    <p:sldId id="347" r:id="rId15"/>
    <p:sldId id="348" r:id="rId16"/>
    <p:sldId id="276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6" autoAdjust="0"/>
    <p:restoredTop sz="94660"/>
  </p:normalViewPr>
  <p:slideViewPr>
    <p:cSldViewPr>
      <p:cViewPr varScale="1">
        <p:scale>
          <a:sx n="87" d="100"/>
          <a:sy n="87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3A5ED-6F0A-494B-8A63-F8D1B37A69D3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D63D5-4C24-41AC-B538-2AEB38B396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6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7.emf"/><Relationship Id="rId7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765"/>
            <a:ext cx="57531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980728"/>
            <a:ext cx="8568952" cy="1793167"/>
          </a:xfrm>
        </p:spPr>
        <p:txBody>
          <a:bodyPr/>
          <a:lstStyle/>
          <a:p>
            <a:r>
              <a:rPr lang="cs-CZ" dirty="0" smtClean="0"/>
              <a:t>Zoner Callisto 4 II.</a:t>
            </a:r>
            <a:br>
              <a:rPr lang="cs-CZ" dirty="0" smtClean="0"/>
            </a:br>
            <a:r>
              <a:rPr lang="cs-CZ" sz="2800" dirty="0" smtClean="0"/>
              <a:t>Pracovní prostředí editoru</a:t>
            </a:r>
            <a:br>
              <a:rPr lang="cs-CZ" sz="2800" dirty="0" smtClean="0"/>
            </a:br>
            <a:r>
              <a:rPr lang="cs-CZ" sz="2800" dirty="0" smtClean="0"/>
              <a:t>Úpravy objektů</a:t>
            </a:r>
            <a:br>
              <a:rPr lang="cs-CZ" sz="2800" dirty="0" smtClean="0"/>
            </a:br>
            <a:r>
              <a:rPr lang="cs-CZ" sz="2800" dirty="0" smtClean="0"/>
              <a:t>Křivky</a:t>
            </a:r>
            <a:br>
              <a:rPr lang="cs-CZ" sz="2800" dirty="0" smtClean="0"/>
            </a:br>
            <a:r>
              <a:rPr lang="cs-CZ" sz="2800" dirty="0" smtClean="0"/>
              <a:t>Text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>Vkládání obrázku</a:t>
            </a:r>
            <a:br>
              <a:rPr lang="cs-CZ" sz="2800" dirty="0" smtClean="0"/>
            </a:br>
            <a:r>
              <a:rPr lang="cs-CZ" sz="2800" dirty="0" smtClean="0"/>
              <a:t>Barevná výplň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73341" y="5661248"/>
            <a:ext cx="4159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VY_32_INOVACE_60_Zoner_Callisto4_II</a:t>
            </a:r>
          </a:p>
        </p:txBody>
      </p:sp>
    </p:spTree>
    <p:extLst>
      <p:ext uri="{BB962C8B-B14F-4D97-AF65-F5344CB8AC3E}">
        <p14:creationId xmlns:p14="http://schemas.microsoft.com/office/powerpoint/2010/main" val="12246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619672" y="3505200"/>
            <a:ext cx="7056784" cy="2228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Křivky jsou určeny krajními body a směrnicemi. Po vložení křivky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ze základní nabídky s ní můžeme pracovat jako s úsečkou nebo využijeme  celé nabídky z alternativního panelu po zvolení nástroje Tvarování objektů.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Prvním kliknutím myši na křivku se zobrazí krajní body. Křivku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můžeme přesunovat.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Druhým kliknutím se křivka zbarví </a:t>
            </a:r>
            <a:r>
              <a:rPr lang="cs-CZ" dirty="0" smtClean="0">
                <a:solidFill>
                  <a:srgbClr val="00B050"/>
                </a:solidFill>
              </a:rPr>
              <a:t>dozelena</a:t>
            </a:r>
            <a:r>
              <a:rPr lang="cs-CZ" dirty="0" smtClean="0">
                <a:solidFill>
                  <a:schemeClr val="tx1"/>
                </a:solidFill>
              </a:rPr>
              <a:t> a zobrazí se </a:t>
            </a:r>
            <a:r>
              <a:rPr lang="cs-CZ" dirty="0" smtClean="0">
                <a:solidFill>
                  <a:srgbClr val="7030A0"/>
                </a:solidFill>
              </a:rPr>
              <a:t>modré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směrnice. Křivku můžeme tvarovat.</a:t>
            </a:r>
            <a:br>
              <a:rPr lang="cs-CZ" dirty="0" smtClean="0">
                <a:solidFill>
                  <a:schemeClr val="tx1"/>
                </a:solidFill>
              </a:rPr>
            </a:b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4401955" y="2279025"/>
            <a:ext cx="1296144" cy="280615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 flipV="1">
            <a:off x="4716016" y="1628800"/>
            <a:ext cx="2952328" cy="36004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lačítko akce: Zpět nebo Předchozí 9">
            <a:hlinkClick r:id="rId3" action="ppaction://hlinksldjump" highlightClick="1"/>
          </p:cNvPr>
          <p:cNvSpPr/>
          <p:nvPr/>
        </p:nvSpPr>
        <p:spPr>
          <a:xfrm>
            <a:off x="7668344" y="6165304"/>
            <a:ext cx="1008112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29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51520" y="3573016"/>
            <a:ext cx="8352928" cy="316835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Spojené úsečky umožňují kreslit lomené čáry.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Po vybrání nástroje </a:t>
            </a:r>
            <a:r>
              <a:rPr lang="cs-CZ" dirty="0" smtClean="0">
                <a:solidFill>
                  <a:srgbClr val="FF0000"/>
                </a:solidFill>
              </a:rPr>
              <a:t>spojená úsečka </a:t>
            </a:r>
            <a:r>
              <a:rPr lang="cs-CZ" dirty="0" smtClean="0">
                <a:solidFill>
                  <a:schemeClr val="tx1"/>
                </a:solidFill>
              </a:rPr>
              <a:t>klikneme myší do plochy pro vložení </a:t>
            </a:r>
            <a:r>
              <a:rPr lang="cs-CZ" dirty="0" smtClean="0">
                <a:solidFill>
                  <a:srgbClr val="FFC000"/>
                </a:solidFill>
              </a:rPr>
              <a:t>začátku</a:t>
            </a:r>
            <a:r>
              <a:rPr lang="cs-CZ" dirty="0" smtClean="0">
                <a:solidFill>
                  <a:schemeClr val="tx1"/>
                </a:solidFill>
              </a:rPr>
              <a:t> a pak klikneme do jiného místa, kde chceme mít </a:t>
            </a:r>
            <a:r>
              <a:rPr lang="cs-CZ" dirty="0" smtClean="0">
                <a:solidFill>
                  <a:srgbClr val="FFC000"/>
                </a:solidFill>
              </a:rPr>
              <a:t>konec</a:t>
            </a:r>
            <a:r>
              <a:rPr lang="cs-CZ" dirty="0" smtClean="0">
                <a:solidFill>
                  <a:schemeClr val="tx1"/>
                </a:solidFill>
              </a:rPr>
              <a:t> úsečky.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Oba konce se propojí spojnicí.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Když zapneme režim </a:t>
            </a:r>
            <a:r>
              <a:rPr lang="cs-CZ" dirty="0" smtClean="0">
                <a:solidFill>
                  <a:srgbClr val="00B050"/>
                </a:solidFill>
              </a:rPr>
              <a:t>15°</a:t>
            </a:r>
            <a:r>
              <a:rPr lang="cs-CZ" dirty="0" smtClean="0">
                <a:solidFill>
                  <a:schemeClr val="tx1"/>
                </a:solidFill>
              </a:rPr>
              <a:t>, pak úsečky mohou svírat pravý úhel a dokončíme konstrukci.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Pokud chceme vytvořit obrazec z úseček uvnitř objektu, postupujeme stejně, a aktivujeme nástroj </a:t>
            </a:r>
            <a:r>
              <a:rPr lang="cs-CZ" dirty="0" smtClean="0">
                <a:solidFill>
                  <a:srgbClr val="7030A0"/>
                </a:solidFill>
              </a:rPr>
              <a:t>Nová křivka</a:t>
            </a:r>
            <a:r>
              <a:rPr lang="cs-CZ" dirty="0" smtClean="0">
                <a:solidFill>
                  <a:schemeClr val="tx1"/>
                </a:solidFill>
              </a:rPr>
              <a:t>. Třístranný tvar uzavřeme nástrojem </a:t>
            </a:r>
            <a:r>
              <a:rPr lang="cs-CZ" dirty="0" smtClean="0">
                <a:solidFill>
                  <a:srgbClr val="FFFF00"/>
                </a:solidFill>
              </a:rPr>
              <a:t>Douzavřít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Tento nástroj se používá při tvarování objektů k uzavření, aby šly vybarvit!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179512" y="1628800"/>
            <a:ext cx="2880320" cy="2304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V="1">
            <a:off x="539552" y="3429000"/>
            <a:ext cx="2880320" cy="7920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 flipV="1">
            <a:off x="5724128" y="3429000"/>
            <a:ext cx="864096" cy="7920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251520" y="620688"/>
            <a:ext cx="2376264" cy="41044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 flipV="1">
            <a:off x="683568" y="620688"/>
            <a:ext cx="1944216" cy="496855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683568" y="620688"/>
            <a:ext cx="216024" cy="518457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3707904" y="2204864"/>
            <a:ext cx="0" cy="46805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899592" y="620688"/>
            <a:ext cx="2808312" cy="181820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lačítko akce: Zpět nebo Předchozí 18">
            <a:hlinkClick r:id="rId3" action="ppaction://hlinksldjump" highlightClick="1"/>
          </p:cNvPr>
          <p:cNvSpPr/>
          <p:nvPr/>
        </p:nvSpPr>
        <p:spPr>
          <a:xfrm>
            <a:off x="8316416" y="5805264"/>
            <a:ext cx="648072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66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56792"/>
            <a:ext cx="2959100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806" y="3505200"/>
            <a:ext cx="2693987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811" y="3289422"/>
            <a:ext cx="270192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018" y="4684835"/>
            <a:ext cx="2644775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14" y="4637210"/>
            <a:ext cx="2701925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95536" y="1700808"/>
            <a:ext cx="2952328" cy="45365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chemeClr val="tx1"/>
                </a:solidFill>
              </a:rPr>
              <a:t>Vyberte nástroj Složené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křivky  a vytvořte  dvě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složené křivky. Jejich domodelování můžeme provést: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1. Nástroj Tvarování objektů a </a:t>
            </a:r>
            <a:r>
              <a:rPr lang="cs-CZ" dirty="0" smtClean="0">
                <a:solidFill>
                  <a:srgbClr val="FF0000"/>
                </a:solidFill>
              </a:rPr>
              <a:t>symetrický 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přechod.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2. Nástroj Tvarování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objektů a </a:t>
            </a:r>
            <a:r>
              <a:rPr lang="cs-CZ" dirty="0" smtClean="0">
                <a:solidFill>
                  <a:srgbClr val="FFC000"/>
                </a:solidFill>
              </a:rPr>
              <a:t>hladký přechod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3.</a:t>
            </a:r>
            <a:r>
              <a:rPr lang="cs-CZ" dirty="0">
                <a:solidFill>
                  <a:schemeClr val="tx1"/>
                </a:solidFill>
              </a:rPr>
              <a:t> Nástroj Tvarování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objektů  a </a:t>
            </a:r>
            <a:r>
              <a:rPr lang="cs-CZ" dirty="0" smtClean="0">
                <a:solidFill>
                  <a:srgbClr val="00B050"/>
                </a:solidFill>
              </a:rPr>
              <a:t>ostrý přechod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První dva přechody jsou na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sobě závislé, třetím upravujeme nezávisle sousední části. </a:t>
            </a:r>
            <a:br>
              <a:rPr lang="cs-CZ" dirty="0" smtClean="0">
                <a:solidFill>
                  <a:schemeClr val="tx1"/>
                </a:solidFill>
              </a:rPr>
            </a:b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1187624" y="620688"/>
            <a:ext cx="684076" cy="28845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187624" y="620688"/>
            <a:ext cx="2952328" cy="1944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 flipV="1">
            <a:off x="1403648" y="620689"/>
            <a:ext cx="468052" cy="354173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1403648" y="620688"/>
            <a:ext cx="2736304" cy="334837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 flipV="1">
            <a:off x="1637674" y="620688"/>
            <a:ext cx="486054" cy="419896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1637674" y="620689"/>
            <a:ext cx="2358262" cy="466104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3579018" y="1844824"/>
            <a:ext cx="416918" cy="2181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876256" y="1844824"/>
            <a:ext cx="360040" cy="2181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B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8" name="Tlačítko akce: Zpět nebo Předchozí 17">
            <a:hlinkClick r:id="rId8" action="ppaction://hlinksldjump" highlightClick="1"/>
          </p:cNvPr>
          <p:cNvSpPr/>
          <p:nvPr/>
        </p:nvSpPr>
        <p:spPr>
          <a:xfrm>
            <a:off x="8172400" y="6093296"/>
            <a:ext cx="86409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57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72976" y="2247602"/>
            <a:ext cx="2514848" cy="39897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Písmeno </a:t>
            </a:r>
            <a:r>
              <a:rPr lang="cs-CZ" dirty="0" smtClean="0">
                <a:solidFill>
                  <a:srgbClr val="FF0000"/>
                </a:solidFill>
              </a:rPr>
              <a:t>T</a:t>
            </a:r>
            <a:r>
              <a:rPr lang="cs-CZ" dirty="0" smtClean="0"/>
              <a:t> v panelu</a:t>
            </a:r>
            <a:br>
              <a:rPr lang="cs-CZ" dirty="0" smtClean="0"/>
            </a:br>
            <a:r>
              <a:rPr lang="cs-CZ" dirty="0" smtClean="0"/>
              <a:t>nástrojů představuje</a:t>
            </a:r>
            <a:br>
              <a:rPr lang="cs-CZ" dirty="0" smtClean="0"/>
            </a:br>
            <a:r>
              <a:rPr lang="cs-CZ" dirty="0" smtClean="0"/>
              <a:t>text odstavcový.</a:t>
            </a:r>
            <a:br>
              <a:rPr lang="cs-CZ" dirty="0" smtClean="0"/>
            </a:br>
            <a:r>
              <a:rPr lang="cs-CZ" dirty="0" smtClean="0"/>
              <a:t>Jeho </a:t>
            </a:r>
            <a:r>
              <a:rPr lang="cs-CZ" dirty="0" smtClean="0">
                <a:solidFill>
                  <a:srgbClr val="FFC000"/>
                </a:solidFill>
              </a:rPr>
              <a:t>typ, velikost a řez </a:t>
            </a:r>
            <a:r>
              <a:rPr lang="cs-CZ" dirty="0" smtClean="0"/>
              <a:t>můžeme vybírat</a:t>
            </a:r>
            <a:br>
              <a:rPr lang="cs-CZ" dirty="0" smtClean="0"/>
            </a:br>
            <a:r>
              <a:rPr lang="cs-CZ" dirty="0" smtClean="0"/>
              <a:t>jako u MS Word.</a:t>
            </a:r>
            <a:br>
              <a:rPr lang="cs-CZ" dirty="0" smtClean="0"/>
            </a:br>
            <a:r>
              <a:rPr lang="cs-CZ" dirty="0" smtClean="0"/>
              <a:t>Píšeme do </a:t>
            </a:r>
            <a:r>
              <a:rPr lang="cs-CZ" dirty="0" smtClean="0">
                <a:solidFill>
                  <a:srgbClr val="00B050"/>
                </a:solidFill>
              </a:rPr>
              <a:t>linek</a:t>
            </a:r>
            <a:r>
              <a:rPr lang="cs-CZ" dirty="0" smtClean="0"/>
              <a:t> vytvořených tažením </a:t>
            </a:r>
            <a:br>
              <a:rPr lang="cs-CZ" dirty="0" smtClean="0"/>
            </a:br>
            <a:r>
              <a:rPr lang="cs-CZ" dirty="0" smtClean="0"/>
              <a:t>myši na ploše.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Červená</a:t>
            </a:r>
            <a:r>
              <a:rPr lang="cs-CZ" dirty="0" smtClean="0"/>
              <a:t> spodní linka </a:t>
            </a:r>
            <a:br>
              <a:rPr lang="cs-CZ" dirty="0" smtClean="0"/>
            </a:br>
            <a:r>
              <a:rPr lang="cs-CZ" dirty="0" smtClean="0"/>
              <a:t>ukazuje, že text je širší než rámeček a musíme rámeček rozšířit.</a:t>
            </a:r>
            <a:endParaRPr lang="cs-CZ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4291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H="1" flipV="1">
            <a:off x="395536" y="2118221"/>
            <a:ext cx="1080120" cy="230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 flipV="1">
            <a:off x="1259632" y="836712"/>
            <a:ext cx="72008" cy="237626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3275856" y="1700808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3275856" y="2636912"/>
            <a:ext cx="27363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1907704" y="1700808"/>
            <a:ext cx="1872208" cy="23042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1115616" y="2636912"/>
            <a:ext cx="3240360" cy="22322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6012160" y="2619154"/>
            <a:ext cx="2952328" cy="311410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Písmeno A představuje</a:t>
            </a:r>
            <a:br>
              <a:rPr lang="cs-CZ" dirty="0" smtClean="0"/>
            </a:br>
            <a:r>
              <a:rPr lang="cs-CZ" dirty="0" smtClean="0"/>
              <a:t>umělecký text.</a:t>
            </a:r>
            <a:br>
              <a:rPr lang="cs-CZ" dirty="0" smtClean="0"/>
            </a:br>
            <a:r>
              <a:rPr lang="cs-CZ" dirty="0" smtClean="0"/>
              <a:t>Zapisuje se </a:t>
            </a:r>
            <a:r>
              <a:rPr lang="cs-CZ" dirty="0" smtClean="0">
                <a:solidFill>
                  <a:srgbClr val="FF0000"/>
                </a:solidFill>
              </a:rPr>
              <a:t>nad linku</a:t>
            </a:r>
            <a:r>
              <a:rPr lang="cs-CZ" dirty="0" smtClean="0"/>
              <a:t>,</a:t>
            </a:r>
            <a:br>
              <a:rPr lang="cs-CZ" dirty="0" smtClean="0"/>
            </a:br>
            <a:r>
              <a:rPr lang="cs-CZ" dirty="0" smtClean="0"/>
              <a:t>kterou myší nastavíme </a:t>
            </a:r>
            <a:br>
              <a:rPr lang="cs-CZ" dirty="0" smtClean="0"/>
            </a:br>
            <a:r>
              <a:rPr lang="cs-CZ" dirty="0" smtClean="0"/>
              <a:t>v požadovaném směru.</a:t>
            </a:r>
            <a:br>
              <a:rPr lang="cs-CZ" dirty="0" smtClean="0"/>
            </a:br>
            <a:r>
              <a:rPr lang="cs-CZ" dirty="0" smtClean="0"/>
              <a:t>Na rozdíl od odstavcového</a:t>
            </a:r>
            <a:br>
              <a:rPr lang="cs-CZ" dirty="0" smtClean="0"/>
            </a:br>
            <a:r>
              <a:rPr lang="cs-CZ" dirty="0" smtClean="0"/>
              <a:t>textu se se změnou textového pole změní </a:t>
            </a:r>
            <a:r>
              <a:rPr lang="cs-CZ" dirty="0" smtClean="0">
                <a:solidFill>
                  <a:srgbClr val="FFC000"/>
                </a:solidFill>
              </a:rPr>
              <a:t>tvar písma.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cxnSp>
        <p:nvCxnSpPr>
          <p:cNvPr id="20" name="Přímá spojnice se šipkou 19"/>
          <p:cNvCxnSpPr/>
          <p:nvPr/>
        </p:nvCxnSpPr>
        <p:spPr>
          <a:xfrm flipH="1">
            <a:off x="4139952" y="3753036"/>
            <a:ext cx="343812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876" y="4581128"/>
            <a:ext cx="1680576" cy="14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Přímá spojnice se šipkou 21"/>
          <p:cNvCxnSpPr/>
          <p:nvPr/>
        </p:nvCxnSpPr>
        <p:spPr>
          <a:xfrm flipH="1">
            <a:off x="4355976" y="5157192"/>
            <a:ext cx="2016224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73" y="1196752"/>
            <a:ext cx="3919537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Přímá spojnice se šipkou 23"/>
          <p:cNvCxnSpPr/>
          <p:nvPr/>
        </p:nvCxnSpPr>
        <p:spPr>
          <a:xfrm>
            <a:off x="395536" y="548680"/>
            <a:ext cx="1224136" cy="64807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lačítko akce: Zpět nebo Předchozí 24">
            <a:hlinkClick r:id="rId6" action="ppaction://hlinksldjump" highlightClick="1"/>
          </p:cNvPr>
          <p:cNvSpPr/>
          <p:nvPr/>
        </p:nvSpPr>
        <p:spPr>
          <a:xfrm>
            <a:off x="7668344" y="6237311"/>
            <a:ext cx="1008112" cy="62068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07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4955"/>
            <a:ext cx="353377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67544" y="3861048"/>
            <a:ext cx="3096344" cy="24482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V programu Zoner Callisto</a:t>
            </a:r>
            <a:br>
              <a:rPr lang="cs-CZ" dirty="0" smtClean="0"/>
            </a:br>
            <a:r>
              <a:rPr lang="cs-CZ" dirty="0" smtClean="0"/>
              <a:t>můžeme </a:t>
            </a:r>
            <a:r>
              <a:rPr lang="cs-CZ" dirty="0" smtClean="0">
                <a:solidFill>
                  <a:srgbClr val="00B050"/>
                </a:solidFill>
              </a:rPr>
              <a:t>vkládat</a:t>
            </a:r>
            <a:r>
              <a:rPr lang="cs-CZ" dirty="0" smtClean="0"/>
              <a:t> do plochy </a:t>
            </a:r>
            <a:br>
              <a:rPr lang="cs-CZ" dirty="0" smtClean="0"/>
            </a:br>
            <a:r>
              <a:rPr lang="cs-CZ" dirty="0" smtClean="0"/>
              <a:t>fotografie nebo klipart.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Fotografie</a:t>
            </a:r>
            <a:r>
              <a:rPr lang="cs-CZ" dirty="0" smtClean="0"/>
              <a:t> upravíme pomocí nabídky Bitmapy a v panelu vybereme požadovaný nástroj.</a:t>
            </a:r>
            <a:br>
              <a:rPr lang="cs-CZ" dirty="0" smtClean="0"/>
            </a:br>
            <a:r>
              <a:rPr lang="cs-CZ" dirty="0" smtClean="0">
                <a:solidFill>
                  <a:srgbClr val="FFC000"/>
                </a:solidFill>
              </a:rPr>
              <a:t>Kliparty</a:t>
            </a:r>
            <a:r>
              <a:rPr lang="cs-CZ" dirty="0" smtClean="0"/>
              <a:t> upravíme z nabídky </a:t>
            </a:r>
            <a:br>
              <a:rPr lang="cs-CZ" dirty="0" smtClean="0"/>
            </a:br>
            <a:r>
              <a:rPr lang="cs-CZ" dirty="0" smtClean="0"/>
              <a:t>Objekty.</a:t>
            </a:r>
            <a:endParaRPr lang="cs-CZ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830"/>
            <a:ext cx="2282825" cy="290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V="1">
            <a:off x="1259632" y="274955"/>
            <a:ext cx="1656184" cy="45221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V="1">
            <a:off x="899592" y="274955"/>
            <a:ext cx="1116124" cy="55303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3275856" y="465830"/>
            <a:ext cx="3096344" cy="10189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lačítko akce: Zpět nebo Předchozí 8">
            <a:hlinkClick r:id="rId5" action="ppaction://hlinksldjump" highlightClick="1"/>
          </p:cNvPr>
          <p:cNvSpPr/>
          <p:nvPr/>
        </p:nvSpPr>
        <p:spPr>
          <a:xfrm>
            <a:off x="8172400" y="5949280"/>
            <a:ext cx="1152128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/>
          <p:cNvCxnSpPr/>
          <p:nvPr/>
        </p:nvCxnSpPr>
        <p:spPr>
          <a:xfrm flipH="1" flipV="1">
            <a:off x="179512" y="2536053"/>
            <a:ext cx="1728192" cy="168503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35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058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289" y="3517951"/>
            <a:ext cx="1709167" cy="21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-252536" y="4293096"/>
            <a:ext cx="7056784" cy="2284387"/>
          </a:xfrm>
          <a:prstGeom prst="rect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V programu Zoner Callisto 4 můžeme vybarvovat dvěma způsoby.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Jeden</a:t>
            </a:r>
            <a:r>
              <a:rPr lang="cs-CZ" dirty="0" smtClean="0">
                <a:solidFill>
                  <a:schemeClr val="tx1"/>
                </a:solidFill>
              </a:rPr>
              <a:t> je z nabídky v dolní části plochy</a:t>
            </a:r>
            <a:r>
              <a:rPr lang="cs-CZ" dirty="0">
                <a:solidFill>
                  <a:schemeClr val="tx1"/>
                </a:solidFill>
              </a:rPr>
              <a:t>.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Druhý</a:t>
            </a:r>
            <a:r>
              <a:rPr lang="cs-CZ" dirty="0" smtClean="0">
                <a:solidFill>
                  <a:schemeClr val="tx1"/>
                </a:solidFill>
              </a:rPr>
              <a:t> aktivujeme z okna Galerie – Výplň. Tento způsob nám umožňuje vlastní </a:t>
            </a:r>
            <a:r>
              <a:rPr lang="cs-CZ" dirty="0" smtClean="0">
                <a:solidFill>
                  <a:srgbClr val="FFC000"/>
                </a:solidFill>
              </a:rPr>
              <a:t>míchání barev</a:t>
            </a:r>
            <a:r>
              <a:rPr lang="cs-CZ" dirty="0" smtClean="0">
                <a:solidFill>
                  <a:schemeClr val="tx1"/>
                </a:solidFill>
              </a:rPr>
              <a:t>. Objekt může být vybarven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podle nabídky v okně </a:t>
            </a:r>
            <a:r>
              <a:rPr lang="cs-CZ" dirty="0" smtClean="0">
                <a:solidFill>
                  <a:srgbClr val="7030A0"/>
                </a:solidFill>
              </a:rPr>
              <a:t>Typ.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U označeného objektu vybarvíme </a:t>
            </a:r>
            <a:r>
              <a:rPr lang="cs-CZ" dirty="0" smtClean="0">
                <a:solidFill>
                  <a:srgbClr val="00B0F0"/>
                </a:solidFill>
              </a:rPr>
              <a:t>okraj</a:t>
            </a:r>
            <a:r>
              <a:rPr lang="cs-CZ" dirty="0" smtClean="0">
                <a:solidFill>
                  <a:schemeClr val="tx1"/>
                </a:solidFill>
              </a:rPr>
              <a:t> nebo </a:t>
            </a:r>
            <a:r>
              <a:rPr lang="cs-CZ" dirty="0" smtClean="0">
                <a:solidFill>
                  <a:srgbClr val="002060"/>
                </a:solidFill>
              </a:rPr>
              <a:t>obsah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752" y="476672"/>
            <a:ext cx="1843087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pět nebo Předchozí 2">
            <a:hlinkClick r:id="rId5" action="ppaction://hlinksldjump" highlightClick="1"/>
          </p:cNvPr>
          <p:cNvSpPr/>
          <p:nvPr/>
        </p:nvSpPr>
        <p:spPr>
          <a:xfrm>
            <a:off x="7821872" y="6237312"/>
            <a:ext cx="854584" cy="34017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179512" y="5085184"/>
            <a:ext cx="216024" cy="14922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287524" y="476672"/>
            <a:ext cx="2313228" cy="475252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3059832" y="620688"/>
            <a:ext cx="4896544" cy="7920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2483768" y="2708920"/>
            <a:ext cx="5112568" cy="280831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7596336" y="2708920"/>
            <a:ext cx="144016" cy="936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2411760" y="1916832"/>
            <a:ext cx="6480720" cy="391450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3635896" y="1700808"/>
            <a:ext cx="4320480" cy="439248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>
            <a:off x="5868144" y="1700808"/>
            <a:ext cx="1953728" cy="147616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4860032" y="1628800"/>
            <a:ext cx="2736304" cy="446449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>
            <a:off x="4283968" y="1628800"/>
            <a:ext cx="3240360" cy="223224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16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47667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>
                <a:solidFill>
                  <a:srgbClr val="FF0000"/>
                </a:solidFill>
              </a:rPr>
              <a:t>Konec</a:t>
            </a:r>
            <a:endParaRPr lang="cs-CZ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2913063"/>
            <a:ext cx="73215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1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0" y="1874729"/>
            <a:ext cx="65344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000" dirty="0">
                <a:solidFill>
                  <a:srgbClr val="002060"/>
                </a:solidFill>
              </a:rPr>
              <a:t>Autor :         Trýzna  Stanislav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Školní rok :   2011/2012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Určeno pro : šestý ročník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Předmět:      informatika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Téma : základní orientace v ovládání </a:t>
            </a:r>
            <a:r>
              <a:rPr lang="cs-CZ" sz="2000" dirty="0" smtClean="0">
                <a:solidFill>
                  <a:srgbClr val="002060"/>
                </a:solidFill>
              </a:rPr>
              <a:t>Zoner Callisto 4. Způsob </a:t>
            </a:r>
            <a:r>
              <a:rPr lang="cs-CZ" sz="2000" dirty="0">
                <a:solidFill>
                  <a:srgbClr val="002060"/>
                </a:solidFill>
              </a:rPr>
              <a:t>použití ve výuce:  výuková  prezentace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dirty="0">
                <a:solidFill>
                  <a:prstClr val="black"/>
                </a:solidFill>
              </a:rPr>
              <a:t> (</a:t>
            </a:r>
            <a:r>
              <a:rPr lang="cs-CZ" dirty="0">
                <a:solidFill>
                  <a:srgbClr val="FF0000"/>
                </a:solidFill>
              </a:rPr>
              <a:t>pro aktivní ukázky spouštějte v režimu pro čtení</a:t>
            </a:r>
            <a:r>
              <a:rPr lang="cs-CZ" dirty="0">
                <a:solidFill>
                  <a:prstClr val="black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52024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60648"/>
            <a:ext cx="871296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Zoner Callisto 4 je český grafický editor s poměrně nízkými hardwarovými požadavky, ale vysokou grafickou úrovní tvorby. Pro práci s editorem se musíme seznámit s :</a:t>
            </a:r>
            <a:br>
              <a:rPr lang="cs-CZ" sz="2400" b="1" dirty="0" smtClean="0">
                <a:solidFill>
                  <a:srgbClr val="FF0000"/>
                </a:solidFill>
              </a:rPr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b="1" dirty="0" smtClean="0">
                <a:hlinkClick r:id="rId2" action="ppaction://hlinksldjump"/>
              </a:rPr>
              <a:t>Pracovní prostředí editoru 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b="1" dirty="0" smtClean="0"/>
              <a:t>Úpravy objektů  </a:t>
            </a:r>
            <a:r>
              <a:rPr lang="cs-CZ" dirty="0" smtClean="0"/>
              <a:t>- </a:t>
            </a:r>
            <a:r>
              <a:rPr lang="cs-CZ" dirty="0" smtClean="0">
                <a:hlinkClick r:id="rId3" action="ppaction://hlinksldjump"/>
              </a:rPr>
              <a:t>duplikační režim</a:t>
            </a:r>
            <a:br>
              <a:rPr lang="cs-CZ" dirty="0" smtClean="0">
                <a:hlinkClick r:id="rId3" action="ppaction://hlinksldjump"/>
              </a:rPr>
            </a:br>
            <a:r>
              <a:rPr lang="cs-CZ" dirty="0" smtClean="0"/>
              <a:t>	               - </a:t>
            </a:r>
            <a:r>
              <a:rPr lang="cs-CZ" dirty="0" smtClean="0">
                <a:hlinkClick r:id="rId4" action="ppaction://hlinksldjump"/>
              </a:rPr>
              <a:t>barvy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               - </a:t>
            </a:r>
            <a:r>
              <a:rPr lang="cs-CZ" dirty="0" smtClean="0">
                <a:hlinkClick r:id="rId5" action="ppaction://hlinksldjump"/>
              </a:rPr>
              <a:t>pořadí objektů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b="1" dirty="0" smtClean="0">
                <a:hlinkClick r:id="rId6" action="ppaction://hlinksldjump"/>
              </a:rPr>
              <a:t>Křivky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b="1" dirty="0" smtClean="0">
                <a:hlinkClick r:id="rId7" action="ppaction://hlinksldjump"/>
              </a:rPr>
              <a:t>Text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>
                <a:hlinkClick r:id="rId8" action="ppaction://hlinksldjump"/>
              </a:rPr>
              <a:t>Vkládání obrázku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>
                <a:hlinkClick r:id="rId9" action="ppaction://hlinksldjump"/>
              </a:rPr>
              <a:t>Barevná výplň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1761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Čárový popisek 1 1"/>
          <p:cNvSpPr/>
          <p:nvPr/>
        </p:nvSpPr>
        <p:spPr>
          <a:xfrm>
            <a:off x="2472468" y="1085587"/>
            <a:ext cx="4176464" cy="466035"/>
          </a:xfrm>
          <a:prstGeom prst="borderCallout1">
            <a:avLst>
              <a:gd name="adj1" fmla="val -10229"/>
              <a:gd name="adj2" fmla="val -565"/>
              <a:gd name="adj3" fmla="val -151485"/>
              <a:gd name="adj4" fmla="val -41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Nabídka menu s roletovou nabídkou</a:t>
            </a:r>
            <a:endParaRPr lang="cs-CZ" dirty="0"/>
          </a:p>
        </p:txBody>
      </p:sp>
      <p:sp>
        <p:nvSpPr>
          <p:cNvPr id="3" name="Čárový popisek 1 2"/>
          <p:cNvSpPr/>
          <p:nvPr/>
        </p:nvSpPr>
        <p:spPr>
          <a:xfrm>
            <a:off x="2040360" y="1573784"/>
            <a:ext cx="4752528" cy="808172"/>
          </a:xfrm>
          <a:prstGeom prst="borderCallout1">
            <a:avLst>
              <a:gd name="adj1" fmla="val 540"/>
              <a:gd name="adj2" fmla="val 691"/>
              <a:gd name="adj3" fmla="val -112826"/>
              <a:gd name="adj4" fmla="val -336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Alternativní panel nástrojů</a:t>
            </a:r>
            <a:r>
              <a:rPr lang="cs-CZ" dirty="0" smtClean="0"/>
              <a:t>- mění se podle vybraného nástroje ze  základního panelu </a:t>
            </a:r>
            <a:br>
              <a:rPr lang="cs-CZ" dirty="0" smtClean="0"/>
            </a:br>
            <a:r>
              <a:rPr lang="cs-CZ" dirty="0" smtClean="0"/>
              <a:t>nástrojů</a:t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Čárový popisek 1 3"/>
          <p:cNvSpPr/>
          <p:nvPr/>
        </p:nvSpPr>
        <p:spPr>
          <a:xfrm>
            <a:off x="467544" y="2778603"/>
            <a:ext cx="3312368" cy="720080"/>
          </a:xfrm>
          <a:prstGeom prst="borderCallout1">
            <a:avLst>
              <a:gd name="adj1" fmla="val 6461"/>
              <a:gd name="adj2" fmla="val 127"/>
              <a:gd name="adj3" fmla="val -170146"/>
              <a:gd name="adj4" fmla="val -8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Základní panel nástrojů</a:t>
            </a:r>
            <a:endParaRPr lang="cs-CZ" dirty="0"/>
          </a:p>
        </p:txBody>
      </p:sp>
      <p:sp>
        <p:nvSpPr>
          <p:cNvPr id="5" name="Čárový popisek 1 4"/>
          <p:cNvSpPr/>
          <p:nvPr/>
        </p:nvSpPr>
        <p:spPr>
          <a:xfrm>
            <a:off x="6648932" y="2778603"/>
            <a:ext cx="2315556" cy="726597"/>
          </a:xfrm>
          <a:prstGeom prst="borderCallout1">
            <a:avLst>
              <a:gd name="adj1" fmla="val -1548"/>
              <a:gd name="adj2" fmla="val -690"/>
              <a:gd name="adj3" fmla="val 112500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Arch papíru A4</a:t>
            </a:r>
            <a:endParaRPr lang="cs-CZ" dirty="0"/>
          </a:p>
        </p:txBody>
      </p:sp>
      <p:sp>
        <p:nvSpPr>
          <p:cNvPr id="6" name="Čárový popisek 1 5"/>
          <p:cNvSpPr/>
          <p:nvPr/>
        </p:nvSpPr>
        <p:spPr>
          <a:xfrm>
            <a:off x="2976524" y="5552409"/>
            <a:ext cx="3168352" cy="576064"/>
          </a:xfrm>
          <a:prstGeom prst="borderCallout1">
            <a:avLst>
              <a:gd name="adj1" fmla="val -4292"/>
              <a:gd name="adj2" fmla="val 46"/>
              <a:gd name="adj3" fmla="val 181626"/>
              <a:gd name="adj4" fmla="val -94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Barevná paleta</a:t>
            </a:r>
            <a:endParaRPr lang="cs-CZ" dirty="0"/>
          </a:p>
        </p:txBody>
      </p:sp>
      <p:sp>
        <p:nvSpPr>
          <p:cNvPr id="7" name="Čárový popisek 1 6"/>
          <p:cNvSpPr/>
          <p:nvPr/>
        </p:nvSpPr>
        <p:spPr>
          <a:xfrm>
            <a:off x="2976524" y="4762932"/>
            <a:ext cx="3168352" cy="720080"/>
          </a:xfrm>
          <a:prstGeom prst="borderCallout1">
            <a:avLst>
              <a:gd name="adj1" fmla="val -5828"/>
              <a:gd name="adj2" fmla="val 46"/>
              <a:gd name="adj3" fmla="val 282497"/>
              <a:gd name="adj4" fmla="val -313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Stavový řádek</a:t>
            </a:r>
            <a:endParaRPr lang="cs-CZ" dirty="0"/>
          </a:p>
        </p:txBody>
      </p:sp>
      <p:sp>
        <p:nvSpPr>
          <p:cNvPr id="8" name="Čárový popisek 1 7"/>
          <p:cNvSpPr/>
          <p:nvPr/>
        </p:nvSpPr>
        <p:spPr>
          <a:xfrm>
            <a:off x="6516216" y="5483012"/>
            <a:ext cx="2304256" cy="645461"/>
          </a:xfrm>
          <a:prstGeom prst="borderCallout1">
            <a:avLst>
              <a:gd name="adj1" fmla="val 7326"/>
              <a:gd name="adj2" fmla="val 1908"/>
              <a:gd name="adj3" fmla="val 149059"/>
              <a:gd name="adj4" fmla="val -389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Posuvník</a:t>
            </a:r>
            <a:endParaRPr lang="cs-CZ" dirty="0"/>
          </a:p>
        </p:txBody>
      </p:sp>
      <p:sp>
        <p:nvSpPr>
          <p:cNvPr id="9" name="Čárový popisek 1 8"/>
          <p:cNvSpPr/>
          <p:nvPr/>
        </p:nvSpPr>
        <p:spPr>
          <a:xfrm>
            <a:off x="899592" y="3861048"/>
            <a:ext cx="2520280" cy="648072"/>
          </a:xfrm>
          <a:prstGeom prst="borderCallout1">
            <a:avLst>
              <a:gd name="adj1" fmla="val -1732"/>
              <a:gd name="adj2" fmla="val 445"/>
              <a:gd name="adj3" fmla="val 160291"/>
              <a:gd name="adj4" fmla="val -213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Pravítko</a:t>
            </a:r>
            <a:endParaRPr lang="cs-CZ" dirty="0"/>
          </a:p>
        </p:txBody>
      </p:sp>
      <p:sp>
        <p:nvSpPr>
          <p:cNvPr id="10" name="Tlačítko akce: Zpět nebo Předchozí 9">
            <a:hlinkClick r:id="rId3" action="ppaction://hlinksldjump" highlightClick="1"/>
          </p:cNvPr>
          <p:cNvSpPr/>
          <p:nvPr/>
        </p:nvSpPr>
        <p:spPr>
          <a:xfrm>
            <a:off x="8100392" y="6381328"/>
            <a:ext cx="720080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19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3" action="ppaction://hlinksldjump" highlightClick="1"/>
          </p:cNvPr>
          <p:cNvSpPr/>
          <p:nvPr/>
        </p:nvSpPr>
        <p:spPr>
          <a:xfrm>
            <a:off x="7812360" y="6237312"/>
            <a:ext cx="792088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539552" y="4509120"/>
            <a:ext cx="4824536" cy="22322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V duplikačním režimu můžeme kopírovat vložený objekt podle potřeby.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1. Zadáme </a:t>
            </a:r>
            <a:r>
              <a:rPr lang="cs-CZ" dirty="0" smtClean="0">
                <a:solidFill>
                  <a:srgbClr val="FF0000"/>
                </a:solidFill>
              </a:rPr>
              <a:t>objekt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2. Klikneme na </a:t>
            </a:r>
            <a:r>
              <a:rPr lang="cs-CZ" dirty="0" smtClean="0">
                <a:solidFill>
                  <a:srgbClr val="FFC000"/>
                </a:solidFill>
              </a:rPr>
              <a:t>Výběr</a:t>
            </a:r>
            <a:r>
              <a:rPr lang="cs-CZ" dirty="0" smtClean="0">
                <a:solidFill>
                  <a:schemeClr val="tx1"/>
                </a:solidFill>
              </a:rPr>
              <a:t> a v alternativním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panelu na ikonu </a:t>
            </a:r>
            <a:r>
              <a:rPr lang="cs-CZ" dirty="0" smtClean="0">
                <a:solidFill>
                  <a:srgbClr val="FFC000"/>
                </a:solidFill>
              </a:rPr>
              <a:t>duplikovat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3. Tahem myši z uchopeného objektu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vytvoříme </a:t>
            </a:r>
            <a:r>
              <a:rPr lang="cs-CZ" dirty="0" smtClean="0">
                <a:solidFill>
                  <a:srgbClr val="00B050"/>
                </a:solidFill>
              </a:rPr>
              <a:t>kopii.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Operaci podle potřeby  opakujeme. 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2051720" y="2708920"/>
            <a:ext cx="2016224" cy="24482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 flipV="1">
            <a:off x="179512" y="1556792"/>
            <a:ext cx="2448272" cy="381642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 flipV="1">
            <a:off x="2555776" y="980728"/>
            <a:ext cx="396044" cy="464451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2339752" y="2996952"/>
            <a:ext cx="2304256" cy="324036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02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67544" y="4725144"/>
            <a:ext cx="5400600" cy="187220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chemeClr val="tx1"/>
                </a:solidFill>
              </a:rPr>
              <a:t>Základní barevná úprava objektu se provádí :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1. Označíme objekt kliknutím na </a:t>
            </a:r>
            <a:r>
              <a:rPr lang="cs-CZ" dirty="0" smtClean="0">
                <a:solidFill>
                  <a:srgbClr val="FF0000"/>
                </a:solidFill>
              </a:rPr>
              <a:t>Výběr a objekt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2. Kliknutí levého tlačítka myši na barvu v Paletě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se barevně označí </a:t>
            </a:r>
            <a:r>
              <a:rPr lang="cs-CZ" dirty="0" smtClean="0">
                <a:solidFill>
                  <a:srgbClr val="FFC000"/>
                </a:solidFill>
              </a:rPr>
              <a:t>obrys </a:t>
            </a:r>
            <a:r>
              <a:rPr lang="cs-CZ" dirty="0" smtClean="0">
                <a:solidFill>
                  <a:schemeClr val="tx1"/>
                </a:solidFill>
              </a:rPr>
              <a:t>označeného objektu.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Kliknutí pravého tlačítka </a:t>
            </a:r>
            <a:r>
              <a:rPr lang="cs-CZ" dirty="0" smtClean="0">
                <a:solidFill>
                  <a:srgbClr val="00B050"/>
                </a:solidFill>
              </a:rPr>
              <a:t>vyplní</a:t>
            </a:r>
            <a:r>
              <a:rPr lang="cs-CZ" dirty="0" smtClean="0">
                <a:solidFill>
                  <a:schemeClr val="tx1"/>
                </a:solidFill>
              </a:rPr>
              <a:t> zvolený objekt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vybranou barvou.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Tlačítko akce: Zpět nebo Předchozí 2">
            <a:hlinkClick r:id="rId3" action="ppaction://hlinksldjump" highlightClick="1"/>
          </p:cNvPr>
          <p:cNvSpPr/>
          <p:nvPr/>
        </p:nvSpPr>
        <p:spPr>
          <a:xfrm>
            <a:off x="7884368" y="6165304"/>
            <a:ext cx="792088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251520" y="1628800"/>
            <a:ext cx="4032448" cy="35283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 flipV="1">
            <a:off x="4716016" y="3789040"/>
            <a:ext cx="216024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2915816" y="3429000"/>
            <a:ext cx="1908212" cy="223224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3563888" y="3068960"/>
            <a:ext cx="432048" cy="295232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71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27584" y="4437112"/>
            <a:ext cx="7128792" cy="19442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Funkci pořadí objektů využíváme při skládání objektů na sebe.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Vytvoříme několik objektů a pomocí nástroje Pořadí  je složíme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na sebe.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1. </a:t>
            </a:r>
            <a:r>
              <a:rPr lang="cs-CZ" dirty="0" smtClean="0">
                <a:solidFill>
                  <a:srgbClr val="00B050"/>
                </a:solidFill>
              </a:rPr>
              <a:t>Zelená</a:t>
            </a:r>
            <a:r>
              <a:rPr lang="cs-CZ" dirty="0" smtClean="0">
                <a:solidFill>
                  <a:schemeClr val="tx1"/>
                </a:solidFill>
              </a:rPr>
              <a:t> hvězda dostane pořadí – úplně dole.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2. </a:t>
            </a:r>
            <a:r>
              <a:rPr lang="cs-CZ" dirty="0" smtClean="0">
                <a:solidFill>
                  <a:srgbClr val="FFC000"/>
                </a:solidFill>
              </a:rPr>
              <a:t>Žlutá</a:t>
            </a:r>
            <a:r>
              <a:rPr lang="cs-CZ" dirty="0" smtClean="0">
                <a:solidFill>
                  <a:schemeClr val="tx1"/>
                </a:solidFill>
              </a:rPr>
              <a:t> hvězda o jedno pořadí výše.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3. </a:t>
            </a:r>
            <a:r>
              <a:rPr lang="cs-CZ" dirty="0" smtClean="0">
                <a:solidFill>
                  <a:srgbClr val="7030A0"/>
                </a:solidFill>
              </a:rPr>
              <a:t>Fialová</a:t>
            </a:r>
            <a:r>
              <a:rPr lang="cs-CZ" dirty="0" smtClean="0">
                <a:solidFill>
                  <a:schemeClr val="tx1"/>
                </a:solidFill>
              </a:rPr>
              <a:t> hvězda – úplně nahoře.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Přesné nastavení provedeme nástrojem </a:t>
            </a:r>
            <a:r>
              <a:rPr lang="cs-CZ" dirty="0" smtClean="0">
                <a:solidFill>
                  <a:srgbClr val="FFFF00"/>
                </a:solidFill>
              </a:rPr>
              <a:t>tvarování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Tlačítko akce: Zpět nebo Předchozí 2">
            <a:hlinkClick r:id="rId3" action="ppaction://hlinksldjump" highlightClick="1"/>
          </p:cNvPr>
          <p:cNvSpPr/>
          <p:nvPr/>
        </p:nvSpPr>
        <p:spPr>
          <a:xfrm>
            <a:off x="7380312" y="6237312"/>
            <a:ext cx="10801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1547664" y="980728"/>
            <a:ext cx="288032" cy="442849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1331640" y="908720"/>
            <a:ext cx="216024" cy="468052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1259632" y="908720"/>
            <a:ext cx="72008" cy="489654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179512" y="1772816"/>
            <a:ext cx="5328592" cy="432048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05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260648"/>
            <a:ext cx="8892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Křivky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jsou nejdůležitější objekty ve vektorové grafice. Křivkou se dají vymodelovat požadované tvary. Křivka může mít tvar skutečné křivky nebo úsečky.</a:t>
            </a:r>
            <a:br>
              <a:rPr lang="cs-CZ" dirty="0" smtClean="0"/>
            </a:br>
            <a:r>
              <a:rPr lang="cs-CZ" dirty="0" smtClean="0"/>
              <a:t>Jednoduché křivky a úsečky jsou tvořeny koncovými </a:t>
            </a:r>
            <a:r>
              <a:rPr lang="cs-CZ" dirty="0" smtClean="0">
                <a:solidFill>
                  <a:srgbClr val="FFC000"/>
                </a:solidFill>
              </a:rPr>
              <a:t>body </a:t>
            </a:r>
            <a:r>
              <a:rPr lang="cs-CZ" dirty="0" smtClean="0"/>
              <a:t>a křivky i </a:t>
            </a:r>
            <a:r>
              <a:rPr lang="cs-CZ" dirty="0" smtClean="0">
                <a:solidFill>
                  <a:srgbClr val="FF0000"/>
                </a:solidFill>
              </a:rPr>
              <a:t>směrnicemi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(úsečky, které směrem a velikostí udávají směr a zakřivení).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40" y="1800225"/>
            <a:ext cx="3298696" cy="13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218" y="2169993"/>
            <a:ext cx="1714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H="1">
            <a:off x="1619672" y="1484784"/>
            <a:ext cx="5508046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>
            <a:off x="5508104" y="1322477"/>
            <a:ext cx="288032" cy="84751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07504" y="3356992"/>
            <a:ext cx="8784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Práci s křivkami dělíme na zvládnutí :</a:t>
            </a:r>
            <a:br>
              <a:rPr lang="cs-CZ" dirty="0" smtClean="0">
                <a:solidFill>
                  <a:srgbClr val="7030A0"/>
                </a:solidFill>
              </a:rPr>
            </a:br>
            <a:r>
              <a:rPr lang="cs-CZ" dirty="0" smtClean="0">
                <a:solidFill>
                  <a:srgbClr val="7030A0"/>
                </a:solidFill>
              </a:rPr>
              <a:t/>
            </a:r>
            <a:br>
              <a:rPr lang="cs-CZ" dirty="0" smtClean="0">
                <a:solidFill>
                  <a:srgbClr val="7030A0"/>
                </a:solidFill>
              </a:rPr>
            </a:br>
            <a:r>
              <a:rPr lang="cs-CZ" dirty="0" smtClean="0">
                <a:hlinkClick r:id="rId4" action="ppaction://hlinksldjump"/>
              </a:rPr>
              <a:t>Jednoduché úsečky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hlinkClick r:id="rId5" action="ppaction://hlinksldjump"/>
              </a:rPr>
              <a:t>Jednoduché křivky</a:t>
            </a:r>
            <a:br>
              <a:rPr lang="cs-CZ" dirty="0" smtClean="0">
                <a:hlinkClick r:id="rId5" action="ppaction://hlinksldjump"/>
              </a:rPr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hlinkClick r:id="rId6" action="ppaction://hlinksldjump"/>
              </a:rPr>
              <a:t>Spojené úsečky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hlinkClick r:id="rId7" action="ppaction://hlinksldjump"/>
              </a:rPr>
              <a:t>Složené křivky</a:t>
            </a:r>
            <a:endParaRPr lang="cs-CZ" dirty="0"/>
          </a:p>
        </p:txBody>
      </p:sp>
      <p:sp>
        <p:nvSpPr>
          <p:cNvPr id="8" name="Tlačítko akce: Zpět nebo Předchozí 7">
            <a:hlinkClick r:id="rId8" action="ppaction://hlinksldjump" highlightClick="1"/>
          </p:cNvPr>
          <p:cNvSpPr/>
          <p:nvPr/>
        </p:nvSpPr>
        <p:spPr>
          <a:xfrm>
            <a:off x="7740352" y="6165304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82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27584" y="4581128"/>
            <a:ext cx="5688632" cy="1872208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rgbClr val="FF0000"/>
                </a:solidFill>
              </a:rPr>
              <a:t>Nástroj</a:t>
            </a:r>
            <a:r>
              <a:rPr lang="cs-CZ" dirty="0" smtClean="0"/>
              <a:t> jednoduchá úsečka se vyvolá ze základního</a:t>
            </a:r>
            <a:br>
              <a:rPr lang="cs-CZ" dirty="0" smtClean="0"/>
            </a:br>
            <a:r>
              <a:rPr lang="cs-CZ" dirty="0" smtClean="0"/>
              <a:t>panelu. V alternativním panelu se objeví dva režimy:</a:t>
            </a:r>
            <a:br>
              <a:rPr lang="cs-CZ" dirty="0" smtClean="0"/>
            </a:br>
            <a:r>
              <a:rPr lang="cs-CZ" dirty="0" smtClean="0">
                <a:solidFill>
                  <a:srgbClr val="00B050"/>
                </a:solidFill>
              </a:rPr>
              <a:t>1.</a:t>
            </a:r>
            <a:r>
              <a:rPr lang="cs-CZ" dirty="0" smtClean="0"/>
              <a:t> Směr úsečky po jeho aktivaci svírá s vodorovným</a:t>
            </a:r>
            <a:br>
              <a:rPr lang="cs-CZ" dirty="0" smtClean="0"/>
            </a:br>
            <a:r>
              <a:rPr lang="cs-CZ" dirty="0" smtClean="0"/>
              <a:t>   směrem násobek  15º . Využívá se na </a:t>
            </a:r>
            <a:r>
              <a:rPr lang="cs-CZ" dirty="0" smtClean="0">
                <a:solidFill>
                  <a:srgbClr val="00B050"/>
                </a:solidFill>
              </a:rPr>
              <a:t>rovnoběžky.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FFC000"/>
                </a:solidFill>
              </a:rPr>
              <a:t>2</a:t>
            </a:r>
            <a:r>
              <a:rPr lang="cs-CZ" dirty="0" smtClean="0"/>
              <a:t>. Umožňuje napojovat úsečky </a:t>
            </a:r>
            <a:r>
              <a:rPr lang="cs-CZ" dirty="0" smtClean="0">
                <a:solidFill>
                  <a:srgbClr val="FFC000"/>
                </a:solidFill>
              </a:rPr>
              <a:t>na sebe.</a:t>
            </a:r>
            <a:endParaRPr lang="cs-CZ" dirty="0">
              <a:solidFill>
                <a:srgbClr val="FFC000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179512" y="2060848"/>
            <a:ext cx="1152128" cy="2808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 flipV="1">
            <a:off x="179512" y="908720"/>
            <a:ext cx="864096" cy="453650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 flipV="1">
            <a:off x="4283968" y="2348880"/>
            <a:ext cx="864096" cy="33843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467544" y="980728"/>
            <a:ext cx="504056" cy="489654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4283968" y="2924944"/>
            <a:ext cx="1008112" cy="309634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lačítko akce: Zpět nebo Předchozí 12">
            <a:hlinkClick r:id="rId3" action="ppaction://hlinksldjump" highlightClick="1"/>
          </p:cNvPr>
          <p:cNvSpPr/>
          <p:nvPr/>
        </p:nvSpPr>
        <p:spPr>
          <a:xfrm>
            <a:off x="7668344" y="6165304"/>
            <a:ext cx="93610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29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1425</TotalTime>
  <Words>121</Words>
  <Application>Microsoft Office PowerPoint</Application>
  <PresentationFormat>Předvádění na obrazovce (4:3)</PresentationFormat>
  <Paragraphs>30</Paragraphs>
  <Slides>16</Slides>
  <Notes>0</Notes>
  <HiddenSlides>12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Aerodynamika</vt:lpstr>
      <vt:lpstr>Zoner Callisto 4 II. Pracovní prostředí editoru Úpravy objektů Křivky Text Vkládání obrázku Barevná výplň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Periferie PC</dc:title>
  <dc:creator>zs skolni</dc:creator>
  <cp:lastModifiedBy>zs skolni</cp:lastModifiedBy>
  <cp:revision>136</cp:revision>
  <dcterms:created xsi:type="dcterms:W3CDTF">2011-10-14T09:04:51Z</dcterms:created>
  <dcterms:modified xsi:type="dcterms:W3CDTF">2014-11-24T08:30:41Z</dcterms:modified>
</cp:coreProperties>
</file>