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ora" panose="020B0604020202020204" charset="-18"/>
      <p:regular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4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skolnivrchlabi.cz/kurzpropredskolak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68693" y="2413516"/>
            <a:ext cx="12692896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ŠKOLIČKA v ZŠ ŠKOLNÍ VRCHLABÍ: Příprava na školu podle metody Elkonina</a:t>
            </a:r>
            <a:endParaRPr lang="en-US" sz="4550" dirty="0"/>
          </a:p>
        </p:txBody>
      </p:sp>
      <p:sp>
        <p:nvSpPr>
          <p:cNvPr id="4" name="Text 1"/>
          <p:cNvSpPr/>
          <p:nvPr/>
        </p:nvSpPr>
        <p:spPr>
          <a:xfrm>
            <a:off x="968693" y="4235887"/>
            <a:ext cx="12692896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Vítejte v našem programu ŠKOLIČKA, který připravuje předškolní děti na vstup do školy pomocí osvědčené metody Elkonina. Nabízíme 11 +2 zábavných a efektivních lekcí, které rozvíjejí předčtenářské dovednosti a jazykové schopnosti vašeho dítěte. Přečtěte si více o tom, jak můžeme pomoci vašemu dítěti připravit se na školu zábavným a účinným způsobem.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339447"/>
            <a:ext cx="3992999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Harmonogram lekcí Školička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968693" y="949404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(středeční kurz bude otevřena po naplnění čtvrtečního a pátečního kurzu)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968693" y="1285756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ÚNOR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968693" y="1622108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F44444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13.2. Úvodní společná hodina pro všechny skupiny, pro rodiče a děti - děti budou v družině. Poté proběhne i prohlídka školy.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968693" y="1958459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 19.2, 26.2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968693" y="2294811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ČT 20.2, 27.2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968693" y="2631162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PÁ 21.2, 28.2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968693" y="2967514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- 1 a 2. hod. Elkonin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968693" y="3303865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BŘEZEN</a:t>
            </a:r>
            <a:endParaRPr lang="en-US" sz="950" dirty="0"/>
          </a:p>
        </p:txBody>
      </p:sp>
      <p:sp>
        <p:nvSpPr>
          <p:cNvPr id="11" name="Text 9"/>
          <p:cNvSpPr/>
          <p:nvPr/>
        </p:nvSpPr>
        <p:spPr>
          <a:xfrm>
            <a:off x="968693" y="3640217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 5.3, 12.3, 19.3, 26.3</a:t>
            </a:r>
            <a:endParaRPr lang="en-US" sz="950" dirty="0"/>
          </a:p>
        </p:txBody>
      </p:sp>
      <p:sp>
        <p:nvSpPr>
          <p:cNvPr id="12" name="Text 10"/>
          <p:cNvSpPr/>
          <p:nvPr/>
        </p:nvSpPr>
        <p:spPr>
          <a:xfrm>
            <a:off x="968693" y="3976568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ČT 6.3, 13.3, 20.3, 27.3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968693" y="4312920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PÁ 7.3, 14.3, 21.3, 28.3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968693" y="4649272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- 3-6. hod. Elkonin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968693" y="4985623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DUBEN</a:t>
            </a:r>
            <a:endParaRPr lang="en-US" sz="950" dirty="0"/>
          </a:p>
        </p:txBody>
      </p:sp>
      <p:sp>
        <p:nvSpPr>
          <p:cNvPr id="16" name="Text 14"/>
          <p:cNvSpPr/>
          <p:nvPr/>
        </p:nvSpPr>
        <p:spPr>
          <a:xfrm>
            <a:off x="968693" y="5321975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 2.4, 9.4, 16.4, 23.4,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968693" y="5658326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ČT 3.4, 10.4, 17.4, 25.4,</a:t>
            </a:r>
            <a:endParaRPr lang="en-US" sz="950" dirty="0"/>
          </a:p>
        </p:txBody>
      </p:sp>
      <p:sp>
        <p:nvSpPr>
          <p:cNvPr id="18" name="Text 16"/>
          <p:cNvSpPr/>
          <p:nvPr/>
        </p:nvSpPr>
        <p:spPr>
          <a:xfrm>
            <a:off x="968693" y="5994678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PÁ 4.4, 11.4, </a:t>
            </a:r>
            <a:r>
              <a:rPr lang="en-US" sz="950" b="1" dirty="0">
                <a:solidFill>
                  <a:srgbClr val="910D0D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XXX</a:t>
            </a: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25.4,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968693" y="6331029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- 7-10. hod. Elkonin</a:t>
            </a: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968693" y="6667381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KVĚTEN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968693" y="7003733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 14.5, 21.5</a:t>
            </a:r>
            <a:endParaRPr lang="en-US" sz="950" dirty="0"/>
          </a:p>
        </p:txBody>
      </p:sp>
      <p:sp>
        <p:nvSpPr>
          <p:cNvPr id="22" name="Text 20"/>
          <p:cNvSpPr/>
          <p:nvPr/>
        </p:nvSpPr>
        <p:spPr>
          <a:xfrm>
            <a:off x="968693" y="7340084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ČT 15.5, 22.5</a:t>
            </a:r>
            <a:endParaRPr lang="en-US" sz="950" dirty="0"/>
          </a:p>
        </p:txBody>
      </p:sp>
      <p:sp>
        <p:nvSpPr>
          <p:cNvPr id="23" name="Text 21"/>
          <p:cNvSpPr/>
          <p:nvPr/>
        </p:nvSpPr>
        <p:spPr>
          <a:xfrm>
            <a:off x="968693" y="7676436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PÁ 16.5, 23.5, 30.5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968693" y="8012787"/>
            <a:ext cx="12692896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95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- 11. hod. Elkonin + 1 hod. tělocvična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1381244"/>
            <a:ext cx="10746343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Přihlášení na </a:t>
            </a:r>
            <a:r>
              <a:rPr lang="en-US" sz="4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  <a:hlinkClick r:id="rId3"/>
              </a:rPr>
              <a:t>www.zsskolnivrchlabi.cz 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2477572"/>
            <a:ext cx="12692896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Úhrada: </a:t>
            </a:r>
            <a:r>
              <a:rPr lang="en-US" sz="4550" b="1" dirty="0">
                <a:solidFill>
                  <a:srgbClr val="910D0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číslo účtu: 263071046/0600</a:t>
            </a:r>
            <a:r>
              <a:rPr lang="en-US" sz="4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Specifický symbol: </a:t>
            </a:r>
            <a:r>
              <a:rPr lang="en-US" sz="4550" b="1" dirty="0">
                <a:solidFill>
                  <a:srgbClr val="910D0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50</a:t>
            </a:r>
            <a:r>
              <a:rPr lang="en-US" sz="4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endParaRPr lang="en-US" sz="4550" dirty="0"/>
          </a:p>
        </p:txBody>
      </p:sp>
      <p:sp>
        <p:nvSpPr>
          <p:cNvPr id="4" name="Text 2"/>
          <p:cNvSpPr/>
          <p:nvPr/>
        </p:nvSpPr>
        <p:spPr>
          <a:xfrm>
            <a:off x="968693" y="4299942"/>
            <a:ext cx="6399728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Variabilní symbol: </a:t>
            </a:r>
            <a:r>
              <a:rPr lang="en-US" sz="4550" b="1" dirty="0">
                <a:solidFill>
                  <a:srgbClr val="910D0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7777 </a:t>
            </a:r>
            <a:r>
              <a:rPr lang="cs-CZ" sz="4550" b="1" dirty="0">
                <a:solidFill>
                  <a:srgbClr val="910D0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(je pro všechny stejný) </a:t>
            </a:r>
            <a:endParaRPr lang="en-US" sz="4550" dirty="0"/>
          </a:p>
        </p:txBody>
      </p:sp>
      <p:sp>
        <p:nvSpPr>
          <p:cNvPr id="5" name="Text 3"/>
          <p:cNvSpPr/>
          <p:nvPr/>
        </p:nvSpPr>
        <p:spPr>
          <a:xfrm>
            <a:off x="968693" y="5396270"/>
            <a:ext cx="12692896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910D0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Nutné vyplnit </a:t>
            </a:r>
            <a:r>
              <a:rPr lang="en-US" sz="4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zprávu pro příjemce ve tvaru: </a:t>
            </a:r>
            <a:r>
              <a:rPr lang="en-US" sz="4550" b="1" dirty="0" err="1">
                <a:solidFill>
                  <a:srgbClr val="910D0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Jméno</a:t>
            </a:r>
            <a:r>
              <a:rPr lang="en-US" sz="4550" b="1" dirty="0">
                <a:solidFill>
                  <a:srgbClr val="910D0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cs-CZ" sz="4550" b="1" dirty="0">
                <a:solidFill>
                  <a:srgbClr val="910D0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 příjmení </a:t>
            </a:r>
            <a:r>
              <a:rPr lang="en-US" sz="4550" b="1" dirty="0" err="1">
                <a:solidFill>
                  <a:srgbClr val="910D0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dítěte</a:t>
            </a:r>
            <a:r>
              <a:rPr lang="en-US" sz="4550" b="1" dirty="0">
                <a:solidFill>
                  <a:srgbClr val="910D0D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školička</a:t>
            </a:r>
            <a:endParaRPr lang="en-US" sz="4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039541"/>
            <a:ext cx="6459022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 je metoda Elkonina?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338268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Osvědčený přístup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968693" y="3992642"/>
            <a:ext cx="6045279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Metoda Elkonina je vědecky podložený přístup k rozvoji čtenářských dovedností u předškolních dětí. Zaměřuje se na fonematické uvědomění, což je klíčová dovednost pro budoucí čtení a psaní.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810" y="338268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Zábavná forma učení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7623810" y="3992642"/>
            <a:ext cx="6045279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Celý program je zasazen do pohádkové krajiny slov, kde děti potkávají zajímavé postavy jako mistra Slabiku, mistra Délku a víly Hlásulky. Toto imaginativní prostředí činí učení zábavným a poutavým pro malé děti.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09849" y="669608"/>
            <a:ext cx="5729526" cy="716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50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 Vaše dítě získá?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4509849" y="2024777"/>
            <a:ext cx="426125" cy="426125"/>
          </a:xfrm>
          <a:prstGeom prst="roundRect">
            <a:avLst>
              <a:gd name="adj" fmla="val 8572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5179457" y="2024777"/>
            <a:ext cx="3842861" cy="716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Seznámení se školním prostředím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5179457" y="2886908"/>
            <a:ext cx="3842861" cy="1558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Děti se seznámí s prostory školy, včetně družiny a tělocvičny, což jim usnadní budoucí </a:t>
            </a:r>
            <a:r>
              <a:rPr lang="en-US" sz="1900" b="1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přechod</a:t>
            </a: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endParaRPr lang="cs-CZ" sz="1900" b="1" dirty="0">
              <a:solidFill>
                <a:srgbClr val="3A363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</a:t>
            </a:r>
            <a:r>
              <a:rPr lang="cs-CZ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900" b="1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školního</a:t>
            </a: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prostředí.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5179457" y="4591288"/>
            <a:ext cx="3842861" cy="389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9265801" y="2024777"/>
            <a:ext cx="426125" cy="426125"/>
          </a:xfrm>
          <a:prstGeom prst="roundRect">
            <a:avLst>
              <a:gd name="adj" fmla="val 8572"/>
            </a:avLst>
          </a:prstGeom>
          <a:solidFill>
            <a:srgbClr val="F3E7D4"/>
          </a:solidFill>
          <a:ln/>
        </p:spPr>
      </p:sp>
      <p:sp>
        <p:nvSpPr>
          <p:cNvPr id="9" name="Text 6"/>
          <p:cNvSpPr/>
          <p:nvPr/>
        </p:nvSpPr>
        <p:spPr>
          <a:xfrm>
            <a:off x="9935408" y="2024777"/>
            <a:ext cx="3842861" cy="716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Rozvoj fonematického vnímání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9935408" y="2886908"/>
            <a:ext cx="3842861" cy="1558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Děti se naučí rozpoznávat slabiky, určovat jejich délku a identifikovat jednotlivé hlásky ve slovech, což je základem pro budoucí čtení a psaní.</a:t>
            </a:r>
            <a:endParaRPr lang="en-US" sz="1900" dirty="0"/>
          </a:p>
        </p:txBody>
      </p:sp>
      <p:sp>
        <p:nvSpPr>
          <p:cNvPr id="11" name="Shape 8"/>
          <p:cNvSpPr/>
          <p:nvPr/>
        </p:nvSpPr>
        <p:spPr>
          <a:xfrm>
            <a:off x="4509849" y="5498187"/>
            <a:ext cx="426125" cy="426125"/>
          </a:xfrm>
          <a:prstGeom prst="roundRect">
            <a:avLst>
              <a:gd name="adj" fmla="val 8572"/>
            </a:avLst>
          </a:prstGeom>
          <a:solidFill>
            <a:srgbClr val="F3E7D4"/>
          </a:solidFill>
          <a:ln/>
        </p:spPr>
      </p:sp>
      <p:sp>
        <p:nvSpPr>
          <p:cNvPr id="12" name="Text 9"/>
          <p:cNvSpPr/>
          <p:nvPr/>
        </p:nvSpPr>
        <p:spPr>
          <a:xfrm>
            <a:off x="5179457" y="5498187"/>
            <a:ext cx="3680222" cy="35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Pozitivní přístup k chybám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5179457" y="6002298"/>
            <a:ext cx="3842861" cy="1558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Díky postavě "Bacila Omyla" se děti naučí, že chyby jsou přirozenou součástí učení a není třeba se jich bát.</a:t>
            </a:r>
            <a:endParaRPr lang="en-US" sz="1900" dirty="0"/>
          </a:p>
        </p:txBody>
      </p:sp>
      <p:sp>
        <p:nvSpPr>
          <p:cNvPr id="14" name="Shape 11"/>
          <p:cNvSpPr/>
          <p:nvPr/>
        </p:nvSpPr>
        <p:spPr>
          <a:xfrm>
            <a:off x="9265801" y="5498187"/>
            <a:ext cx="426125" cy="426125"/>
          </a:xfrm>
          <a:prstGeom prst="roundRect">
            <a:avLst>
              <a:gd name="adj" fmla="val 8572"/>
            </a:avLst>
          </a:prstGeom>
          <a:solidFill>
            <a:srgbClr val="F3E7D4"/>
          </a:solidFill>
          <a:ln/>
        </p:spPr>
      </p:sp>
      <p:sp>
        <p:nvSpPr>
          <p:cNvPr id="15" name="Text 12"/>
          <p:cNvSpPr/>
          <p:nvPr/>
        </p:nvSpPr>
        <p:spPr>
          <a:xfrm>
            <a:off x="9935408" y="5498187"/>
            <a:ext cx="3842861" cy="716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Sešit pro předškolní </a:t>
            </a:r>
            <a:r>
              <a:rPr lang="en-US" sz="2250" b="1" dirty="0" err="1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děti</a:t>
            </a:r>
            <a:r>
              <a:rPr lang="en-US" sz="22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endParaRPr lang="cs-CZ" sz="2250" b="1" dirty="0">
              <a:solidFill>
                <a:srgbClr val="3A363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 dalšími úkoly.</a:t>
            </a:r>
            <a:endParaRPr lang="en-US" sz="2250" dirty="0"/>
          </a:p>
        </p:txBody>
      </p:sp>
      <p:sp>
        <p:nvSpPr>
          <p:cNvPr id="16" name="Text 13"/>
          <p:cNvSpPr/>
          <p:nvPr/>
        </p:nvSpPr>
        <p:spPr>
          <a:xfrm>
            <a:off x="9935408" y="6360319"/>
            <a:ext cx="3386138" cy="35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Navazování kamarádství.</a:t>
            </a:r>
            <a:endParaRPr lang="en-US" sz="2250" dirty="0"/>
          </a:p>
        </p:txBody>
      </p:sp>
      <p:sp>
        <p:nvSpPr>
          <p:cNvPr id="17" name="Text 14"/>
          <p:cNvSpPr/>
          <p:nvPr/>
        </p:nvSpPr>
        <p:spPr>
          <a:xfrm>
            <a:off x="9935408" y="6864429"/>
            <a:ext cx="2864763" cy="35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 mnoho dalšího.</a:t>
            </a:r>
            <a:endParaRPr lang="en-US" sz="2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779026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Struktura programu</a:t>
            </a:r>
            <a:endParaRPr lang="en-US" sz="4550" dirty="0"/>
          </a:p>
        </p:txBody>
      </p:sp>
      <p:sp>
        <p:nvSpPr>
          <p:cNvPr id="3" name="Shape 1"/>
          <p:cNvSpPr/>
          <p:nvPr/>
        </p:nvSpPr>
        <p:spPr>
          <a:xfrm>
            <a:off x="1323737" y="1998821"/>
            <a:ext cx="30480" cy="5451634"/>
          </a:xfrm>
          <a:prstGeom prst="roundRect">
            <a:avLst>
              <a:gd name="adj" fmla="val 121500"/>
            </a:avLst>
          </a:prstGeom>
          <a:solidFill>
            <a:srgbClr val="D9CDBA"/>
          </a:solidFill>
          <a:ln/>
        </p:spPr>
      </p:sp>
      <p:sp>
        <p:nvSpPr>
          <p:cNvPr id="4" name="Shape 2"/>
          <p:cNvSpPr/>
          <p:nvPr/>
        </p:nvSpPr>
        <p:spPr>
          <a:xfrm>
            <a:off x="1586210" y="2538889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9CDBA"/>
          </a:solidFill>
          <a:ln/>
        </p:spPr>
      </p:sp>
      <p:sp>
        <p:nvSpPr>
          <p:cNvPr id="5" name="Shape 3"/>
          <p:cNvSpPr/>
          <p:nvPr/>
        </p:nvSpPr>
        <p:spPr>
          <a:xfrm>
            <a:off x="1061264" y="2276475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6" name="Text 4"/>
          <p:cNvSpPr/>
          <p:nvPr/>
        </p:nvSpPr>
        <p:spPr>
          <a:xfrm>
            <a:off x="1275457" y="2379940"/>
            <a:ext cx="12692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700" dirty="0"/>
          </a:p>
        </p:txBody>
      </p:sp>
      <p:sp>
        <p:nvSpPr>
          <p:cNvPr id="7" name="Text 5"/>
          <p:cNvSpPr/>
          <p:nvPr/>
        </p:nvSpPr>
        <p:spPr>
          <a:xfrm>
            <a:off x="2696766" y="2245638"/>
            <a:ext cx="8082558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F44444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Úvodní lekce pro všechny rodiče a děti 13.2. 2025 od 16:00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2696766" y="2756892"/>
            <a:ext cx="1096482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lekce se odehrává ve školní družině, kde se děti seznámí s prostředím, kde budou trávit </a:t>
            </a:r>
            <a:r>
              <a:rPr lang="en-US" sz="1900" b="1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čas</a:t>
            </a: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endParaRPr lang="cs-CZ" sz="1900" b="1" dirty="0">
              <a:solidFill>
                <a:srgbClr val="3A363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 vyučování.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2696766" y="3695105"/>
            <a:ext cx="1096482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1900" dirty="0"/>
          </a:p>
        </p:txBody>
      </p:sp>
      <p:sp>
        <p:nvSpPr>
          <p:cNvPr id="10" name="Shape 8"/>
          <p:cNvSpPr/>
          <p:nvPr/>
        </p:nvSpPr>
        <p:spPr>
          <a:xfrm>
            <a:off x="1586210" y="5123855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9CDBA"/>
          </a:solidFill>
          <a:ln/>
        </p:spPr>
      </p:sp>
      <p:sp>
        <p:nvSpPr>
          <p:cNvPr id="11" name="Shape 9"/>
          <p:cNvSpPr/>
          <p:nvPr/>
        </p:nvSpPr>
        <p:spPr>
          <a:xfrm>
            <a:off x="1061264" y="4861441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2" name="Text 10"/>
          <p:cNvSpPr/>
          <p:nvPr/>
        </p:nvSpPr>
        <p:spPr>
          <a:xfrm>
            <a:off x="1245334" y="4964906"/>
            <a:ext cx="187166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700" dirty="0"/>
          </a:p>
        </p:txBody>
      </p:sp>
      <p:sp>
        <p:nvSpPr>
          <p:cNvPr id="13" name="Text 11"/>
          <p:cNvSpPr/>
          <p:nvPr/>
        </p:nvSpPr>
        <p:spPr>
          <a:xfrm>
            <a:off x="2696766" y="4830604"/>
            <a:ext cx="10964823" cy="726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1F713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Hlavní část programu tvoří 11 lekcí zaměřených na rozvoj jazykových dovedností a fonematického vnímání.</a:t>
            </a:r>
            <a:endParaRPr lang="en-US" sz="2250" dirty="0"/>
          </a:p>
        </p:txBody>
      </p:sp>
      <p:sp>
        <p:nvSpPr>
          <p:cNvPr id="14" name="Shape 12"/>
          <p:cNvSpPr/>
          <p:nvPr/>
        </p:nvSpPr>
        <p:spPr>
          <a:xfrm>
            <a:off x="1586210" y="6590586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9CDBA"/>
          </a:solidFill>
          <a:ln/>
        </p:spPr>
      </p:sp>
      <p:sp>
        <p:nvSpPr>
          <p:cNvPr id="15" name="Shape 13"/>
          <p:cNvSpPr/>
          <p:nvPr/>
        </p:nvSpPr>
        <p:spPr>
          <a:xfrm>
            <a:off x="1061264" y="6328172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6" name="Text 14"/>
          <p:cNvSpPr/>
          <p:nvPr/>
        </p:nvSpPr>
        <p:spPr>
          <a:xfrm>
            <a:off x="1241881" y="6431637"/>
            <a:ext cx="19419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700" dirty="0"/>
          </a:p>
        </p:txBody>
      </p:sp>
      <p:sp>
        <p:nvSpPr>
          <p:cNvPr id="17" name="Text 15"/>
          <p:cNvSpPr/>
          <p:nvPr/>
        </p:nvSpPr>
        <p:spPr>
          <a:xfrm>
            <a:off x="2696766" y="629733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Lekce v tělocvičně</a:t>
            </a:r>
            <a:endParaRPr lang="en-US" sz="2250" dirty="0"/>
          </a:p>
        </p:txBody>
      </p:sp>
      <p:sp>
        <p:nvSpPr>
          <p:cNvPr id="18" name="Text 16"/>
          <p:cNvSpPr/>
          <p:nvPr/>
        </p:nvSpPr>
        <p:spPr>
          <a:xfrm>
            <a:off x="2696766" y="6808589"/>
            <a:ext cx="1096482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Poslední bonusová lekce probíhá v tělocvičně, kde si děti vyzkouší různé pohybové aktivity. 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039541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Naši lektoři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338268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Mgr. Petra Kubátová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968693" y="3992642"/>
            <a:ext cx="6045279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Školní speciální pedagog s bohatými zkušenostmi v práci s předškolními dětmi. Mgr. Kubátová je certifikovanou lektorkou programu Elkonin a specializuje se na rozvoj jazykových dovedností u dětí s různými vzdělávacími potřebami.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810" y="3382685"/>
            <a:ext cx="3184803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Mgr. Zuzana Koldovská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7623810" y="3992642"/>
            <a:ext cx="6045279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Učitelka první třídy na ZŠ Školní. Ráda s dětmi zkouší moderní učební metody. Vede zájmový kroužek gymnastiky. Je pro ni prioritou, aby každé dítě mohlo zažít úspěch. 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634615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 s sebou: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3854410"/>
            <a:ext cx="1269289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Prosíme rodiče, aby dětem připravili vybavený penál ( tužky, pastelky, nůžky), přezuvky a pití.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968693" y="4527113"/>
            <a:ext cx="1269289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968693" y="5199817"/>
            <a:ext cx="1269289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422208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Praktické informace</a:t>
            </a:r>
            <a:endParaRPr lang="en-US" sz="4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93" y="3642003"/>
            <a:ext cx="61722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8693" y="4506039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Termíny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968693" y="5017294"/>
            <a:ext cx="398406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Středa 16:00 - 17:00 nebo pátek 8:30 - 9:30 (dle zájmu)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046" y="3642003"/>
            <a:ext cx="617220" cy="617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23046" y="4506039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Místo konání</a:t>
            </a:r>
            <a:endParaRPr lang="en-US" sz="2250" dirty="0"/>
          </a:p>
        </p:txBody>
      </p:sp>
      <p:sp>
        <p:nvSpPr>
          <p:cNvPr id="8" name="Text 4"/>
          <p:cNvSpPr/>
          <p:nvPr/>
        </p:nvSpPr>
        <p:spPr>
          <a:xfrm>
            <a:off x="5323046" y="5017294"/>
            <a:ext cx="398406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ZŠ Školní Vrchlabí (Liščí kopec), vestibul u hlavního vchodu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3642003"/>
            <a:ext cx="617220" cy="6172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400" y="4506039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b="1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Cena</a:t>
            </a:r>
            <a:endParaRPr lang="en-US" sz="2250" dirty="0"/>
          </a:p>
        </p:txBody>
      </p:sp>
      <p:sp>
        <p:nvSpPr>
          <p:cNvPr id="11" name="Text 6"/>
          <p:cNvSpPr/>
          <p:nvPr/>
        </p:nvSpPr>
        <p:spPr>
          <a:xfrm>
            <a:off x="9677400" y="5017294"/>
            <a:ext cx="398418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1200Kč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649</Words>
  <Application>Microsoft Office PowerPoint</Application>
  <PresentationFormat>Vlastní</PresentationFormat>
  <Paragraphs>79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</vt:lpstr>
      <vt:lpstr>Lora</vt:lpstr>
      <vt:lpstr>Arial</vt:lpstr>
      <vt:lpstr>Source Sans Pro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Kubátová Petra</cp:lastModifiedBy>
  <cp:revision>3</cp:revision>
  <dcterms:created xsi:type="dcterms:W3CDTF">2024-11-28T10:13:47Z</dcterms:created>
  <dcterms:modified xsi:type="dcterms:W3CDTF">2024-11-28T10:27:36Z</dcterms:modified>
</cp:coreProperties>
</file>